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49" r:id="rId1"/>
  </p:sldMasterIdLst>
  <p:notesMasterIdLst>
    <p:notesMasterId r:id="rId42"/>
  </p:notesMasterIdLst>
  <p:handoutMasterIdLst>
    <p:handoutMasterId r:id="rId43"/>
  </p:handoutMasterIdLst>
  <p:sldIdLst>
    <p:sldId id="642" r:id="rId2"/>
    <p:sldId id="745" r:id="rId3"/>
    <p:sldId id="746" r:id="rId4"/>
    <p:sldId id="752" r:id="rId5"/>
    <p:sldId id="713" r:id="rId6"/>
    <p:sldId id="753" r:id="rId7"/>
    <p:sldId id="754" r:id="rId8"/>
    <p:sldId id="755" r:id="rId9"/>
    <p:sldId id="734" r:id="rId10"/>
    <p:sldId id="685" r:id="rId11"/>
    <p:sldId id="714" r:id="rId12"/>
    <p:sldId id="715" r:id="rId13"/>
    <p:sldId id="735" r:id="rId14"/>
    <p:sldId id="716" r:id="rId15"/>
    <p:sldId id="717" r:id="rId16"/>
    <p:sldId id="718" r:id="rId17"/>
    <p:sldId id="737" r:id="rId18"/>
    <p:sldId id="747" r:id="rId19"/>
    <p:sldId id="748" r:id="rId20"/>
    <p:sldId id="749" r:id="rId21"/>
    <p:sldId id="719" r:id="rId22"/>
    <p:sldId id="720" r:id="rId23"/>
    <p:sldId id="721" r:id="rId24"/>
    <p:sldId id="722" r:id="rId25"/>
    <p:sldId id="740" r:id="rId26"/>
    <p:sldId id="723" r:id="rId27"/>
    <p:sldId id="724" r:id="rId28"/>
    <p:sldId id="733" r:id="rId29"/>
    <p:sldId id="725" r:id="rId30"/>
    <p:sldId id="741" r:id="rId31"/>
    <p:sldId id="742" r:id="rId32"/>
    <p:sldId id="743" r:id="rId33"/>
    <p:sldId id="726" r:id="rId34"/>
    <p:sldId id="727" r:id="rId35"/>
    <p:sldId id="728" r:id="rId36"/>
    <p:sldId id="729" r:id="rId37"/>
    <p:sldId id="730" r:id="rId38"/>
    <p:sldId id="750" r:id="rId39"/>
    <p:sldId id="751" r:id="rId40"/>
    <p:sldId id="658" r:id="rId41"/>
  </p:sldIdLst>
  <p:sldSz cx="9144000" cy="6858000" type="overhead"/>
  <p:notesSz cx="6799263" cy="9929813"/>
  <p:defaultTextStyle>
    <a:defPPr>
      <a:defRPr lang="fr-FR"/>
    </a:defPPr>
    <a:lvl1pPr algn="l" rtl="0" eaLnBrk="0" fontAlgn="base" hangingPunct="0">
      <a:spcBef>
        <a:spcPct val="0"/>
      </a:spcBef>
      <a:spcAft>
        <a:spcPct val="0"/>
      </a:spcAft>
      <a:defRPr sz="3200" kern="1200">
        <a:solidFill>
          <a:schemeClr val="tx1"/>
        </a:solidFill>
        <a:latin typeface="Garamond" panose="02020404030301010803" pitchFamily="18" charset="0"/>
        <a:ea typeface="+mn-ea"/>
        <a:cs typeface="+mn-cs"/>
      </a:defRPr>
    </a:lvl1pPr>
    <a:lvl2pPr marL="457200" algn="l" rtl="0" eaLnBrk="0" fontAlgn="base" hangingPunct="0">
      <a:spcBef>
        <a:spcPct val="0"/>
      </a:spcBef>
      <a:spcAft>
        <a:spcPct val="0"/>
      </a:spcAft>
      <a:defRPr sz="3200" kern="1200">
        <a:solidFill>
          <a:schemeClr val="tx1"/>
        </a:solidFill>
        <a:latin typeface="Garamond" panose="02020404030301010803" pitchFamily="18" charset="0"/>
        <a:ea typeface="+mn-ea"/>
        <a:cs typeface="+mn-cs"/>
      </a:defRPr>
    </a:lvl2pPr>
    <a:lvl3pPr marL="914400" algn="l" rtl="0" eaLnBrk="0" fontAlgn="base" hangingPunct="0">
      <a:spcBef>
        <a:spcPct val="0"/>
      </a:spcBef>
      <a:spcAft>
        <a:spcPct val="0"/>
      </a:spcAft>
      <a:defRPr sz="3200" kern="1200">
        <a:solidFill>
          <a:schemeClr val="tx1"/>
        </a:solidFill>
        <a:latin typeface="Garamond" panose="02020404030301010803" pitchFamily="18" charset="0"/>
        <a:ea typeface="+mn-ea"/>
        <a:cs typeface="+mn-cs"/>
      </a:defRPr>
    </a:lvl3pPr>
    <a:lvl4pPr marL="1371600" algn="l" rtl="0" eaLnBrk="0" fontAlgn="base" hangingPunct="0">
      <a:spcBef>
        <a:spcPct val="0"/>
      </a:spcBef>
      <a:spcAft>
        <a:spcPct val="0"/>
      </a:spcAft>
      <a:defRPr sz="3200" kern="1200">
        <a:solidFill>
          <a:schemeClr val="tx1"/>
        </a:solidFill>
        <a:latin typeface="Garamond" panose="02020404030301010803" pitchFamily="18" charset="0"/>
        <a:ea typeface="+mn-ea"/>
        <a:cs typeface="+mn-cs"/>
      </a:defRPr>
    </a:lvl4pPr>
    <a:lvl5pPr marL="1828800" algn="l" rtl="0" eaLnBrk="0" fontAlgn="base" hangingPunct="0">
      <a:spcBef>
        <a:spcPct val="0"/>
      </a:spcBef>
      <a:spcAft>
        <a:spcPct val="0"/>
      </a:spcAft>
      <a:defRPr sz="3200" kern="1200">
        <a:solidFill>
          <a:schemeClr val="tx1"/>
        </a:solidFill>
        <a:latin typeface="Garamond" panose="02020404030301010803" pitchFamily="18" charset="0"/>
        <a:ea typeface="+mn-ea"/>
        <a:cs typeface="+mn-cs"/>
      </a:defRPr>
    </a:lvl5pPr>
    <a:lvl6pPr marL="2286000" algn="l" defTabSz="914400" rtl="0" eaLnBrk="1" latinLnBrk="0" hangingPunct="1">
      <a:defRPr sz="3200" kern="1200">
        <a:solidFill>
          <a:schemeClr val="tx1"/>
        </a:solidFill>
        <a:latin typeface="Garamond" panose="02020404030301010803" pitchFamily="18" charset="0"/>
        <a:ea typeface="+mn-ea"/>
        <a:cs typeface="+mn-cs"/>
      </a:defRPr>
    </a:lvl6pPr>
    <a:lvl7pPr marL="2743200" algn="l" defTabSz="914400" rtl="0" eaLnBrk="1" latinLnBrk="0" hangingPunct="1">
      <a:defRPr sz="3200" kern="1200">
        <a:solidFill>
          <a:schemeClr val="tx1"/>
        </a:solidFill>
        <a:latin typeface="Garamond" panose="02020404030301010803" pitchFamily="18" charset="0"/>
        <a:ea typeface="+mn-ea"/>
        <a:cs typeface="+mn-cs"/>
      </a:defRPr>
    </a:lvl7pPr>
    <a:lvl8pPr marL="3200400" algn="l" defTabSz="914400" rtl="0" eaLnBrk="1" latinLnBrk="0" hangingPunct="1">
      <a:defRPr sz="3200" kern="1200">
        <a:solidFill>
          <a:schemeClr val="tx1"/>
        </a:solidFill>
        <a:latin typeface="Garamond" panose="02020404030301010803" pitchFamily="18" charset="0"/>
        <a:ea typeface="+mn-ea"/>
        <a:cs typeface="+mn-cs"/>
      </a:defRPr>
    </a:lvl8pPr>
    <a:lvl9pPr marL="3657600" algn="l" defTabSz="914400" rtl="0" eaLnBrk="1" latinLnBrk="0" hangingPunct="1">
      <a:defRPr sz="3200" kern="1200">
        <a:solidFill>
          <a:schemeClr val="tx1"/>
        </a:solidFill>
        <a:latin typeface="Garamond" panose="02020404030301010803" pitchFamily="18" charset="0"/>
        <a:ea typeface="+mn-ea"/>
        <a:cs typeface="+mn-cs"/>
      </a:defRPr>
    </a:lvl9pPr>
  </p:defaultTextStyle>
  <p:extLst>
    <p:ext uri="{EFAFB233-063F-42B5-8137-9DF3F51BA10A}">
      <p15:sldGuideLst xmlns:p15="http://schemas.microsoft.com/office/powerpoint/2012/main">
        <p15:guide id="1" orient="horz" pos="3612">
          <p15:clr>
            <a:srgbClr val="A4A3A4"/>
          </p15:clr>
        </p15:guide>
        <p15:guide id="2" orient="horz" pos="4292">
          <p15:clr>
            <a:srgbClr val="A4A3A4"/>
          </p15:clr>
        </p15:guide>
        <p15:guide id="3" orient="horz" pos="2160">
          <p15:clr>
            <a:srgbClr val="A4A3A4"/>
          </p15:clr>
        </p15:guide>
        <p15:guide id="4" pos="2835">
          <p15:clr>
            <a:srgbClr val="A4A3A4"/>
          </p15:clr>
        </p15:guide>
      </p15:sldGuideLst>
    </p:ext>
    <p:ext uri="{2D200454-40CA-4A62-9FC3-DE9A4176ACB9}">
      <p15:notesGuideLst xmlns:p15="http://schemas.microsoft.com/office/powerpoint/2012/main">
        <p15:guide id="1" orient="horz" pos="3129" userDrawn="1">
          <p15:clr>
            <a:srgbClr val="A4A3A4"/>
          </p15:clr>
        </p15:guide>
        <p15:guide id="2" pos="2143"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ommercial Omega Systemes" initials="COS" lastIdx="1" clrIdx="0">
    <p:extLst>
      <p:ext uri="{19B8F6BF-5375-455C-9EA6-DF929625EA0E}">
        <p15:presenceInfo xmlns:p15="http://schemas.microsoft.com/office/powerpoint/2012/main" userId="93c8da8e10c8913e"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28D220"/>
    <a:srgbClr val="0000FF"/>
    <a:srgbClr val="1B8915"/>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Aucun style, aucune grill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505E3EF-67EA-436B-97B2-0124C06EBD24}" styleName="Style moyen 4 - Accentuation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1EBBBCC-DAD2-459C-BE2E-F6DE35CF9A28}" styleName="Style foncé 2 - Accentuation 3/Accentuation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8799B23B-EC83-4686-B30A-512413B5E67A}" styleName="Style léger 3 - Accentuation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Style léger 3 - Accentuation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8A107856-5554-42FB-B03E-39F5DBC370BA}" styleName="Style moyen 4 - Accentuation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DA37D80-6434-44D0-A028-1B22A696006F}" styleName="Style léger 3 - Accentuation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E8B1032C-EA38-4F05-BA0D-38AFFFC7BED3}" styleName="Style léger 3 - Accentuation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FECB4D8-DB02-4DC6-A0A2-4F2EBAE1DC90}" styleName="Style moyen 1 - Accentuation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F2DE63D5-997A-4646-A377-4702673A728D}" styleName="Style léger 2 - Accentuation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C083E6E3-FA7D-4D7B-A595-EF9225AFEA82}" styleName="Style léger 1 - Accentuation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Style moyen 3 - Accentuation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10A1B5D5-9B99-4C35-A422-299274C87663}" styleName="Style moyen 1 - Accentuation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D03447BB-5D67-496B-8E87-E561075AD55C}" styleName="Style foncé 1 - Accentuation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42" autoAdjust="0"/>
    <p:restoredTop sz="99862" autoAdjust="0"/>
  </p:normalViewPr>
  <p:slideViewPr>
    <p:cSldViewPr>
      <p:cViewPr varScale="1">
        <p:scale>
          <a:sx n="107" d="100"/>
          <a:sy n="107" d="100"/>
        </p:scale>
        <p:origin x="1662" y="102"/>
      </p:cViewPr>
      <p:guideLst>
        <p:guide orient="horz" pos="3612"/>
        <p:guide orient="horz" pos="4292"/>
        <p:guide orient="horz" pos="2160"/>
        <p:guide pos="2835"/>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0" d="100"/>
          <a:sy n="50" d="100"/>
        </p:scale>
        <p:origin x="-1872" y="-102"/>
      </p:cViewPr>
      <p:guideLst>
        <p:guide orient="horz" pos="3129"/>
        <p:guide pos="2143"/>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514" name="Rectangle 2"/>
          <p:cNvSpPr>
            <a:spLocks noGrp="1" noChangeArrowheads="1"/>
          </p:cNvSpPr>
          <p:nvPr>
            <p:ph type="hdr" sz="quarter"/>
          </p:nvPr>
        </p:nvSpPr>
        <p:spPr bwMode="auto">
          <a:xfrm>
            <a:off x="0" y="2"/>
            <a:ext cx="2947362" cy="496259"/>
          </a:xfrm>
          <a:prstGeom prst="rect">
            <a:avLst/>
          </a:prstGeom>
          <a:noFill/>
          <a:ln w="9525">
            <a:noFill/>
            <a:miter lim="800000"/>
            <a:headEnd/>
            <a:tailEnd/>
          </a:ln>
          <a:effectLst/>
        </p:spPr>
        <p:txBody>
          <a:bodyPr vert="horz" wrap="square" lIns="91751" tIns="45875" rIns="91751" bIns="45875" numCol="1" anchor="t" anchorCtr="0" compatLnSpc="1">
            <a:prstTxWarp prst="textNoShape">
              <a:avLst/>
            </a:prstTxWarp>
          </a:bodyPr>
          <a:lstStyle>
            <a:lvl1pPr>
              <a:defRPr sz="1200">
                <a:latin typeface="Times New Roman" pitchFamily="18" charset="0"/>
              </a:defRPr>
            </a:lvl1pPr>
          </a:lstStyle>
          <a:p>
            <a:pPr>
              <a:defRPr/>
            </a:pPr>
            <a:endParaRPr lang="en-GB"/>
          </a:p>
        </p:txBody>
      </p:sp>
      <p:sp>
        <p:nvSpPr>
          <p:cNvPr id="64515" name="Rectangle 3"/>
          <p:cNvSpPr>
            <a:spLocks noGrp="1" noChangeArrowheads="1"/>
          </p:cNvSpPr>
          <p:nvPr>
            <p:ph type="dt" sz="quarter" idx="1"/>
          </p:nvPr>
        </p:nvSpPr>
        <p:spPr bwMode="auto">
          <a:xfrm>
            <a:off x="3850815" y="2"/>
            <a:ext cx="2947362" cy="496259"/>
          </a:xfrm>
          <a:prstGeom prst="rect">
            <a:avLst/>
          </a:prstGeom>
          <a:noFill/>
          <a:ln w="9525">
            <a:noFill/>
            <a:miter lim="800000"/>
            <a:headEnd/>
            <a:tailEnd/>
          </a:ln>
          <a:effectLst/>
        </p:spPr>
        <p:txBody>
          <a:bodyPr vert="horz" wrap="square" lIns="91751" tIns="45875" rIns="91751" bIns="45875" numCol="1" anchor="t" anchorCtr="0" compatLnSpc="1">
            <a:prstTxWarp prst="textNoShape">
              <a:avLst/>
            </a:prstTxWarp>
          </a:bodyPr>
          <a:lstStyle>
            <a:lvl1pPr algn="r">
              <a:defRPr sz="1200">
                <a:latin typeface="Times New Roman" pitchFamily="18" charset="0"/>
              </a:defRPr>
            </a:lvl1pPr>
          </a:lstStyle>
          <a:p>
            <a:pPr>
              <a:defRPr/>
            </a:pPr>
            <a:endParaRPr lang="en-GB"/>
          </a:p>
        </p:txBody>
      </p:sp>
      <p:sp>
        <p:nvSpPr>
          <p:cNvPr id="64516" name="Rectangle 4"/>
          <p:cNvSpPr>
            <a:spLocks noGrp="1" noChangeArrowheads="1"/>
          </p:cNvSpPr>
          <p:nvPr>
            <p:ph type="ftr" sz="quarter" idx="2"/>
          </p:nvPr>
        </p:nvSpPr>
        <p:spPr bwMode="auto">
          <a:xfrm>
            <a:off x="0" y="9431238"/>
            <a:ext cx="2947362" cy="496259"/>
          </a:xfrm>
          <a:prstGeom prst="rect">
            <a:avLst/>
          </a:prstGeom>
          <a:noFill/>
          <a:ln w="9525">
            <a:noFill/>
            <a:miter lim="800000"/>
            <a:headEnd/>
            <a:tailEnd/>
          </a:ln>
          <a:effectLst/>
        </p:spPr>
        <p:txBody>
          <a:bodyPr vert="horz" wrap="square" lIns="91751" tIns="45875" rIns="91751" bIns="45875" numCol="1" anchor="b" anchorCtr="0" compatLnSpc="1">
            <a:prstTxWarp prst="textNoShape">
              <a:avLst/>
            </a:prstTxWarp>
          </a:bodyPr>
          <a:lstStyle>
            <a:lvl1pPr>
              <a:defRPr sz="1200">
                <a:latin typeface="Times New Roman" pitchFamily="18" charset="0"/>
              </a:defRPr>
            </a:lvl1pPr>
          </a:lstStyle>
          <a:p>
            <a:pPr>
              <a:defRPr/>
            </a:pPr>
            <a:endParaRPr lang="en-GB"/>
          </a:p>
        </p:txBody>
      </p:sp>
      <p:sp>
        <p:nvSpPr>
          <p:cNvPr id="64517" name="Rectangle 5"/>
          <p:cNvSpPr>
            <a:spLocks noGrp="1" noChangeArrowheads="1"/>
          </p:cNvSpPr>
          <p:nvPr>
            <p:ph type="sldNum" sz="quarter" idx="3"/>
          </p:nvPr>
        </p:nvSpPr>
        <p:spPr bwMode="auto">
          <a:xfrm>
            <a:off x="3850815" y="9431238"/>
            <a:ext cx="2947362" cy="496259"/>
          </a:xfrm>
          <a:prstGeom prst="rect">
            <a:avLst/>
          </a:prstGeom>
          <a:noFill/>
          <a:ln w="9525">
            <a:noFill/>
            <a:miter lim="800000"/>
            <a:headEnd/>
            <a:tailEnd/>
          </a:ln>
          <a:effectLst/>
        </p:spPr>
        <p:txBody>
          <a:bodyPr vert="horz" wrap="square" lIns="91751" tIns="45875" rIns="91751" bIns="45875" numCol="1" anchor="b" anchorCtr="0" compatLnSpc="1">
            <a:prstTxWarp prst="textNoShape">
              <a:avLst/>
            </a:prstTxWarp>
          </a:bodyPr>
          <a:lstStyle>
            <a:lvl1pPr algn="r">
              <a:defRPr sz="1200" smtClean="0">
                <a:latin typeface="Times New Roman" panose="02020603050405020304" pitchFamily="18" charset="0"/>
              </a:defRPr>
            </a:lvl1pPr>
          </a:lstStyle>
          <a:p>
            <a:pPr>
              <a:defRPr/>
            </a:pPr>
            <a:fld id="{06090B1A-7475-4738-A464-618B7A9F25F5}" type="slidenum">
              <a:rPr lang="en-GB" altLang="fr-FR"/>
              <a:pPr>
                <a:defRPr/>
              </a:pPr>
              <a:t>‹N°›</a:t>
            </a:fld>
            <a:endParaRPr lang="en-GB" altLang="fr-FR"/>
          </a:p>
        </p:txBody>
      </p:sp>
    </p:spTree>
    <p:extLst>
      <p:ext uri="{BB962C8B-B14F-4D97-AF65-F5344CB8AC3E}">
        <p14:creationId xmlns:p14="http://schemas.microsoft.com/office/powerpoint/2010/main" val="40360086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2"/>
            <a:ext cx="2947362" cy="496259"/>
          </a:xfrm>
          <a:prstGeom prst="rect">
            <a:avLst/>
          </a:prstGeom>
          <a:noFill/>
          <a:ln w="9525">
            <a:noFill/>
            <a:miter lim="800000"/>
            <a:headEnd/>
            <a:tailEnd/>
          </a:ln>
          <a:effectLst/>
        </p:spPr>
        <p:txBody>
          <a:bodyPr vert="horz" wrap="square" lIns="91751" tIns="45875" rIns="91751" bIns="45875" numCol="1" anchor="t" anchorCtr="0" compatLnSpc="1">
            <a:prstTxWarp prst="textNoShape">
              <a:avLst/>
            </a:prstTxWarp>
          </a:bodyPr>
          <a:lstStyle>
            <a:lvl1pPr>
              <a:defRPr sz="1200"/>
            </a:lvl1pPr>
          </a:lstStyle>
          <a:p>
            <a:pPr>
              <a:defRPr/>
            </a:pPr>
            <a:endParaRPr lang="fr-FR"/>
          </a:p>
        </p:txBody>
      </p:sp>
      <p:sp>
        <p:nvSpPr>
          <p:cNvPr id="23555" name="Rectangle 3"/>
          <p:cNvSpPr>
            <a:spLocks noGrp="1" noChangeArrowheads="1"/>
          </p:cNvSpPr>
          <p:nvPr>
            <p:ph type="dt" idx="1"/>
          </p:nvPr>
        </p:nvSpPr>
        <p:spPr bwMode="auto">
          <a:xfrm>
            <a:off x="3851903" y="2"/>
            <a:ext cx="2947361" cy="496259"/>
          </a:xfrm>
          <a:prstGeom prst="rect">
            <a:avLst/>
          </a:prstGeom>
          <a:noFill/>
          <a:ln w="9525">
            <a:noFill/>
            <a:miter lim="800000"/>
            <a:headEnd/>
            <a:tailEnd/>
          </a:ln>
          <a:effectLst/>
        </p:spPr>
        <p:txBody>
          <a:bodyPr vert="horz" wrap="square" lIns="91751" tIns="45875" rIns="91751" bIns="45875" numCol="1" anchor="t" anchorCtr="0" compatLnSpc="1">
            <a:prstTxWarp prst="textNoShape">
              <a:avLst/>
            </a:prstTxWarp>
          </a:bodyPr>
          <a:lstStyle>
            <a:lvl1pPr algn="r">
              <a:defRPr sz="1200"/>
            </a:lvl1pPr>
          </a:lstStyle>
          <a:p>
            <a:pPr>
              <a:defRPr/>
            </a:pPr>
            <a:endParaRPr lang="fr-FR"/>
          </a:p>
        </p:txBody>
      </p:sp>
      <p:sp>
        <p:nvSpPr>
          <p:cNvPr id="2052" name="Rectangle 4"/>
          <p:cNvSpPr>
            <a:spLocks noGrp="1" noRot="1" noChangeAspect="1" noChangeArrowheads="1" noTextEdit="1"/>
          </p:cNvSpPr>
          <p:nvPr>
            <p:ph type="sldImg" idx="2"/>
          </p:nvPr>
        </p:nvSpPr>
        <p:spPr bwMode="auto">
          <a:xfrm>
            <a:off x="925513" y="744538"/>
            <a:ext cx="4965700" cy="37242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7" name="Rectangle 5"/>
          <p:cNvSpPr>
            <a:spLocks noGrp="1" noChangeArrowheads="1"/>
          </p:cNvSpPr>
          <p:nvPr>
            <p:ph type="body" sz="quarter" idx="3"/>
          </p:nvPr>
        </p:nvSpPr>
        <p:spPr bwMode="auto">
          <a:xfrm>
            <a:off x="906714" y="4716779"/>
            <a:ext cx="4985836" cy="4468649"/>
          </a:xfrm>
          <a:prstGeom prst="rect">
            <a:avLst/>
          </a:prstGeom>
          <a:noFill/>
          <a:ln w="9525">
            <a:noFill/>
            <a:miter lim="800000"/>
            <a:headEnd/>
            <a:tailEnd/>
          </a:ln>
          <a:effectLst/>
        </p:spPr>
        <p:txBody>
          <a:bodyPr vert="horz" wrap="square" lIns="91751" tIns="45875" rIns="91751" bIns="45875" numCol="1" anchor="t" anchorCtr="0" compatLnSpc="1">
            <a:prstTxWarp prst="textNoShape">
              <a:avLst/>
            </a:prstTxWarp>
          </a:body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23558" name="Rectangle 6"/>
          <p:cNvSpPr>
            <a:spLocks noGrp="1" noChangeArrowheads="1"/>
          </p:cNvSpPr>
          <p:nvPr>
            <p:ph type="ftr" sz="quarter" idx="4"/>
          </p:nvPr>
        </p:nvSpPr>
        <p:spPr bwMode="auto">
          <a:xfrm>
            <a:off x="0" y="9433557"/>
            <a:ext cx="2947362" cy="496259"/>
          </a:xfrm>
          <a:prstGeom prst="rect">
            <a:avLst/>
          </a:prstGeom>
          <a:noFill/>
          <a:ln w="9525">
            <a:noFill/>
            <a:miter lim="800000"/>
            <a:headEnd/>
            <a:tailEnd/>
          </a:ln>
          <a:effectLst/>
        </p:spPr>
        <p:txBody>
          <a:bodyPr vert="horz" wrap="square" lIns="91751" tIns="45875" rIns="91751" bIns="45875" numCol="1" anchor="b" anchorCtr="0" compatLnSpc="1">
            <a:prstTxWarp prst="textNoShape">
              <a:avLst/>
            </a:prstTxWarp>
          </a:bodyPr>
          <a:lstStyle>
            <a:lvl1pPr>
              <a:defRPr sz="1200"/>
            </a:lvl1pPr>
          </a:lstStyle>
          <a:p>
            <a:pPr>
              <a:defRPr/>
            </a:pPr>
            <a:endParaRPr lang="fr-FR"/>
          </a:p>
        </p:txBody>
      </p:sp>
      <p:sp>
        <p:nvSpPr>
          <p:cNvPr id="23559" name="Rectangle 7"/>
          <p:cNvSpPr>
            <a:spLocks noGrp="1" noChangeArrowheads="1"/>
          </p:cNvSpPr>
          <p:nvPr>
            <p:ph type="sldNum" sz="quarter" idx="5"/>
          </p:nvPr>
        </p:nvSpPr>
        <p:spPr bwMode="auto">
          <a:xfrm>
            <a:off x="3851903" y="9433557"/>
            <a:ext cx="2947361" cy="496259"/>
          </a:xfrm>
          <a:prstGeom prst="rect">
            <a:avLst/>
          </a:prstGeom>
          <a:noFill/>
          <a:ln w="9525">
            <a:noFill/>
            <a:miter lim="800000"/>
            <a:headEnd/>
            <a:tailEnd/>
          </a:ln>
          <a:effectLst/>
        </p:spPr>
        <p:txBody>
          <a:bodyPr vert="horz" wrap="square" lIns="91751" tIns="45875" rIns="91751" bIns="45875" numCol="1" anchor="b" anchorCtr="0" compatLnSpc="1">
            <a:prstTxWarp prst="textNoShape">
              <a:avLst/>
            </a:prstTxWarp>
          </a:bodyPr>
          <a:lstStyle>
            <a:lvl1pPr algn="r">
              <a:defRPr sz="1200" smtClean="0"/>
            </a:lvl1pPr>
          </a:lstStyle>
          <a:p>
            <a:pPr>
              <a:defRPr/>
            </a:pPr>
            <a:fld id="{3544A9B6-5FBA-4DB0-A914-04770AC0F43D}" type="slidenum">
              <a:rPr lang="fr-FR" altLang="fr-FR"/>
              <a:pPr>
                <a:defRPr/>
              </a:pPr>
              <a:t>‹N°›</a:t>
            </a:fld>
            <a:endParaRPr lang="fr-FR" altLang="fr-FR"/>
          </a:p>
        </p:txBody>
      </p:sp>
    </p:spTree>
    <p:extLst>
      <p:ext uri="{BB962C8B-B14F-4D97-AF65-F5344CB8AC3E}">
        <p14:creationId xmlns:p14="http://schemas.microsoft.com/office/powerpoint/2010/main" val="307606105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C5D0A8-4FC8-478F-B708-99421486F3B5}" type="slidenum">
              <a:rPr lang="fr-FR" smtClean="0"/>
              <a:t>1</a:t>
            </a:fld>
            <a:endParaRPr lang="fr-FR"/>
          </a:p>
        </p:txBody>
      </p:sp>
    </p:spTree>
    <p:extLst>
      <p:ext uri="{BB962C8B-B14F-4D97-AF65-F5344CB8AC3E}">
        <p14:creationId xmlns:p14="http://schemas.microsoft.com/office/powerpoint/2010/main" val="3964233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C5D0A8-4FC8-478F-B708-99421486F3B5}" type="slidenum">
              <a:rPr lang="fr-FR">
                <a:solidFill>
                  <a:srgbClr val="000000"/>
                </a:solidFill>
              </a:rPr>
              <a:pPr/>
              <a:t>10</a:t>
            </a:fld>
            <a:endParaRPr lang="fr-FR">
              <a:solidFill>
                <a:srgbClr val="000000"/>
              </a:solidFill>
            </a:endParaRPr>
          </a:p>
        </p:txBody>
      </p:sp>
    </p:spTree>
    <p:extLst>
      <p:ext uri="{BB962C8B-B14F-4D97-AF65-F5344CB8AC3E}">
        <p14:creationId xmlns:p14="http://schemas.microsoft.com/office/powerpoint/2010/main" val="11657602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481A12-A3F1-FCA2-D034-0E35D10A5277}"/>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EAD2191F-7B8F-2B45-E422-1A52410838BE}"/>
              </a:ext>
            </a:extLst>
          </p:cNvPr>
          <p:cNvSpPr>
            <a:spLocks noGrp="1" noRot="1" noChangeAspect="1"/>
          </p:cNvSpPr>
          <p:nvPr>
            <p:ph type="sldImg"/>
          </p:nvPr>
        </p:nvSpPr>
        <p:spPr/>
      </p:sp>
      <p:sp>
        <p:nvSpPr>
          <p:cNvPr id="3" name="Espace réservé des commentaires 2">
            <a:extLst>
              <a:ext uri="{FF2B5EF4-FFF2-40B4-BE49-F238E27FC236}">
                <a16:creationId xmlns:a16="http://schemas.microsoft.com/office/drawing/2014/main" id="{61D51AC3-40C6-8DEE-A263-B4C790ADDDFC}"/>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FA9EA391-7BA5-5FA7-C967-6F517854E2A5}"/>
              </a:ext>
            </a:extLst>
          </p:cNvPr>
          <p:cNvSpPr>
            <a:spLocks noGrp="1"/>
          </p:cNvSpPr>
          <p:nvPr>
            <p:ph type="sldNum" sz="quarter" idx="10"/>
          </p:nvPr>
        </p:nvSpPr>
        <p:spPr/>
        <p:txBody>
          <a:bodyPr/>
          <a:lstStyle/>
          <a:p>
            <a:fld id="{1AC5D0A8-4FC8-478F-B708-99421486F3B5}" type="slidenum">
              <a:rPr lang="fr-FR">
                <a:solidFill>
                  <a:srgbClr val="000000"/>
                </a:solidFill>
              </a:rPr>
              <a:pPr/>
              <a:t>11</a:t>
            </a:fld>
            <a:endParaRPr lang="fr-FR">
              <a:solidFill>
                <a:srgbClr val="000000"/>
              </a:solidFill>
            </a:endParaRPr>
          </a:p>
        </p:txBody>
      </p:sp>
    </p:spTree>
    <p:extLst>
      <p:ext uri="{BB962C8B-B14F-4D97-AF65-F5344CB8AC3E}">
        <p14:creationId xmlns:p14="http://schemas.microsoft.com/office/powerpoint/2010/main" val="3502667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DB56C9-6547-710B-4278-721DEAE5880A}"/>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25F5D2BE-0B0D-E8D0-3B7E-2DEA44BF245B}"/>
              </a:ext>
            </a:extLst>
          </p:cNvPr>
          <p:cNvSpPr>
            <a:spLocks noGrp="1" noRot="1" noChangeAspect="1"/>
          </p:cNvSpPr>
          <p:nvPr>
            <p:ph type="sldImg"/>
          </p:nvPr>
        </p:nvSpPr>
        <p:spPr/>
      </p:sp>
      <p:sp>
        <p:nvSpPr>
          <p:cNvPr id="3" name="Espace réservé des commentaires 2">
            <a:extLst>
              <a:ext uri="{FF2B5EF4-FFF2-40B4-BE49-F238E27FC236}">
                <a16:creationId xmlns:a16="http://schemas.microsoft.com/office/drawing/2014/main" id="{EBAAFFA8-EF8E-EBC7-F502-182E0E36E6DC}"/>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4861522E-CF06-7BB0-A139-56B7F047C471}"/>
              </a:ext>
            </a:extLst>
          </p:cNvPr>
          <p:cNvSpPr>
            <a:spLocks noGrp="1"/>
          </p:cNvSpPr>
          <p:nvPr>
            <p:ph type="sldNum" sz="quarter" idx="10"/>
          </p:nvPr>
        </p:nvSpPr>
        <p:spPr/>
        <p:txBody>
          <a:bodyPr/>
          <a:lstStyle/>
          <a:p>
            <a:fld id="{1AC5D0A8-4FC8-478F-B708-99421486F3B5}" type="slidenum">
              <a:rPr lang="fr-FR">
                <a:solidFill>
                  <a:srgbClr val="000000"/>
                </a:solidFill>
              </a:rPr>
              <a:pPr/>
              <a:t>12</a:t>
            </a:fld>
            <a:endParaRPr lang="fr-FR">
              <a:solidFill>
                <a:srgbClr val="000000"/>
              </a:solidFill>
            </a:endParaRPr>
          </a:p>
        </p:txBody>
      </p:sp>
    </p:spTree>
    <p:extLst>
      <p:ext uri="{BB962C8B-B14F-4D97-AF65-F5344CB8AC3E}">
        <p14:creationId xmlns:p14="http://schemas.microsoft.com/office/powerpoint/2010/main" val="180542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658CC5-A768-9C7F-1875-7CA099924299}"/>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F2E021BC-FD03-F5CB-E899-ADE36923BEAB}"/>
              </a:ext>
            </a:extLst>
          </p:cNvPr>
          <p:cNvSpPr>
            <a:spLocks noGrp="1" noRot="1" noChangeAspect="1"/>
          </p:cNvSpPr>
          <p:nvPr>
            <p:ph type="sldImg"/>
          </p:nvPr>
        </p:nvSpPr>
        <p:spPr/>
      </p:sp>
      <p:sp>
        <p:nvSpPr>
          <p:cNvPr id="3" name="Espace réservé des commentaires 2">
            <a:extLst>
              <a:ext uri="{FF2B5EF4-FFF2-40B4-BE49-F238E27FC236}">
                <a16:creationId xmlns:a16="http://schemas.microsoft.com/office/drawing/2014/main" id="{777ECD12-E882-E8E1-EE58-E66AF695D9FC}"/>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35D6E1B0-AB55-4B8A-539E-85B12AD12E37}"/>
              </a:ext>
            </a:extLst>
          </p:cNvPr>
          <p:cNvSpPr>
            <a:spLocks noGrp="1"/>
          </p:cNvSpPr>
          <p:nvPr>
            <p:ph type="sldNum" sz="quarter" idx="10"/>
          </p:nvPr>
        </p:nvSpPr>
        <p:spPr/>
        <p:txBody>
          <a:bodyPr/>
          <a:lstStyle/>
          <a:p>
            <a:fld id="{1AC5D0A8-4FC8-478F-B708-99421486F3B5}" type="slidenum">
              <a:rPr lang="fr-FR">
                <a:solidFill>
                  <a:srgbClr val="000000"/>
                </a:solidFill>
              </a:rPr>
              <a:pPr/>
              <a:t>14</a:t>
            </a:fld>
            <a:endParaRPr lang="fr-FR">
              <a:solidFill>
                <a:srgbClr val="000000"/>
              </a:solidFill>
            </a:endParaRPr>
          </a:p>
        </p:txBody>
      </p:sp>
    </p:spTree>
    <p:extLst>
      <p:ext uri="{BB962C8B-B14F-4D97-AF65-F5344CB8AC3E}">
        <p14:creationId xmlns:p14="http://schemas.microsoft.com/office/powerpoint/2010/main" val="17419816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E20F14-8B0D-C20A-9B32-40B9FD86B5E5}"/>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63FC591D-0DBE-3F95-DFB6-F7B75D82C83F}"/>
              </a:ext>
            </a:extLst>
          </p:cNvPr>
          <p:cNvSpPr>
            <a:spLocks noGrp="1" noRot="1" noChangeAspect="1"/>
          </p:cNvSpPr>
          <p:nvPr>
            <p:ph type="sldImg"/>
          </p:nvPr>
        </p:nvSpPr>
        <p:spPr/>
      </p:sp>
      <p:sp>
        <p:nvSpPr>
          <p:cNvPr id="3" name="Espace réservé des commentaires 2">
            <a:extLst>
              <a:ext uri="{FF2B5EF4-FFF2-40B4-BE49-F238E27FC236}">
                <a16:creationId xmlns:a16="http://schemas.microsoft.com/office/drawing/2014/main" id="{B0BB948B-DC25-3B95-423D-3A7705B259D5}"/>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A4A8A8D3-2CA2-8EB7-C301-0B16EA86B443}"/>
              </a:ext>
            </a:extLst>
          </p:cNvPr>
          <p:cNvSpPr>
            <a:spLocks noGrp="1"/>
          </p:cNvSpPr>
          <p:nvPr>
            <p:ph type="sldNum" sz="quarter" idx="10"/>
          </p:nvPr>
        </p:nvSpPr>
        <p:spPr/>
        <p:txBody>
          <a:bodyPr/>
          <a:lstStyle/>
          <a:p>
            <a:fld id="{1AC5D0A8-4FC8-478F-B708-99421486F3B5}" type="slidenum">
              <a:rPr lang="fr-FR">
                <a:solidFill>
                  <a:srgbClr val="000000"/>
                </a:solidFill>
              </a:rPr>
              <a:pPr/>
              <a:t>15</a:t>
            </a:fld>
            <a:endParaRPr lang="fr-FR">
              <a:solidFill>
                <a:srgbClr val="000000"/>
              </a:solidFill>
            </a:endParaRPr>
          </a:p>
        </p:txBody>
      </p:sp>
    </p:spTree>
    <p:extLst>
      <p:ext uri="{BB962C8B-B14F-4D97-AF65-F5344CB8AC3E}">
        <p14:creationId xmlns:p14="http://schemas.microsoft.com/office/powerpoint/2010/main" val="18246844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D9482E-B7B0-F8BA-5726-96D699D98C58}"/>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56D80E2E-9A97-3BCE-F8BD-991DC891B8E1}"/>
              </a:ext>
            </a:extLst>
          </p:cNvPr>
          <p:cNvSpPr>
            <a:spLocks noGrp="1" noRot="1" noChangeAspect="1"/>
          </p:cNvSpPr>
          <p:nvPr>
            <p:ph type="sldImg"/>
          </p:nvPr>
        </p:nvSpPr>
        <p:spPr/>
      </p:sp>
      <p:sp>
        <p:nvSpPr>
          <p:cNvPr id="3" name="Espace réservé des commentaires 2">
            <a:extLst>
              <a:ext uri="{FF2B5EF4-FFF2-40B4-BE49-F238E27FC236}">
                <a16:creationId xmlns:a16="http://schemas.microsoft.com/office/drawing/2014/main" id="{C31C74A7-1CA4-9E29-D214-20667AAE0B77}"/>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E14778CA-EC24-4A49-397B-B9AC5D8FFD98}"/>
              </a:ext>
            </a:extLst>
          </p:cNvPr>
          <p:cNvSpPr>
            <a:spLocks noGrp="1"/>
          </p:cNvSpPr>
          <p:nvPr>
            <p:ph type="sldNum" sz="quarter" idx="10"/>
          </p:nvPr>
        </p:nvSpPr>
        <p:spPr/>
        <p:txBody>
          <a:bodyPr/>
          <a:lstStyle/>
          <a:p>
            <a:fld id="{1AC5D0A8-4FC8-478F-B708-99421486F3B5}" type="slidenum">
              <a:rPr lang="fr-FR">
                <a:solidFill>
                  <a:srgbClr val="000000"/>
                </a:solidFill>
              </a:rPr>
              <a:pPr/>
              <a:t>16</a:t>
            </a:fld>
            <a:endParaRPr lang="fr-FR">
              <a:solidFill>
                <a:srgbClr val="000000"/>
              </a:solidFill>
            </a:endParaRPr>
          </a:p>
        </p:txBody>
      </p:sp>
    </p:spTree>
    <p:extLst>
      <p:ext uri="{BB962C8B-B14F-4D97-AF65-F5344CB8AC3E}">
        <p14:creationId xmlns:p14="http://schemas.microsoft.com/office/powerpoint/2010/main" val="26052040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59D52D-8859-A282-E178-BC8859A2641A}"/>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B59E4E8E-44CD-0B32-6CDE-3D9369582AE6}"/>
              </a:ext>
            </a:extLst>
          </p:cNvPr>
          <p:cNvSpPr>
            <a:spLocks noGrp="1" noRot="1" noChangeAspect="1"/>
          </p:cNvSpPr>
          <p:nvPr>
            <p:ph type="sldImg"/>
          </p:nvPr>
        </p:nvSpPr>
        <p:spPr/>
      </p:sp>
      <p:sp>
        <p:nvSpPr>
          <p:cNvPr id="3" name="Espace réservé des commentaires 2">
            <a:extLst>
              <a:ext uri="{FF2B5EF4-FFF2-40B4-BE49-F238E27FC236}">
                <a16:creationId xmlns:a16="http://schemas.microsoft.com/office/drawing/2014/main" id="{2A0077C7-F8FF-31FD-7593-A9785F8E3C57}"/>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DDA8DD8B-C3B6-B2F6-1270-69ACA0D8EB89}"/>
              </a:ext>
            </a:extLst>
          </p:cNvPr>
          <p:cNvSpPr>
            <a:spLocks noGrp="1"/>
          </p:cNvSpPr>
          <p:nvPr>
            <p:ph type="sldNum" sz="quarter" idx="10"/>
          </p:nvPr>
        </p:nvSpPr>
        <p:spPr/>
        <p:txBody>
          <a:bodyPr/>
          <a:lstStyle/>
          <a:p>
            <a:fld id="{1AC5D0A8-4FC8-478F-B708-99421486F3B5}" type="slidenum">
              <a:rPr lang="fr-FR">
                <a:solidFill>
                  <a:srgbClr val="000000"/>
                </a:solidFill>
              </a:rPr>
              <a:pPr/>
              <a:t>21</a:t>
            </a:fld>
            <a:endParaRPr lang="fr-FR">
              <a:solidFill>
                <a:srgbClr val="000000"/>
              </a:solidFill>
            </a:endParaRPr>
          </a:p>
        </p:txBody>
      </p:sp>
    </p:spTree>
    <p:extLst>
      <p:ext uri="{BB962C8B-B14F-4D97-AF65-F5344CB8AC3E}">
        <p14:creationId xmlns:p14="http://schemas.microsoft.com/office/powerpoint/2010/main" val="25265960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E0A3B-CB48-C8D7-B44B-81FF3D8E1E58}"/>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C2459D54-3E03-1E43-A296-0B7F9F09A29C}"/>
              </a:ext>
            </a:extLst>
          </p:cNvPr>
          <p:cNvSpPr>
            <a:spLocks noGrp="1" noRot="1" noChangeAspect="1"/>
          </p:cNvSpPr>
          <p:nvPr>
            <p:ph type="sldImg"/>
          </p:nvPr>
        </p:nvSpPr>
        <p:spPr/>
      </p:sp>
      <p:sp>
        <p:nvSpPr>
          <p:cNvPr id="3" name="Espace réservé des commentaires 2">
            <a:extLst>
              <a:ext uri="{FF2B5EF4-FFF2-40B4-BE49-F238E27FC236}">
                <a16:creationId xmlns:a16="http://schemas.microsoft.com/office/drawing/2014/main" id="{CBC83C02-7F3A-C5DB-3440-FF4E546E1AD6}"/>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BB888D99-473A-659A-D725-1CA1D711D7AB}"/>
              </a:ext>
            </a:extLst>
          </p:cNvPr>
          <p:cNvSpPr>
            <a:spLocks noGrp="1"/>
          </p:cNvSpPr>
          <p:nvPr>
            <p:ph type="sldNum" sz="quarter" idx="10"/>
          </p:nvPr>
        </p:nvSpPr>
        <p:spPr/>
        <p:txBody>
          <a:bodyPr/>
          <a:lstStyle/>
          <a:p>
            <a:fld id="{1AC5D0A8-4FC8-478F-B708-99421486F3B5}" type="slidenum">
              <a:rPr lang="fr-FR">
                <a:solidFill>
                  <a:srgbClr val="000000"/>
                </a:solidFill>
              </a:rPr>
              <a:pPr/>
              <a:t>22</a:t>
            </a:fld>
            <a:endParaRPr lang="fr-FR">
              <a:solidFill>
                <a:srgbClr val="000000"/>
              </a:solidFill>
            </a:endParaRPr>
          </a:p>
        </p:txBody>
      </p:sp>
    </p:spTree>
    <p:extLst>
      <p:ext uri="{BB962C8B-B14F-4D97-AF65-F5344CB8AC3E}">
        <p14:creationId xmlns:p14="http://schemas.microsoft.com/office/powerpoint/2010/main" val="6701287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943B81-C542-E0BA-C42F-F36FFF6CB98C}"/>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7BF51461-D83C-A76F-2017-270002B30D46}"/>
              </a:ext>
            </a:extLst>
          </p:cNvPr>
          <p:cNvSpPr>
            <a:spLocks noGrp="1" noRot="1" noChangeAspect="1"/>
          </p:cNvSpPr>
          <p:nvPr>
            <p:ph type="sldImg"/>
          </p:nvPr>
        </p:nvSpPr>
        <p:spPr/>
      </p:sp>
      <p:sp>
        <p:nvSpPr>
          <p:cNvPr id="3" name="Espace réservé des commentaires 2">
            <a:extLst>
              <a:ext uri="{FF2B5EF4-FFF2-40B4-BE49-F238E27FC236}">
                <a16:creationId xmlns:a16="http://schemas.microsoft.com/office/drawing/2014/main" id="{F13EEEC5-630D-5A91-4ABC-13BBECC22404}"/>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2603F849-CBD2-CC95-30ED-6E892BE3334F}"/>
              </a:ext>
            </a:extLst>
          </p:cNvPr>
          <p:cNvSpPr>
            <a:spLocks noGrp="1"/>
          </p:cNvSpPr>
          <p:nvPr>
            <p:ph type="sldNum" sz="quarter" idx="10"/>
          </p:nvPr>
        </p:nvSpPr>
        <p:spPr/>
        <p:txBody>
          <a:bodyPr/>
          <a:lstStyle/>
          <a:p>
            <a:fld id="{1AC5D0A8-4FC8-478F-B708-99421486F3B5}" type="slidenum">
              <a:rPr lang="fr-FR">
                <a:solidFill>
                  <a:srgbClr val="000000"/>
                </a:solidFill>
              </a:rPr>
              <a:pPr/>
              <a:t>23</a:t>
            </a:fld>
            <a:endParaRPr lang="fr-FR">
              <a:solidFill>
                <a:srgbClr val="000000"/>
              </a:solidFill>
            </a:endParaRPr>
          </a:p>
        </p:txBody>
      </p:sp>
    </p:spTree>
    <p:extLst>
      <p:ext uri="{BB962C8B-B14F-4D97-AF65-F5344CB8AC3E}">
        <p14:creationId xmlns:p14="http://schemas.microsoft.com/office/powerpoint/2010/main" val="30880961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BBF8E7-885B-C1A5-1593-252773EF5318}"/>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E27726DA-4E59-AE83-24E7-BE5F60E3EB14}"/>
              </a:ext>
            </a:extLst>
          </p:cNvPr>
          <p:cNvSpPr>
            <a:spLocks noGrp="1" noRot="1" noChangeAspect="1"/>
          </p:cNvSpPr>
          <p:nvPr>
            <p:ph type="sldImg"/>
          </p:nvPr>
        </p:nvSpPr>
        <p:spPr/>
      </p:sp>
      <p:sp>
        <p:nvSpPr>
          <p:cNvPr id="3" name="Espace réservé des commentaires 2">
            <a:extLst>
              <a:ext uri="{FF2B5EF4-FFF2-40B4-BE49-F238E27FC236}">
                <a16:creationId xmlns:a16="http://schemas.microsoft.com/office/drawing/2014/main" id="{8539710F-2F32-9014-C8C7-A24273EF2971}"/>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AFA65C24-9D7E-44A8-8C7F-9BF1C2641497}"/>
              </a:ext>
            </a:extLst>
          </p:cNvPr>
          <p:cNvSpPr>
            <a:spLocks noGrp="1"/>
          </p:cNvSpPr>
          <p:nvPr>
            <p:ph type="sldNum" sz="quarter" idx="10"/>
          </p:nvPr>
        </p:nvSpPr>
        <p:spPr/>
        <p:txBody>
          <a:bodyPr/>
          <a:lstStyle/>
          <a:p>
            <a:fld id="{1AC5D0A8-4FC8-478F-B708-99421486F3B5}" type="slidenum">
              <a:rPr lang="fr-FR">
                <a:solidFill>
                  <a:srgbClr val="000000"/>
                </a:solidFill>
              </a:rPr>
              <a:pPr/>
              <a:t>24</a:t>
            </a:fld>
            <a:endParaRPr lang="fr-FR">
              <a:solidFill>
                <a:srgbClr val="000000"/>
              </a:solidFill>
            </a:endParaRPr>
          </a:p>
        </p:txBody>
      </p:sp>
    </p:spTree>
    <p:extLst>
      <p:ext uri="{BB962C8B-B14F-4D97-AF65-F5344CB8AC3E}">
        <p14:creationId xmlns:p14="http://schemas.microsoft.com/office/powerpoint/2010/main" val="1783960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C1AFB-B83F-076F-A704-8C46BA82086B}"/>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EF992C34-438A-49C7-0E78-192CAF462959}"/>
              </a:ext>
            </a:extLst>
          </p:cNvPr>
          <p:cNvSpPr>
            <a:spLocks noGrp="1" noRot="1" noChangeAspect="1"/>
          </p:cNvSpPr>
          <p:nvPr>
            <p:ph type="sldImg"/>
          </p:nvPr>
        </p:nvSpPr>
        <p:spPr/>
      </p:sp>
      <p:sp>
        <p:nvSpPr>
          <p:cNvPr id="3" name="Espace réservé des commentaires 2">
            <a:extLst>
              <a:ext uri="{FF2B5EF4-FFF2-40B4-BE49-F238E27FC236}">
                <a16:creationId xmlns:a16="http://schemas.microsoft.com/office/drawing/2014/main" id="{A8F6F3E7-BA19-38BF-2E72-4A1252D10D35}"/>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7D5F1CD5-40A6-1E56-1E39-5893AD60A9C9}"/>
              </a:ext>
            </a:extLst>
          </p:cNvPr>
          <p:cNvSpPr>
            <a:spLocks noGrp="1"/>
          </p:cNvSpPr>
          <p:nvPr>
            <p:ph type="sldNum" sz="quarter" idx="10"/>
          </p:nvPr>
        </p:nvSpPr>
        <p:spPr/>
        <p:txBody>
          <a:bodyPr/>
          <a:lstStyle/>
          <a:p>
            <a:fld id="{1AC5D0A8-4FC8-478F-B708-99421486F3B5}" type="slidenum">
              <a:rPr lang="fr-FR">
                <a:solidFill>
                  <a:srgbClr val="000000"/>
                </a:solidFill>
              </a:rPr>
              <a:pPr/>
              <a:t>26</a:t>
            </a:fld>
            <a:endParaRPr lang="fr-FR">
              <a:solidFill>
                <a:srgbClr val="000000"/>
              </a:solidFill>
            </a:endParaRPr>
          </a:p>
        </p:txBody>
      </p:sp>
    </p:spTree>
    <p:extLst>
      <p:ext uri="{BB962C8B-B14F-4D97-AF65-F5344CB8AC3E}">
        <p14:creationId xmlns:p14="http://schemas.microsoft.com/office/powerpoint/2010/main" val="17560141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F84E8B-0CFA-8C34-3155-179B1E36061C}"/>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90CB895B-1EC9-3453-163E-237C40411184}"/>
              </a:ext>
            </a:extLst>
          </p:cNvPr>
          <p:cNvSpPr>
            <a:spLocks noGrp="1" noRot="1" noChangeAspect="1"/>
          </p:cNvSpPr>
          <p:nvPr>
            <p:ph type="sldImg"/>
          </p:nvPr>
        </p:nvSpPr>
        <p:spPr/>
      </p:sp>
      <p:sp>
        <p:nvSpPr>
          <p:cNvPr id="3" name="Espace réservé des commentaires 2">
            <a:extLst>
              <a:ext uri="{FF2B5EF4-FFF2-40B4-BE49-F238E27FC236}">
                <a16:creationId xmlns:a16="http://schemas.microsoft.com/office/drawing/2014/main" id="{AA4F9D81-670D-9974-69BD-15D689858445}"/>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77741584-F604-0369-427E-E1572C70ABC2}"/>
              </a:ext>
            </a:extLst>
          </p:cNvPr>
          <p:cNvSpPr>
            <a:spLocks noGrp="1"/>
          </p:cNvSpPr>
          <p:nvPr>
            <p:ph type="sldNum" sz="quarter" idx="10"/>
          </p:nvPr>
        </p:nvSpPr>
        <p:spPr/>
        <p:txBody>
          <a:bodyPr/>
          <a:lstStyle/>
          <a:p>
            <a:fld id="{1AC5D0A8-4FC8-478F-B708-99421486F3B5}" type="slidenum">
              <a:rPr lang="fr-FR">
                <a:solidFill>
                  <a:srgbClr val="000000"/>
                </a:solidFill>
              </a:rPr>
              <a:pPr/>
              <a:t>27</a:t>
            </a:fld>
            <a:endParaRPr lang="fr-FR">
              <a:solidFill>
                <a:srgbClr val="000000"/>
              </a:solidFill>
            </a:endParaRPr>
          </a:p>
        </p:txBody>
      </p:sp>
    </p:spTree>
    <p:extLst>
      <p:ext uri="{BB962C8B-B14F-4D97-AF65-F5344CB8AC3E}">
        <p14:creationId xmlns:p14="http://schemas.microsoft.com/office/powerpoint/2010/main" val="40167453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1A9C29-80DB-300A-B0B8-E4F884DED884}"/>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876889A4-1A5A-EE98-3803-2B2CFD50803B}"/>
              </a:ext>
            </a:extLst>
          </p:cNvPr>
          <p:cNvSpPr>
            <a:spLocks noGrp="1" noRot="1" noChangeAspect="1"/>
          </p:cNvSpPr>
          <p:nvPr>
            <p:ph type="sldImg"/>
          </p:nvPr>
        </p:nvSpPr>
        <p:spPr/>
      </p:sp>
      <p:sp>
        <p:nvSpPr>
          <p:cNvPr id="3" name="Espace réservé des commentaires 2">
            <a:extLst>
              <a:ext uri="{FF2B5EF4-FFF2-40B4-BE49-F238E27FC236}">
                <a16:creationId xmlns:a16="http://schemas.microsoft.com/office/drawing/2014/main" id="{021F86A1-EFDE-7AA2-FE1D-44056E41247A}"/>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F4A63C0B-38B5-C4BE-62A0-48963658374A}"/>
              </a:ext>
            </a:extLst>
          </p:cNvPr>
          <p:cNvSpPr>
            <a:spLocks noGrp="1"/>
          </p:cNvSpPr>
          <p:nvPr>
            <p:ph type="sldNum" sz="quarter" idx="10"/>
          </p:nvPr>
        </p:nvSpPr>
        <p:spPr/>
        <p:txBody>
          <a:bodyPr/>
          <a:lstStyle/>
          <a:p>
            <a:fld id="{1AC5D0A8-4FC8-478F-B708-99421486F3B5}" type="slidenum">
              <a:rPr lang="fr-FR">
                <a:solidFill>
                  <a:srgbClr val="000000"/>
                </a:solidFill>
              </a:rPr>
              <a:pPr/>
              <a:t>28</a:t>
            </a:fld>
            <a:endParaRPr lang="fr-FR">
              <a:solidFill>
                <a:srgbClr val="000000"/>
              </a:solidFill>
            </a:endParaRPr>
          </a:p>
        </p:txBody>
      </p:sp>
    </p:spTree>
    <p:extLst>
      <p:ext uri="{BB962C8B-B14F-4D97-AF65-F5344CB8AC3E}">
        <p14:creationId xmlns:p14="http://schemas.microsoft.com/office/powerpoint/2010/main" val="13903917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D6E145-ADD0-8550-55CE-F4DC227BFDCC}"/>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525B9D9C-90D3-98C3-7020-D5F14E579571}"/>
              </a:ext>
            </a:extLst>
          </p:cNvPr>
          <p:cNvSpPr>
            <a:spLocks noGrp="1" noRot="1" noChangeAspect="1"/>
          </p:cNvSpPr>
          <p:nvPr>
            <p:ph type="sldImg"/>
          </p:nvPr>
        </p:nvSpPr>
        <p:spPr/>
      </p:sp>
      <p:sp>
        <p:nvSpPr>
          <p:cNvPr id="3" name="Espace réservé des commentaires 2">
            <a:extLst>
              <a:ext uri="{FF2B5EF4-FFF2-40B4-BE49-F238E27FC236}">
                <a16:creationId xmlns:a16="http://schemas.microsoft.com/office/drawing/2014/main" id="{2E71D911-F7C7-AA2E-A98A-691E22A01344}"/>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403A3F99-3472-D716-ED1E-994044FB39C0}"/>
              </a:ext>
            </a:extLst>
          </p:cNvPr>
          <p:cNvSpPr>
            <a:spLocks noGrp="1"/>
          </p:cNvSpPr>
          <p:nvPr>
            <p:ph type="sldNum" sz="quarter" idx="10"/>
          </p:nvPr>
        </p:nvSpPr>
        <p:spPr/>
        <p:txBody>
          <a:bodyPr/>
          <a:lstStyle/>
          <a:p>
            <a:fld id="{1AC5D0A8-4FC8-478F-B708-99421486F3B5}" type="slidenum">
              <a:rPr lang="fr-FR">
                <a:solidFill>
                  <a:srgbClr val="000000"/>
                </a:solidFill>
              </a:rPr>
              <a:pPr/>
              <a:t>29</a:t>
            </a:fld>
            <a:endParaRPr lang="fr-FR">
              <a:solidFill>
                <a:srgbClr val="000000"/>
              </a:solidFill>
            </a:endParaRPr>
          </a:p>
        </p:txBody>
      </p:sp>
    </p:spTree>
    <p:extLst>
      <p:ext uri="{BB962C8B-B14F-4D97-AF65-F5344CB8AC3E}">
        <p14:creationId xmlns:p14="http://schemas.microsoft.com/office/powerpoint/2010/main" val="31808078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96373-B5DF-567F-D6C2-30F27A11E9A3}"/>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79609653-1019-6739-0029-FC2181886480}"/>
              </a:ext>
            </a:extLst>
          </p:cNvPr>
          <p:cNvSpPr>
            <a:spLocks noGrp="1" noRot="1" noChangeAspect="1"/>
          </p:cNvSpPr>
          <p:nvPr>
            <p:ph type="sldImg"/>
          </p:nvPr>
        </p:nvSpPr>
        <p:spPr/>
      </p:sp>
      <p:sp>
        <p:nvSpPr>
          <p:cNvPr id="3" name="Espace réservé des commentaires 2">
            <a:extLst>
              <a:ext uri="{FF2B5EF4-FFF2-40B4-BE49-F238E27FC236}">
                <a16:creationId xmlns:a16="http://schemas.microsoft.com/office/drawing/2014/main" id="{A4A3BFA7-C14F-315E-C93B-02D8F5B0D780}"/>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BB170EA7-2EE8-E6C5-CBEC-9BA10DE17C38}"/>
              </a:ext>
            </a:extLst>
          </p:cNvPr>
          <p:cNvSpPr>
            <a:spLocks noGrp="1"/>
          </p:cNvSpPr>
          <p:nvPr>
            <p:ph type="sldNum" sz="quarter" idx="10"/>
          </p:nvPr>
        </p:nvSpPr>
        <p:spPr/>
        <p:txBody>
          <a:bodyPr/>
          <a:lstStyle/>
          <a:p>
            <a:fld id="{1AC5D0A8-4FC8-478F-B708-99421486F3B5}" type="slidenum">
              <a:rPr lang="fr-FR">
                <a:solidFill>
                  <a:srgbClr val="000000"/>
                </a:solidFill>
              </a:rPr>
              <a:pPr/>
              <a:t>33</a:t>
            </a:fld>
            <a:endParaRPr lang="fr-FR">
              <a:solidFill>
                <a:srgbClr val="000000"/>
              </a:solidFill>
            </a:endParaRPr>
          </a:p>
        </p:txBody>
      </p:sp>
    </p:spTree>
    <p:extLst>
      <p:ext uri="{BB962C8B-B14F-4D97-AF65-F5344CB8AC3E}">
        <p14:creationId xmlns:p14="http://schemas.microsoft.com/office/powerpoint/2010/main" val="40478329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98C70-89FD-C648-509D-F72BB0E213B2}"/>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D0FB9657-7C4E-5728-1830-4AA4CD5D63B0}"/>
              </a:ext>
            </a:extLst>
          </p:cNvPr>
          <p:cNvSpPr>
            <a:spLocks noGrp="1" noRot="1" noChangeAspect="1"/>
          </p:cNvSpPr>
          <p:nvPr>
            <p:ph type="sldImg"/>
          </p:nvPr>
        </p:nvSpPr>
        <p:spPr/>
      </p:sp>
      <p:sp>
        <p:nvSpPr>
          <p:cNvPr id="3" name="Espace réservé des commentaires 2">
            <a:extLst>
              <a:ext uri="{FF2B5EF4-FFF2-40B4-BE49-F238E27FC236}">
                <a16:creationId xmlns:a16="http://schemas.microsoft.com/office/drawing/2014/main" id="{7265E1F7-1E3A-6D21-3BC8-03713882D1AE}"/>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A5FB6A7E-84A2-3ED7-7D6D-6BFFC2B88FA0}"/>
              </a:ext>
            </a:extLst>
          </p:cNvPr>
          <p:cNvSpPr>
            <a:spLocks noGrp="1"/>
          </p:cNvSpPr>
          <p:nvPr>
            <p:ph type="sldNum" sz="quarter" idx="10"/>
          </p:nvPr>
        </p:nvSpPr>
        <p:spPr/>
        <p:txBody>
          <a:bodyPr/>
          <a:lstStyle/>
          <a:p>
            <a:fld id="{1AC5D0A8-4FC8-478F-B708-99421486F3B5}" type="slidenum">
              <a:rPr lang="fr-FR">
                <a:solidFill>
                  <a:srgbClr val="000000"/>
                </a:solidFill>
              </a:rPr>
              <a:pPr/>
              <a:t>34</a:t>
            </a:fld>
            <a:endParaRPr lang="fr-FR">
              <a:solidFill>
                <a:srgbClr val="000000"/>
              </a:solidFill>
            </a:endParaRPr>
          </a:p>
        </p:txBody>
      </p:sp>
    </p:spTree>
    <p:extLst>
      <p:ext uri="{BB962C8B-B14F-4D97-AF65-F5344CB8AC3E}">
        <p14:creationId xmlns:p14="http://schemas.microsoft.com/office/powerpoint/2010/main" val="14596321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29BF91-A05A-5230-17FF-C04B21CE8E25}"/>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CF9EBDDC-6353-2B1C-18ED-AC8452041B1E}"/>
              </a:ext>
            </a:extLst>
          </p:cNvPr>
          <p:cNvSpPr>
            <a:spLocks noGrp="1" noRot="1" noChangeAspect="1"/>
          </p:cNvSpPr>
          <p:nvPr>
            <p:ph type="sldImg"/>
          </p:nvPr>
        </p:nvSpPr>
        <p:spPr/>
      </p:sp>
      <p:sp>
        <p:nvSpPr>
          <p:cNvPr id="3" name="Espace réservé des commentaires 2">
            <a:extLst>
              <a:ext uri="{FF2B5EF4-FFF2-40B4-BE49-F238E27FC236}">
                <a16:creationId xmlns:a16="http://schemas.microsoft.com/office/drawing/2014/main" id="{FF6874C2-C5BD-2516-D022-13AA4816DB68}"/>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CC71AD62-078A-637F-B047-D6B6F4FB8B07}"/>
              </a:ext>
            </a:extLst>
          </p:cNvPr>
          <p:cNvSpPr>
            <a:spLocks noGrp="1"/>
          </p:cNvSpPr>
          <p:nvPr>
            <p:ph type="sldNum" sz="quarter" idx="10"/>
          </p:nvPr>
        </p:nvSpPr>
        <p:spPr/>
        <p:txBody>
          <a:bodyPr/>
          <a:lstStyle/>
          <a:p>
            <a:fld id="{1AC5D0A8-4FC8-478F-B708-99421486F3B5}" type="slidenum">
              <a:rPr lang="fr-FR">
                <a:solidFill>
                  <a:srgbClr val="000000"/>
                </a:solidFill>
              </a:rPr>
              <a:pPr/>
              <a:t>35</a:t>
            </a:fld>
            <a:endParaRPr lang="fr-FR">
              <a:solidFill>
                <a:srgbClr val="000000"/>
              </a:solidFill>
            </a:endParaRPr>
          </a:p>
        </p:txBody>
      </p:sp>
    </p:spTree>
    <p:extLst>
      <p:ext uri="{BB962C8B-B14F-4D97-AF65-F5344CB8AC3E}">
        <p14:creationId xmlns:p14="http://schemas.microsoft.com/office/powerpoint/2010/main" val="24301928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7D80F8-BCF8-0DD9-12D6-02470571629E}"/>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0C20708B-953D-4474-CD1F-7423D4D46B71}"/>
              </a:ext>
            </a:extLst>
          </p:cNvPr>
          <p:cNvSpPr>
            <a:spLocks noGrp="1" noRot="1" noChangeAspect="1"/>
          </p:cNvSpPr>
          <p:nvPr>
            <p:ph type="sldImg"/>
          </p:nvPr>
        </p:nvSpPr>
        <p:spPr/>
      </p:sp>
      <p:sp>
        <p:nvSpPr>
          <p:cNvPr id="3" name="Espace réservé des commentaires 2">
            <a:extLst>
              <a:ext uri="{FF2B5EF4-FFF2-40B4-BE49-F238E27FC236}">
                <a16:creationId xmlns:a16="http://schemas.microsoft.com/office/drawing/2014/main" id="{219BF23D-8C2F-2C2B-5B6A-2B2580439F15}"/>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B7B20615-CBDA-AE86-FC9F-3C04E90EB7A9}"/>
              </a:ext>
            </a:extLst>
          </p:cNvPr>
          <p:cNvSpPr>
            <a:spLocks noGrp="1"/>
          </p:cNvSpPr>
          <p:nvPr>
            <p:ph type="sldNum" sz="quarter" idx="10"/>
          </p:nvPr>
        </p:nvSpPr>
        <p:spPr/>
        <p:txBody>
          <a:bodyPr/>
          <a:lstStyle/>
          <a:p>
            <a:fld id="{1AC5D0A8-4FC8-478F-B708-99421486F3B5}" type="slidenum">
              <a:rPr lang="fr-FR">
                <a:solidFill>
                  <a:srgbClr val="000000"/>
                </a:solidFill>
              </a:rPr>
              <a:pPr/>
              <a:t>36</a:t>
            </a:fld>
            <a:endParaRPr lang="fr-FR">
              <a:solidFill>
                <a:srgbClr val="000000"/>
              </a:solidFill>
            </a:endParaRPr>
          </a:p>
        </p:txBody>
      </p:sp>
    </p:spTree>
    <p:extLst>
      <p:ext uri="{BB962C8B-B14F-4D97-AF65-F5344CB8AC3E}">
        <p14:creationId xmlns:p14="http://schemas.microsoft.com/office/powerpoint/2010/main" val="39348199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A0079B-C12B-A117-4DBD-C9442FCD3E5C}"/>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919B82A6-5B76-A247-85E6-4542ED010899}"/>
              </a:ext>
            </a:extLst>
          </p:cNvPr>
          <p:cNvSpPr>
            <a:spLocks noGrp="1" noRot="1" noChangeAspect="1"/>
          </p:cNvSpPr>
          <p:nvPr>
            <p:ph type="sldImg"/>
          </p:nvPr>
        </p:nvSpPr>
        <p:spPr/>
      </p:sp>
      <p:sp>
        <p:nvSpPr>
          <p:cNvPr id="3" name="Espace réservé des commentaires 2">
            <a:extLst>
              <a:ext uri="{FF2B5EF4-FFF2-40B4-BE49-F238E27FC236}">
                <a16:creationId xmlns:a16="http://schemas.microsoft.com/office/drawing/2014/main" id="{351C0C0C-7C31-145B-196B-6B64AD0B60AE}"/>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43B88689-2D40-A543-F5C0-F14080D5B80F}"/>
              </a:ext>
            </a:extLst>
          </p:cNvPr>
          <p:cNvSpPr>
            <a:spLocks noGrp="1"/>
          </p:cNvSpPr>
          <p:nvPr>
            <p:ph type="sldNum" sz="quarter" idx="10"/>
          </p:nvPr>
        </p:nvSpPr>
        <p:spPr/>
        <p:txBody>
          <a:bodyPr/>
          <a:lstStyle/>
          <a:p>
            <a:fld id="{1AC5D0A8-4FC8-478F-B708-99421486F3B5}" type="slidenum">
              <a:rPr lang="fr-FR">
                <a:solidFill>
                  <a:srgbClr val="000000"/>
                </a:solidFill>
              </a:rPr>
              <a:pPr/>
              <a:t>37</a:t>
            </a:fld>
            <a:endParaRPr lang="fr-FR">
              <a:solidFill>
                <a:srgbClr val="000000"/>
              </a:solidFill>
            </a:endParaRPr>
          </a:p>
        </p:txBody>
      </p:sp>
    </p:spTree>
    <p:extLst>
      <p:ext uri="{BB962C8B-B14F-4D97-AF65-F5344CB8AC3E}">
        <p14:creationId xmlns:p14="http://schemas.microsoft.com/office/powerpoint/2010/main" val="1356203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FEC697-7116-4139-B747-8E5B61AC0D69}"/>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CD2DB335-4351-3C96-4FEA-AD86023FE2EC}"/>
              </a:ext>
            </a:extLst>
          </p:cNvPr>
          <p:cNvSpPr>
            <a:spLocks noGrp="1" noRot="1" noChangeAspect="1"/>
          </p:cNvSpPr>
          <p:nvPr>
            <p:ph type="sldImg"/>
          </p:nvPr>
        </p:nvSpPr>
        <p:spPr/>
      </p:sp>
      <p:sp>
        <p:nvSpPr>
          <p:cNvPr id="3" name="Espace réservé des commentaires 2">
            <a:extLst>
              <a:ext uri="{FF2B5EF4-FFF2-40B4-BE49-F238E27FC236}">
                <a16:creationId xmlns:a16="http://schemas.microsoft.com/office/drawing/2014/main" id="{CE760DAE-8B67-8DE4-37D0-F9847831A5AD}"/>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0D8F2CAA-7F79-51C1-6190-477AE0243E86}"/>
              </a:ext>
            </a:extLst>
          </p:cNvPr>
          <p:cNvSpPr>
            <a:spLocks noGrp="1"/>
          </p:cNvSpPr>
          <p:nvPr>
            <p:ph type="sldNum" sz="quarter" idx="10"/>
          </p:nvPr>
        </p:nvSpPr>
        <p:spPr/>
        <p:txBody>
          <a:bodyPr/>
          <a:lstStyle/>
          <a:p>
            <a:fld id="{1AC5D0A8-4FC8-478F-B708-99421486F3B5}" type="slidenum">
              <a:rPr lang="fr-FR" smtClean="0"/>
              <a:t>38</a:t>
            </a:fld>
            <a:endParaRPr lang="fr-FR"/>
          </a:p>
        </p:txBody>
      </p:sp>
    </p:spTree>
    <p:extLst>
      <p:ext uri="{BB962C8B-B14F-4D97-AF65-F5344CB8AC3E}">
        <p14:creationId xmlns:p14="http://schemas.microsoft.com/office/powerpoint/2010/main" val="12547140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FABD3-E5C6-D2DD-C4A7-2717F6838614}"/>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2B56DC18-C8C2-608D-4E45-61206475321F}"/>
              </a:ext>
            </a:extLst>
          </p:cNvPr>
          <p:cNvSpPr>
            <a:spLocks noGrp="1" noRot="1" noChangeAspect="1"/>
          </p:cNvSpPr>
          <p:nvPr>
            <p:ph type="sldImg"/>
          </p:nvPr>
        </p:nvSpPr>
        <p:spPr/>
      </p:sp>
      <p:sp>
        <p:nvSpPr>
          <p:cNvPr id="3" name="Espace réservé des commentaires 2">
            <a:extLst>
              <a:ext uri="{FF2B5EF4-FFF2-40B4-BE49-F238E27FC236}">
                <a16:creationId xmlns:a16="http://schemas.microsoft.com/office/drawing/2014/main" id="{ACCDC21D-2983-035C-2F34-2D39335EEF55}"/>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9F719490-ADC9-0038-7D05-FCE801718BF1}"/>
              </a:ext>
            </a:extLst>
          </p:cNvPr>
          <p:cNvSpPr>
            <a:spLocks noGrp="1"/>
          </p:cNvSpPr>
          <p:nvPr>
            <p:ph type="sldNum" sz="quarter" idx="10"/>
          </p:nvPr>
        </p:nvSpPr>
        <p:spPr/>
        <p:txBody>
          <a:bodyPr/>
          <a:lstStyle/>
          <a:p>
            <a:fld id="{1AC5D0A8-4FC8-478F-B708-99421486F3B5}" type="slidenum">
              <a:rPr lang="fr-FR" smtClean="0"/>
              <a:t>39</a:t>
            </a:fld>
            <a:endParaRPr lang="fr-FR"/>
          </a:p>
        </p:txBody>
      </p:sp>
    </p:spTree>
    <p:extLst>
      <p:ext uri="{BB962C8B-B14F-4D97-AF65-F5344CB8AC3E}">
        <p14:creationId xmlns:p14="http://schemas.microsoft.com/office/powerpoint/2010/main" val="39034547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C5D0A8-4FC8-478F-B708-99421486F3B5}" type="slidenum">
              <a:rPr lang="fr-FR" smtClean="0"/>
              <a:t>40</a:t>
            </a:fld>
            <a:endParaRPr lang="fr-FR"/>
          </a:p>
        </p:txBody>
      </p:sp>
    </p:spTree>
    <p:extLst>
      <p:ext uri="{BB962C8B-B14F-4D97-AF65-F5344CB8AC3E}">
        <p14:creationId xmlns:p14="http://schemas.microsoft.com/office/powerpoint/2010/main" val="6646120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a:t>Cliquez pour modifier le style du titre</a:t>
            </a:r>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Cliquez pour modifier le style des sous-titres du masque</a:t>
            </a:r>
          </a:p>
        </p:txBody>
      </p:sp>
      <p:sp>
        <p:nvSpPr>
          <p:cNvPr id="4"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2206888114"/>
      </p:ext>
    </p:extLst>
  </p:cSld>
  <p:clrMapOvr>
    <a:masterClrMapping/>
  </p:clrMapOvr>
  <p:transition spd="slow">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189180193"/>
      </p:ext>
    </p:extLst>
  </p:cSld>
  <p:clrMapOvr>
    <a:masterClrMapping/>
  </p:clrMapOvr>
  <p:transition spd="slow">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Cliquez pour modifier le style du titre</a:t>
            </a: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
        <p:nvSpPr>
          <p:cNvPr id="4"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836053757"/>
      </p:ext>
    </p:extLst>
  </p:cSld>
  <p:clrMapOvr>
    <a:masterClrMapping/>
  </p:clrMapOvr>
  <p:transition spd="slow">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711402075"/>
      </p:ext>
    </p:extLst>
  </p:cSld>
  <p:clrMapOvr>
    <a:masterClrMapping/>
  </p:clrMapOvr>
  <p:transition spd="slow">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3831654784"/>
      </p:ext>
    </p:extLst>
  </p:cSld>
  <p:clrMapOvr>
    <a:masterClrMapping/>
  </p:clrMapOvr>
  <p:transition spd="slow">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1147247605"/>
      </p:ext>
    </p:extLst>
  </p:cSld>
  <p:clrMapOvr>
    <a:masterClrMapping/>
  </p:clrMapOvr>
  <p:transition spd="slow">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1308515924"/>
      </p:ext>
    </p:extLst>
  </p:cSld>
  <p:clrMapOvr>
    <a:masterClrMapping/>
  </p:clrMapOvr>
  <p:transition spd="slow">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Cliquez pour modifier le style du titre</a:t>
            </a: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3274408391"/>
      </p:ext>
    </p:extLst>
  </p:cSld>
  <p:clrMapOvr>
    <a:masterClrMapping/>
  </p:clrMapOvr>
  <p:transition spd="slow">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Cliquez pour modifier le style du titre</a:t>
            </a: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3386309580"/>
      </p:ext>
    </p:extLst>
  </p:cSld>
  <p:clrMapOvr>
    <a:masterClrMapping/>
  </p:clrMapOvr>
  <p:transition spd="slow">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902664107"/>
      </p:ext>
    </p:extLst>
  </p:cSld>
  <p:clrMapOvr>
    <a:masterClrMapping/>
  </p:clrMapOvr>
  <p:transition spd="slow">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15100" y="609600"/>
            <a:ext cx="1943100" cy="5486400"/>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685800" y="609600"/>
            <a:ext cx="5676900" cy="548640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2735476742"/>
      </p:ext>
    </p:extLst>
  </p:cSld>
  <p:clrMapOvr>
    <a:masterClrMapping/>
  </p:clrMapOvr>
  <p:transition spd="slow">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Titre et diagramme">
    <p:spTree>
      <p:nvGrpSpPr>
        <p:cNvPr id="1" name=""/>
        <p:cNvGrpSpPr/>
        <p:nvPr/>
      </p:nvGrpSpPr>
      <p:grpSpPr>
        <a:xfrm>
          <a:off x="0" y="0"/>
          <a:ext cx="0" cy="0"/>
          <a:chOff x="0" y="0"/>
          <a:chExt cx="0" cy="0"/>
        </a:xfrm>
      </p:grpSpPr>
      <p:sp>
        <p:nvSpPr>
          <p:cNvPr id="2" name="Titre 1"/>
          <p:cNvSpPr>
            <a:spLocks noGrp="1"/>
          </p:cNvSpPr>
          <p:nvPr>
            <p:ph type="title"/>
          </p:nvPr>
        </p:nvSpPr>
        <p:spPr>
          <a:xfrm>
            <a:off x="685800" y="609600"/>
            <a:ext cx="7772400" cy="1143000"/>
          </a:xfrm>
        </p:spPr>
        <p:txBody>
          <a:bodyPr/>
          <a:lstStyle/>
          <a:p>
            <a:r>
              <a:rPr lang="fr-FR"/>
              <a:t>Cliquez pour modifier le style du titre</a:t>
            </a:r>
          </a:p>
        </p:txBody>
      </p:sp>
      <p:sp>
        <p:nvSpPr>
          <p:cNvPr id="3" name="Espace réservé du graphique 2"/>
          <p:cNvSpPr>
            <a:spLocks noGrp="1"/>
          </p:cNvSpPr>
          <p:nvPr>
            <p:ph type="chart" idx="1"/>
          </p:nvPr>
        </p:nvSpPr>
        <p:spPr>
          <a:xfrm>
            <a:off x="685800" y="1981200"/>
            <a:ext cx="7772400" cy="4114800"/>
          </a:xfrm>
        </p:spPr>
        <p:txBody>
          <a:bodyPr/>
          <a:lstStyle/>
          <a:p>
            <a:pPr lvl="0"/>
            <a:endParaRPr lang="fr-FR" noProof="0"/>
          </a:p>
        </p:txBody>
      </p:sp>
      <p:sp>
        <p:nvSpPr>
          <p:cNvPr id="4" name="Rectangle 5"/>
          <p:cNvSpPr>
            <a:spLocks noGrp="1" noChangeArrowheads="1"/>
          </p:cNvSpPr>
          <p:nvPr>
            <p:ph type="dt" sz="half" idx="10"/>
          </p:nvPr>
        </p:nvSpPr>
        <p:spPr>
          <a:ln/>
        </p:spPr>
        <p:txBody>
          <a:bodyPr/>
          <a:lstStyle>
            <a:lvl1pPr>
              <a:defRPr/>
            </a:lvl1pPr>
          </a:lstStyle>
          <a:p>
            <a:pPr>
              <a:defRPr/>
            </a:pPr>
            <a:endParaRPr lang="fr-FR"/>
          </a:p>
        </p:txBody>
      </p:sp>
    </p:spTree>
    <p:extLst>
      <p:ext uri="{BB962C8B-B14F-4D97-AF65-F5344CB8AC3E}">
        <p14:creationId xmlns:p14="http://schemas.microsoft.com/office/powerpoint/2010/main" val="1109398285"/>
      </p:ext>
    </p:extLst>
  </p:cSld>
  <p:clrMapOvr>
    <a:masterClrMapping/>
  </p:clrMapOvr>
  <p:transition spd="slow">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6248400"/>
            <a:ext cx="9144000" cy="609600"/>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3200">
                <a:solidFill>
                  <a:schemeClr val="tx1"/>
                </a:solidFill>
                <a:latin typeface="Garamond" panose="02020404030301010803" pitchFamily="18" charset="0"/>
              </a:defRPr>
            </a:lvl1pPr>
            <a:lvl2pPr marL="742950" indent="-285750">
              <a:defRPr sz="3200">
                <a:solidFill>
                  <a:schemeClr val="tx1"/>
                </a:solidFill>
                <a:latin typeface="Garamond" panose="02020404030301010803" pitchFamily="18" charset="0"/>
              </a:defRPr>
            </a:lvl2pPr>
            <a:lvl3pPr marL="1143000" indent="-228600">
              <a:defRPr sz="3200">
                <a:solidFill>
                  <a:schemeClr val="tx1"/>
                </a:solidFill>
                <a:latin typeface="Garamond" panose="02020404030301010803" pitchFamily="18" charset="0"/>
              </a:defRPr>
            </a:lvl3pPr>
            <a:lvl4pPr marL="1600200" indent="-228600">
              <a:defRPr sz="3200">
                <a:solidFill>
                  <a:schemeClr val="tx1"/>
                </a:solidFill>
                <a:latin typeface="Garamond" panose="02020404030301010803" pitchFamily="18" charset="0"/>
              </a:defRPr>
            </a:lvl4pPr>
            <a:lvl5pPr marL="2057400" indent="-228600">
              <a:defRPr sz="3200">
                <a:solidFill>
                  <a:schemeClr val="tx1"/>
                </a:solidFill>
                <a:latin typeface="Garamond" panose="02020404030301010803" pitchFamily="18" charset="0"/>
              </a:defRPr>
            </a:lvl5pPr>
            <a:lvl6pPr marL="2514600" indent="-228600" eaLnBrk="0" fontAlgn="base" hangingPunct="0">
              <a:spcBef>
                <a:spcPct val="0"/>
              </a:spcBef>
              <a:spcAft>
                <a:spcPct val="0"/>
              </a:spcAft>
              <a:defRPr sz="3200">
                <a:solidFill>
                  <a:schemeClr val="tx1"/>
                </a:solidFill>
                <a:latin typeface="Garamond" panose="02020404030301010803" pitchFamily="18" charset="0"/>
              </a:defRPr>
            </a:lvl6pPr>
            <a:lvl7pPr marL="2971800" indent="-228600" eaLnBrk="0" fontAlgn="base" hangingPunct="0">
              <a:spcBef>
                <a:spcPct val="0"/>
              </a:spcBef>
              <a:spcAft>
                <a:spcPct val="0"/>
              </a:spcAft>
              <a:defRPr sz="3200">
                <a:solidFill>
                  <a:schemeClr val="tx1"/>
                </a:solidFill>
                <a:latin typeface="Garamond" panose="02020404030301010803" pitchFamily="18" charset="0"/>
              </a:defRPr>
            </a:lvl7pPr>
            <a:lvl8pPr marL="3429000" indent="-228600" eaLnBrk="0" fontAlgn="base" hangingPunct="0">
              <a:spcBef>
                <a:spcPct val="0"/>
              </a:spcBef>
              <a:spcAft>
                <a:spcPct val="0"/>
              </a:spcAft>
              <a:defRPr sz="3200">
                <a:solidFill>
                  <a:schemeClr val="tx1"/>
                </a:solidFill>
                <a:latin typeface="Garamond" panose="02020404030301010803" pitchFamily="18" charset="0"/>
              </a:defRPr>
            </a:lvl8pPr>
            <a:lvl9pPr marL="3886200" indent="-228600" eaLnBrk="0" fontAlgn="base" hangingPunct="0">
              <a:spcBef>
                <a:spcPct val="0"/>
              </a:spcBef>
              <a:spcAft>
                <a:spcPct val="0"/>
              </a:spcAft>
              <a:defRPr sz="3200">
                <a:solidFill>
                  <a:schemeClr val="tx1"/>
                </a:solidFill>
                <a:latin typeface="Garamond" panose="02020404030301010803" pitchFamily="18" charset="0"/>
              </a:defRPr>
            </a:lvl9pPr>
          </a:lstStyle>
          <a:p>
            <a:endParaRPr lang="fr-FR" altLang="fr-FR"/>
          </a:p>
        </p:txBody>
      </p:sp>
      <p:sp>
        <p:nvSpPr>
          <p:cNvPr id="1027" name="Rectangle 3"/>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a:t>Cliquez pour modifier le style du titre du masque</a:t>
            </a:r>
          </a:p>
        </p:txBody>
      </p:sp>
      <p:sp>
        <p:nvSpPr>
          <p:cNvPr id="1028" name="Rectangle 4"/>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a:t>Cliquez pour modifier les styles du texte du masque</a:t>
            </a:r>
          </a:p>
          <a:p>
            <a:pPr lvl="1"/>
            <a:r>
              <a:rPr lang="fr-FR" altLang="fr-FR"/>
              <a:t>Deuxième niveau</a:t>
            </a:r>
          </a:p>
          <a:p>
            <a:pPr lvl="2"/>
            <a:r>
              <a:rPr lang="fr-FR" altLang="fr-FR"/>
              <a:t>Troisième niveau</a:t>
            </a:r>
          </a:p>
          <a:p>
            <a:pPr lvl="3"/>
            <a:r>
              <a:rPr lang="fr-FR" altLang="fr-FR"/>
              <a:t>Quatrième niveau</a:t>
            </a:r>
          </a:p>
          <a:p>
            <a:pPr lvl="4"/>
            <a:r>
              <a:rPr lang="fr-FR" altLang="fr-FR"/>
              <a:t>Cinquième niveau</a:t>
            </a:r>
          </a:p>
        </p:txBody>
      </p:sp>
      <p:sp>
        <p:nvSpPr>
          <p:cNvPr id="29701" name="Rectangle 5"/>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pPr>
              <a:defRPr/>
            </a:pPr>
            <a:endParaRPr lang="fr-FR"/>
          </a:p>
        </p:txBody>
      </p:sp>
      <p:pic>
        <p:nvPicPr>
          <p:cNvPr id="1030" name="Picture 6"/>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676400" y="6397625"/>
            <a:ext cx="5834063"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ransition spd="slow">
    <p:wipe dir="d"/>
  </p:transition>
  <p:hf hdr="0" ftr="0" dt="0"/>
  <p:txStyles>
    <p:titleStyle>
      <a:lvl1pPr algn="ctr" rtl="0" eaLnBrk="0" fontAlgn="base" hangingPunct="0">
        <a:spcBef>
          <a:spcPct val="0"/>
        </a:spcBef>
        <a:spcAft>
          <a:spcPct val="0"/>
        </a:spcAft>
        <a:defRPr sz="4400">
          <a:solidFill>
            <a:srgbClr val="FFFF00"/>
          </a:solidFill>
          <a:latin typeface="+mj-lt"/>
          <a:ea typeface="+mj-ea"/>
          <a:cs typeface="+mj-cs"/>
        </a:defRPr>
      </a:lvl1pPr>
      <a:lvl2pPr algn="ctr" rtl="0" eaLnBrk="0" fontAlgn="base" hangingPunct="0">
        <a:spcBef>
          <a:spcPct val="0"/>
        </a:spcBef>
        <a:spcAft>
          <a:spcPct val="0"/>
        </a:spcAft>
        <a:defRPr sz="4400">
          <a:solidFill>
            <a:srgbClr val="FFFF00"/>
          </a:solidFill>
          <a:latin typeface="Times New Roman" pitchFamily="18" charset="0"/>
        </a:defRPr>
      </a:lvl2pPr>
      <a:lvl3pPr algn="ctr" rtl="0" eaLnBrk="0" fontAlgn="base" hangingPunct="0">
        <a:spcBef>
          <a:spcPct val="0"/>
        </a:spcBef>
        <a:spcAft>
          <a:spcPct val="0"/>
        </a:spcAft>
        <a:defRPr sz="4400">
          <a:solidFill>
            <a:srgbClr val="FFFF00"/>
          </a:solidFill>
          <a:latin typeface="Times New Roman" pitchFamily="18" charset="0"/>
        </a:defRPr>
      </a:lvl3pPr>
      <a:lvl4pPr algn="ctr" rtl="0" eaLnBrk="0" fontAlgn="base" hangingPunct="0">
        <a:spcBef>
          <a:spcPct val="0"/>
        </a:spcBef>
        <a:spcAft>
          <a:spcPct val="0"/>
        </a:spcAft>
        <a:defRPr sz="4400">
          <a:solidFill>
            <a:srgbClr val="FFFF00"/>
          </a:solidFill>
          <a:latin typeface="Times New Roman" pitchFamily="18" charset="0"/>
        </a:defRPr>
      </a:lvl4pPr>
      <a:lvl5pPr algn="ctr" rtl="0" eaLnBrk="0" fontAlgn="base" hangingPunct="0">
        <a:spcBef>
          <a:spcPct val="0"/>
        </a:spcBef>
        <a:spcAft>
          <a:spcPct val="0"/>
        </a:spcAft>
        <a:defRPr sz="4400">
          <a:solidFill>
            <a:srgbClr val="FFFF00"/>
          </a:solidFill>
          <a:latin typeface="Times New Roman" pitchFamily="18" charset="0"/>
        </a:defRPr>
      </a:lvl5pPr>
      <a:lvl6pPr marL="457200" algn="ctr" rtl="0" eaLnBrk="0" fontAlgn="base" hangingPunct="0">
        <a:spcBef>
          <a:spcPct val="0"/>
        </a:spcBef>
        <a:spcAft>
          <a:spcPct val="0"/>
        </a:spcAft>
        <a:defRPr sz="4400">
          <a:solidFill>
            <a:srgbClr val="FFFF00"/>
          </a:solidFill>
          <a:latin typeface="Times New Roman" pitchFamily="18" charset="0"/>
        </a:defRPr>
      </a:lvl6pPr>
      <a:lvl7pPr marL="914400" algn="ctr" rtl="0" eaLnBrk="0" fontAlgn="base" hangingPunct="0">
        <a:spcBef>
          <a:spcPct val="0"/>
        </a:spcBef>
        <a:spcAft>
          <a:spcPct val="0"/>
        </a:spcAft>
        <a:defRPr sz="4400">
          <a:solidFill>
            <a:srgbClr val="FFFF00"/>
          </a:solidFill>
          <a:latin typeface="Times New Roman" pitchFamily="18" charset="0"/>
        </a:defRPr>
      </a:lvl7pPr>
      <a:lvl8pPr marL="1371600" algn="ctr" rtl="0" eaLnBrk="0" fontAlgn="base" hangingPunct="0">
        <a:spcBef>
          <a:spcPct val="0"/>
        </a:spcBef>
        <a:spcAft>
          <a:spcPct val="0"/>
        </a:spcAft>
        <a:defRPr sz="4400">
          <a:solidFill>
            <a:srgbClr val="FFFF00"/>
          </a:solidFill>
          <a:latin typeface="Times New Roman" pitchFamily="18" charset="0"/>
        </a:defRPr>
      </a:lvl8pPr>
      <a:lvl9pPr marL="1828800" algn="ctr" rtl="0" eaLnBrk="0" fontAlgn="base" hangingPunct="0">
        <a:spcBef>
          <a:spcPct val="0"/>
        </a:spcBef>
        <a:spcAft>
          <a:spcPct val="0"/>
        </a:spcAft>
        <a:defRPr sz="4400">
          <a:solidFill>
            <a:srgbClr val="FFFF00"/>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har char="–"/>
        <a:defRPr sz="2800">
          <a:solidFill>
            <a:schemeClr val="bg1"/>
          </a:solidFill>
          <a:latin typeface="+mn-lt"/>
        </a:defRPr>
      </a:lvl2pPr>
      <a:lvl3pPr marL="1143000" indent="-228600" algn="l" rtl="0" eaLnBrk="0" fontAlgn="base" hangingPunct="0">
        <a:spcBef>
          <a:spcPct val="20000"/>
        </a:spcBef>
        <a:spcAft>
          <a:spcPct val="0"/>
        </a:spcAft>
        <a:buChar char="•"/>
        <a:defRPr sz="2400">
          <a:solidFill>
            <a:schemeClr val="bg1"/>
          </a:solidFill>
          <a:latin typeface="+mn-lt"/>
        </a:defRPr>
      </a:lvl3pPr>
      <a:lvl4pPr marL="1600200" indent="-228600" algn="l" rtl="0" eaLnBrk="0" fontAlgn="base" hangingPunct="0">
        <a:spcBef>
          <a:spcPct val="20000"/>
        </a:spcBef>
        <a:spcAft>
          <a:spcPct val="0"/>
        </a:spcAft>
        <a:buChar char="–"/>
        <a:defRPr sz="2000">
          <a:solidFill>
            <a:schemeClr val="bg1"/>
          </a:solidFill>
          <a:latin typeface="+mn-lt"/>
        </a:defRPr>
      </a:lvl4pPr>
      <a:lvl5pPr marL="2057400" indent="-228600" algn="l" rtl="0" eaLnBrk="0" fontAlgn="base" hangingPunct="0">
        <a:spcBef>
          <a:spcPct val="20000"/>
        </a:spcBef>
        <a:spcAft>
          <a:spcPct val="0"/>
        </a:spcAft>
        <a:buChar char="»"/>
        <a:defRPr sz="2000">
          <a:solidFill>
            <a:schemeClr val="bg1"/>
          </a:solidFill>
          <a:latin typeface="+mn-lt"/>
        </a:defRPr>
      </a:lvl5pPr>
      <a:lvl6pPr marL="2514600" indent="-228600" algn="l" rtl="0" eaLnBrk="0" fontAlgn="base" hangingPunct="0">
        <a:spcBef>
          <a:spcPct val="20000"/>
        </a:spcBef>
        <a:spcAft>
          <a:spcPct val="0"/>
        </a:spcAft>
        <a:buChar char="»"/>
        <a:defRPr sz="2000">
          <a:solidFill>
            <a:schemeClr val="bg1"/>
          </a:solidFill>
          <a:latin typeface="+mn-lt"/>
        </a:defRPr>
      </a:lvl6pPr>
      <a:lvl7pPr marL="2971800" indent="-228600" algn="l" rtl="0" eaLnBrk="0" fontAlgn="base" hangingPunct="0">
        <a:spcBef>
          <a:spcPct val="20000"/>
        </a:spcBef>
        <a:spcAft>
          <a:spcPct val="0"/>
        </a:spcAft>
        <a:buChar char="»"/>
        <a:defRPr sz="2000">
          <a:solidFill>
            <a:schemeClr val="bg1"/>
          </a:solidFill>
          <a:latin typeface="+mn-lt"/>
        </a:defRPr>
      </a:lvl7pPr>
      <a:lvl8pPr marL="3429000" indent="-228600" algn="l" rtl="0" eaLnBrk="0" fontAlgn="base" hangingPunct="0">
        <a:spcBef>
          <a:spcPct val="20000"/>
        </a:spcBef>
        <a:spcAft>
          <a:spcPct val="0"/>
        </a:spcAft>
        <a:buChar char="»"/>
        <a:defRPr sz="2000">
          <a:solidFill>
            <a:schemeClr val="bg1"/>
          </a:solidFill>
          <a:latin typeface="+mn-lt"/>
        </a:defRPr>
      </a:lvl8pPr>
      <a:lvl9pPr marL="3886200" indent="-228600" algn="l" rtl="0" eaLnBrk="0" fontAlgn="base" hangingPunct="0">
        <a:spcBef>
          <a:spcPct val="20000"/>
        </a:spcBef>
        <a:spcAft>
          <a:spcPct val="0"/>
        </a:spcAft>
        <a:buChar char="»"/>
        <a:defRPr sz="2000">
          <a:solidFill>
            <a:schemeClr val="bg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210263" y="404664"/>
            <a:ext cx="8658225" cy="1097280"/>
          </a:xfrm>
        </p:spPr>
        <p:txBody>
          <a:bodyPr anchor="t">
            <a:noAutofit/>
          </a:bodyPr>
          <a:lstStyle/>
          <a:p>
            <a:r>
              <a:rPr lang="en-US" sz="2100" b="1" noProof="0" dirty="0">
                <a:latin typeface="Garamond" panose="02020404030301010803" pitchFamily="18" charset="0"/>
              </a:rPr>
              <a:t>ACTEC</a:t>
            </a:r>
            <a:br>
              <a:rPr lang="en-US" sz="2100" b="1" noProof="0" dirty="0">
                <a:latin typeface="Garamond" panose="02020404030301010803" pitchFamily="18" charset="0"/>
              </a:rPr>
            </a:br>
            <a:r>
              <a:rPr lang="en-US" sz="2100" b="1" noProof="0" dirty="0">
                <a:latin typeface="Garamond" panose="02020404030301010803" pitchFamily="18" charset="0"/>
              </a:rPr>
              <a:t>International Estate Planning Committee</a:t>
            </a:r>
            <a:br>
              <a:rPr lang="en-US" sz="1800" b="1" noProof="0" dirty="0">
                <a:latin typeface="Garamond" panose="02020404030301010803" pitchFamily="18" charset="0"/>
              </a:rPr>
            </a:br>
            <a:r>
              <a:rPr lang="en-US" sz="1800" b="1" noProof="0" dirty="0">
                <a:latin typeface="Garamond" panose="02020404030301010803" pitchFamily="18" charset="0"/>
              </a:rPr>
              <a:t> </a:t>
            </a:r>
            <a:br>
              <a:rPr lang="en-US" sz="1800" b="1" noProof="0" dirty="0">
                <a:latin typeface="Garamond" panose="02020404030301010803" pitchFamily="18" charset="0"/>
              </a:rPr>
            </a:br>
            <a:r>
              <a:rPr lang="en-US" sz="1800" b="1" noProof="0" dirty="0">
                <a:latin typeface="Garamond" panose="02020404030301010803" pitchFamily="18" charset="0"/>
              </a:rPr>
              <a:t>June 26, 2026</a:t>
            </a:r>
            <a:br>
              <a:rPr lang="en-US" sz="1800" b="1" noProof="0" dirty="0">
                <a:latin typeface="Garamond" panose="02020404030301010803" pitchFamily="18" charset="0"/>
              </a:rPr>
            </a:br>
            <a:r>
              <a:rPr lang="en-US" sz="1800" b="1" noProof="0" dirty="0">
                <a:latin typeface="Garamond" panose="02020404030301010803" pitchFamily="18" charset="0"/>
              </a:rPr>
              <a:t>Boston, MA</a:t>
            </a:r>
            <a:br>
              <a:rPr lang="en-US" sz="1800" b="1" noProof="0" dirty="0">
                <a:latin typeface="Garamond" panose="02020404030301010803" pitchFamily="18" charset="0"/>
              </a:rPr>
            </a:br>
            <a:endParaRPr lang="en-US" sz="1800" b="1" noProof="0" dirty="0">
              <a:latin typeface="Garamond" panose="02020404030301010803" pitchFamily="18" charset="0"/>
            </a:endParaRPr>
          </a:p>
        </p:txBody>
      </p:sp>
      <p:sp>
        <p:nvSpPr>
          <p:cNvPr id="3" name="Sous-titre 2"/>
          <p:cNvSpPr>
            <a:spLocks noGrp="1"/>
          </p:cNvSpPr>
          <p:nvPr>
            <p:ph type="subTitle" idx="1"/>
          </p:nvPr>
        </p:nvSpPr>
        <p:spPr>
          <a:xfrm>
            <a:off x="210263" y="2276872"/>
            <a:ext cx="8658225" cy="3583305"/>
          </a:xfrm>
        </p:spPr>
        <p:txBody>
          <a:bodyPr>
            <a:normAutofit fontScale="62500" lnSpcReduction="20000"/>
          </a:bodyPr>
          <a:lstStyle/>
          <a:p>
            <a:r>
              <a:rPr lang="en-US" sz="3900" b="1" noProof="0" dirty="0">
                <a:solidFill>
                  <a:srgbClr val="FFFF00"/>
                </a:solidFill>
                <a:latin typeface="Garamond" panose="02020404030301010803" pitchFamily="18" charset="0"/>
              </a:rPr>
              <a:t>Overview of the recent French court cases </a:t>
            </a:r>
          </a:p>
          <a:p>
            <a:r>
              <a:rPr lang="en-US" sz="3900" b="1" noProof="0" dirty="0">
                <a:solidFill>
                  <a:srgbClr val="FFFF00"/>
                </a:solidFill>
                <a:latin typeface="Garamond" panose="02020404030301010803" pitchFamily="18" charset="0"/>
              </a:rPr>
              <a:t>in relation to </a:t>
            </a:r>
            <a:r>
              <a:rPr lang="en-US" sz="3900" b="1" dirty="0">
                <a:solidFill>
                  <a:srgbClr val="FFFF00"/>
                </a:solidFill>
                <a:latin typeface="Garamond" panose="02020404030301010803" pitchFamily="18" charset="0"/>
              </a:rPr>
              <a:t>foreign trusts connected to France</a:t>
            </a:r>
            <a:endParaRPr lang="en-US" sz="3900" b="1" noProof="0" dirty="0">
              <a:solidFill>
                <a:srgbClr val="FFFF00"/>
              </a:solidFill>
              <a:latin typeface="Garamond" panose="02020404030301010803" pitchFamily="18" charset="0"/>
            </a:endParaRPr>
          </a:p>
          <a:p>
            <a:endParaRPr lang="en-US" noProof="0" dirty="0">
              <a:solidFill>
                <a:srgbClr val="FFFF00"/>
              </a:solidFill>
            </a:endParaRPr>
          </a:p>
          <a:p>
            <a:endParaRPr lang="en-US" noProof="0" dirty="0">
              <a:solidFill>
                <a:srgbClr val="FFFF00"/>
              </a:solidFill>
            </a:endParaRPr>
          </a:p>
          <a:p>
            <a:pPr>
              <a:defRPr/>
            </a:pPr>
            <a:r>
              <a:rPr lang="en-US" noProof="0" dirty="0">
                <a:ln>
                  <a:solidFill>
                    <a:srgbClr val="FFFF00"/>
                  </a:solidFill>
                </a:ln>
                <a:solidFill>
                  <a:srgbClr val="FFFF00"/>
                </a:solidFill>
                <a:latin typeface="Garamond" panose="02020404030301010803" pitchFamily="18" charset="0"/>
              </a:rPr>
              <a:t>Maryse Naudin</a:t>
            </a:r>
          </a:p>
          <a:p>
            <a:pPr>
              <a:defRPr/>
            </a:pPr>
            <a:r>
              <a:rPr lang="en-US" noProof="0" dirty="0">
                <a:ln>
                  <a:solidFill>
                    <a:srgbClr val="FFFF00"/>
                  </a:solidFill>
                </a:ln>
                <a:solidFill>
                  <a:srgbClr val="FFFF00"/>
                </a:solidFill>
                <a:latin typeface="Garamond" panose="02020404030301010803" pitchFamily="18" charset="0"/>
              </a:rPr>
              <a:t>Avocat au </a:t>
            </a:r>
            <a:r>
              <a:rPr lang="en-US" noProof="0" dirty="0" err="1">
                <a:ln>
                  <a:solidFill>
                    <a:srgbClr val="FFFF00"/>
                  </a:solidFill>
                </a:ln>
                <a:solidFill>
                  <a:srgbClr val="FFFF00"/>
                </a:solidFill>
                <a:latin typeface="Garamond" panose="02020404030301010803" pitchFamily="18" charset="0"/>
              </a:rPr>
              <a:t>barreau</a:t>
            </a:r>
            <a:r>
              <a:rPr lang="en-US" noProof="0" dirty="0">
                <a:ln>
                  <a:solidFill>
                    <a:srgbClr val="FFFF00"/>
                  </a:solidFill>
                </a:ln>
                <a:solidFill>
                  <a:srgbClr val="FFFF00"/>
                </a:solidFill>
                <a:latin typeface="Garamond" panose="02020404030301010803" pitchFamily="18" charset="0"/>
              </a:rPr>
              <a:t> de Paris</a:t>
            </a:r>
          </a:p>
          <a:p>
            <a:pPr>
              <a:lnSpc>
                <a:spcPct val="50000"/>
              </a:lnSpc>
              <a:spcBef>
                <a:spcPct val="50000"/>
              </a:spcBef>
              <a:defRPr/>
            </a:pPr>
            <a:r>
              <a:rPr lang="en-US" b="1" noProof="0" dirty="0">
                <a:solidFill>
                  <a:srgbClr val="FFFF07"/>
                </a:solidFill>
                <a:latin typeface="Garamond" panose="02020404030301010803" pitchFamily="18" charset="0"/>
              </a:rPr>
              <a:t>Tirard, Naudin</a:t>
            </a:r>
          </a:p>
          <a:p>
            <a:pPr>
              <a:lnSpc>
                <a:spcPct val="50000"/>
              </a:lnSpc>
              <a:spcBef>
                <a:spcPct val="50000"/>
              </a:spcBef>
              <a:defRPr/>
            </a:pPr>
            <a:r>
              <a:rPr lang="en-US" b="1" noProof="0" dirty="0">
                <a:solidFill>
                  <a:srgbClr val="FFFF07"/>
                </a:solidFill>
                <a:latin typeface="Garamond" panose="02020404030301010803" pitchFamily="18" charset="0"/>
              </a:rPr>
              <a:t>9 rue Boissy </a:t>
            </a:r>
            <a:r>
              <a:rPr lang="en-US" b="1" noProof="0" dirty="0" err="1">
                <a:solidFill>
                  <a:srgbClr val="FFFF07"/>
                </a:solidFill>
                <a:latin typeface="Garamond" panose="02020404030301010803" pitchFamily="18" charset="0"/>
              </a:rPr>
              <a:t>d’Anglas</a:t>
            </a:r>
            <a:endParaRPr lang="en-US" b="1" noProof="0" dirty="0">
              <a:solidFill>
                <a:srgbClr val="FFFF07"/>
              </a:solidFill>
              <a:latin typeface="Garamond" panose="02020404030301010803" pitchFamily="18" charset="0"/>
            </a:endParaRPr>
          </a:p>
          <a:p>
            <a:pPr>
              <a:lnSpc>
                <a:spcPct val="50000"/>
              </a:lnSpc>
              <a:spcBef>
                <a:spcPct val="50000"/>
              </a:spcBef>
              <a:defRPr/>
            </a:pPr>
            <a:r>
              <a:rPr lang="en-US" b="1" noProof="0" dirty="0">
                <a:solidFill>
                  <a:srgbClr val="FFFF07"/>
                </a:solidFill>
                <a:latin typeface="Garamond" panose="02020404030301010803" pitchFamily="18" charset="0"/>
              </a:rPr>
              <a:t>75008 Paris</a:t>
            </a:r>
          </a:p>
          <a:p>
            <a:pPr>
              <a:lnSpc>
                <a:spcPct val="50000"/>
              </a:lnSpc>
              <a:spcBef>
                <a:spcPct val="50000"/>
              </a:spcBef>
              <a:defRPr/>
            </a:pPr>
            <a:r>
              <a:rPr lang="en-US" b="1" noProof="0" dirty="0">
                <a:solidFill>
                  <a:srgbClr val="FFFF07"/>
                </a:solidFill>
                <a:latin typeface="Garamond" panose="02020404030301010803" pitchFamily="18" charset="0"/>
              </a:rPr>
              <a:t>France</a:t>
            </a:r>
          </a:p>
          <a:p>
            <a:pPr>
              <a:lnSpc>
                <a:spcPct val="50000"/>
              </a:lnSpc>
              <a:spcBef>
                <a:spcPct val="50000"/>
              </a:spcBef>
              <a:defRPr/>
            </a:pPr>
            <a:r>
              <a:rPr lang="en-US" b="1" noProof="0" dirty="0">
                <a:solidFill>
                  <a:srgbClr val="FFFF07"/>
                </a:solidFill>
                <a:latin typeface="Garamond" panose="02020404030301010803" pitchFamily="18" charset="0"/>
              </a:rPr>
              <a:t>Tel: +33 1 53 57 36 00 Fax : +33 1 47 23 63 31</a:t>
            </a:r>
          </a:p>
          <a:p>
            <a:pPr>
              <a:lnSpc>
                <a:spcPct val="50000"/>
              </a:lnSpc>
              <a:spcBef>
                <a:spcPct val="50000"/>
              </a:spcBef>
              <a:defRPr/>
            </a:pPr>
            <a:r>
              <a:rPr lang="en-US" b="1" noProof="0" dirty="0">
                <a:solidFill>
                  <a:srgbClr val="FFFF07"/>
                </a:solidFill>
                <a:latin typeface="Garamond" panose="02020404030301010803" pitchFamily="18" charset="0"/>
              </a:rPr>
              <a:t>lawfirm@tirard-naudin.com</a:t>
            </a:r>
          </a:p>
          <a:p>
            <a:endParaRPr lang="en-US" noProof="0" dirty="0">
              <a:solidFill>
                <a:srgbClr val="FFFF00"/>
              </a:solidFill>
            </a:endParaRPr>
          </a:p>
        </p:txBody>
      </p:sp>
    </p:spTree>
    <p:extLst>
      <p:ext uri="{BB962C8B-B14F-4D97-AF65-F5344CB8AC3E}">
        <p14:creationId xmlns:p14="http://schemas.microsoft.com/office/powerpoint/2010/main" val="3210900827"/>
      </p:ext>
    </p:extLst>
  </p:cSld>
  <p:clrMapOvr>
    <a:masterClrMapping/>
  </p:clrMapOvr>
  <mc:AlternateContent xmlns:mc="http://schemas.openxmlformats.org/markup-compatibility/2006" xmlns:p14="http://schemas.microsoft.com/office/powerpoint/2010/main">
    <mc:Choice Requires="p14">
      <p:transition spd="slow" p14:dur="125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006DFE-5EE8-0944-2F03-7145FBAA3188}"/>
            </a:ext>
          </a:extLst>
        </p:cNvPr>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0C3B65F-7CFD-B81B-BE7F-E684DDF4E759}"/>
              </a:ext>
            </a:extLst>
          </p:cNvPr>
          <p:cNvSpPr>
            <a:spLocks noGrp="1"/>
          </p:cNvSpPr>
          <p:nvPr>
            <p:ph idx="1"/>
          </p:nvPr>
        </p:nvSpPr>
        <p:spPr>
          <a:xfrm>
            <a:off x="107504" y="872716"/>
            <a:ext cx="8928992" cy="5364596"/>
          </a:xfrm>
        </p:spPr>
        <p:txBody>
          <a:bodyPr/>
          <a:lstStyle/>
          <a:p>
            <a:pPr algn="just">
              <a:spcBef>
                <a:spcPts val="0"/>
              </a:spcBef>
              <a:spcAft>
                <a:spcPts val="800"/>
              </a:spcAft>
              <a:buNone/>
            </a:pPr>
            <a:r>
              <a:rPr lang="en-US" sz="14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Introduction</a:t>
            </a: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indent="-163513" algn="just">
              <a:spcBef>
                <a:spcPts val="0"/>
              </a:spcBef>
              <a:spcAft>
                <a:spcPts val="800"/>
              </a:spcAft>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Summary of the French tax regime of trusts depending on French taxes </a:t>
            </a:r>
          </a:p>
          <a:p>
            <a:pPr indent="-163513" algn="just">
              <a:spcBef>
                <a:spcPts val="0"/>
              </a:spcBef>
              <a:spcAft>
                <a:spcPts val="800"/>
              </a:spcAft>
            </a:pPr>
            <a:r>
              <a:rPr lang="en-US" sz="1400" kern="100" dirty="0">
                <a:solidFill>
                  <a:srgbClr val="FFFF00"/>
                </a:solidFill>
                <a:latin typeface="Garamond" panose="02020404030301010803" pitchFamily="18" charset="0"/>
                <a:ea typeface="Calibri" panose="020F0502020204030204" pitchFamily="34" charset="0"/>
                <a:cs typeface="Times New Roman" panose="02020603050405020304" pitchFamily="18" charset="0"/>
              </a:rPr>
              <a:t>Summary of the French tax regime for US citizen French tax resident</a:t>
            </a:r>
          </a:p>
          <a:p>
            <a:pPr indent="-163513" algn="just">
              <a:spcBef>
                <a:spcPts val="0"/>
              </a:spcBef>
              <a:spcAft>
                <a:spcPts val="800"/>
              </a:spcAft>
            </a:pPr>
            <a:r>
              <a:rPr lang="en-US" sz="1400" kern="100" dirty="0">
                <a:solidFill>
                  <a:srgbClr val="FFFF00"/>
                </a:solidFill>
                <a:latin typeface="Garamond" panose="02020404030301010803" pitchFamily="18" charset="0"/>
                <a:ea typeface="Calibri" panose="020F0502020204030204" pitchFamily="34" charset="0"/>
                <a:cs typeface="Times New Roman" panose="02020603050405020304" pitchFamily="18" charset="0"/>
              </a:rPr>
              <a:t>Summary of the French tax regime for US citizen resident in the US</a:t>
            </a:r>
          </a:p>
          <a:p>
            <a:pPr marL="457200" indent="-457200" algn="just">
              <a:spcBef>
                <a:spcPts val="0"/>
              </a:spcBef>
              <a:buNone/>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In appendix:</a:t>
            </a:r>
          </a:p>
          <a:p>
            <a:pPr marL="742950" lvl="1" indent="-285750" algn="just">
              <a:spcBef>
                <a:spcPts val="0"/>
              </a:spcBef>
              <a:spcAft>
                <a:spcPts val="800"/>
              </a:spcAft>
              <a:buFont typeface="Courier New" panose="02070309020205020404" pitchFamily="49" charset="0"/>
              <a:buChar char="o"/>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Everything You Always Wanted to Know About Trusts with a French Connection (But Were Afraid to Ask): ACTEC Philadelphia, October 18, 2019</a:t>
            </a:r>
          </a:p>
          <a:p>
            <a:pPr marL="342900" lvl="0" indent="-342900" algn="just">
              <a:spcBef>
                <a:spcPts val="0"/>
              </a:spcBef>
              <a:buFont typeface="+mj-lt"/>
              <a:buAutoNum type="arabicPeriod"/>
            </a:pPr>
            <a:r>
              <a:rPr lang="en-US" sz="14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Trusts and French gift or inheritance tax</a:t>
            </a:r>
          </a:p>
          <a:p>
            <a:pPr marL="342900" lvl="0" indent="-342900" algn="just">
              <a:spcBef>
                <a:spcPts val="0"/>
              </a:spcBef>
              <a:buFont typeface="+mj-lt"/>
              <a:buAutoNum type="arabicPeriod"/>
            </a:pP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179388" lvl="1" indent="0" algn="just">
              <a:spcBef>
                <a:spcPts val="0"/>
              </a:spcBef>
              <a:buNone/>
            </a:pPr>
            <a:r>
              <a:rPr lang="en-US" sz="1400" b="1" i="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1.1. Taxable events of French inheritance tax before July 31</a:t>
            </a:r>
            <a:r>
              <a:rPr lang="en-US" sz="1400" b="1" i="1"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400" b="1" i="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2011 </a:t>
            </a:r>
          </a:p>
          <a:p>
            <a:pPr marL="179388" lvl="1" indent="0" algn="just">
              <a:spcBef>
                <a:spcPts val="0"/>
              </a:spcBef>
              <a:buNone/>
            </a:pP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lvl="0" indent="-163513" algn="just">
              <a:spcBef>
                <a:spcPts val="0"/>
              </a:spcBef>
              <a:buFont typeface="Symbol" panose="05050102010706020507" pitchFamily="18" charset="2"/>
              <a:buChar char=""/>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Supreme Court 8</a:t>
            </a:r>
            <a:r>
              <a:rPr lang="en-US" sz="14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th</a:t>
            </a: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October 2025 - Cour de Cassation n°24-16.995 “The David Trust”</a:t>
            </a:r>
          </a:p>
          <a:p>
            <a:pPr marL="457200" algn="just">
              <a:spcBef>
                <a:spcPts val="0"/>
              </a:spcBef>
              <a:buNone/>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marL="358775" indent="-9525" algn="just">
              <a:spcBef>
                <a:spcPts val="0"/>
              </a:spcBef>
              <a:buNone/>
            </a:pPr>
            <a:r>
              <a:rPr lang="fr-FR"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Lexis Nexis, Revue de Droit Fiscal n°5, 29 janvier 2026, n°28 - Droits de mutation à titre gratuit et Trusts : précisions sur le fait générateur et l’échange de renseignements:  Jean-Marc Tirard, Ouri Belmin;</a:t>
            </a:r>
          </a:p>
          <a:p>
            <a:pPr marL="358775" indent="-9525" algn="just">
              <a:spcBef>
                <a:spcPts val="0"/>
              </a:spcBef>
              <a:buNone/>
            </a:pP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457200" algn="just">
              <a:spcBef>
                <a:spcPts val="0"/>
              </a:spcBef>
              <a:buNone/>
            </a:pPr>
            <a:r>
              <a:rPr lang="fr-FR" sz="1400" i="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r>
              <a:rPr lang="en-US" sz="1400" b="1" i="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1.2.</a:t>
            </a:r>
            <a:r>
              <a:rPr lang="en-US" sz="1400" i="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r>
              <a:rPr lang="en-US" sz="1400" b="1" i="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Life insurance policies and trusts</a:t>
            </a:r>
            <a:endParaRPr lang="en-US" sz="1400" i="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685800" algn="just">
              <a:spcBef>
                <a:spcPts val="0"/>
              </a:spcBef>
              <a:buNone/>
            </a:pPr>
            <a:r>
              <a:rPr lang="en-US" sz="14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lvl="0" indent="-163513" algn="just">
              <a:spcBef>
                <a:spcPts val="0"/>
              </a:spcBef>
              <a:buFont typeface="Symbol" panose="05050102010706020507" pitchFamily="18" charset="2"/>
              <a:buChar char=""/>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Appeal court of Paris June 30, 2025 - Cour administrative de Paris N°22/06103 “US Life Insurance Trusts”</a:t>
            </a:r>
          </a:p>
          <a:p>
            <a:pPr marL="457200" algn="just">
              <a:spcBef>
                <a:spcPts val="0"/>
              </a:spcBef>
              <a:buNone/>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marL="358775" indent="-9525" algn="just">
              <a:spcBef>
                <a:spcPts val="0"/>
              </a:spcBef>
              <a:spcAft>
                <a:spcPts val="800"/>
              </a:spcAft>
              <a:buNone/>
            </a:pPr>
            <a:r>
              <a:rPr lang="fr-FR"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Lexis Nexis, Revue de Droit Fiscal n°40, 2 octobre 2025, n°302 - De l’articulation de contrats d’assurance-vie et de trusts au regard de la qualification d’une donation indirecte: Maryse Naudin, Jean-Marc Tirard ;</a:t>
            </a: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endParaRPr lang="en-US" sz="1600" dirty="0">
              <a:solidFill>
                <a:srgbClr val="FFFF00"/>
              </a:solidFill>
              <a:latin typeface="Garamond" panose="02020404030301010803" pitchFamily="18" charset="0"/>
            </a:endParaRPr>
          </a:p>
        </p:txBody>
      </p:sp>
      <p:sp>
        <p:nvSpPr>
          <p:cNvPr id="4" name="ZoneTexte 3">
            <a:extLst>
              <a:ext uri="{FF2B5EF4-FFF2-40B4-BE49-F238E27FC236}">
                <a16:creationId xmlns:a16="http://schemas.microsoft.com/office/drawing/2014/main" id="{68CD6368-8CEE-0328-B457-AF96429DC24F}"/>
              </a:ext>
            </a:extLst>
          </p:cNvPr>
          <p:cNvSpPr txBox="1"/>
          <p:nvPr/>
        </p:nvSpPr>
        <p:spPr>
          <a:xfrm>
            <a:off x="1263080" y="159502"/>
            <a:ext cx="6617840" cy="675762"/>
          </a:xfrm>
          <a:prstGeom prst="rect">
            <a:avLst/>
          </a:prstGeom>
          <a:noFill/>
        </p:spPr>
        <p:txBody>
          <a:bodyPr wrap="square">
            <a:spAutoFit/>
          </a:bodyPr>
          <a:lstStyle/>
          <a:p>
            <a:pPr algn="ctr">
              <a:lnSpc>
                <a:spcPct val="107000"/>
              </a:lnSpc>
              <a:spcAft>
                <a:spcPts val="0"/>
              </a:spcAft>
              <a:buNone/>
            </a:pPr>
            <a:r>
              <a:rPr lang="en-US" sz="18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Overview of the recent French court cases</a:t>
            </a:r>
            <a:endParaRPr lang="en-US" sz="18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lnSpc>
                <a:spcPct val="107000"/>
              </a:lnSpc>
              <a:spcAft>
                <a:spcPts val="0"/>
              </a:spcAft>
              <a:buNone/>
            </a:pPr>
            <a:r>
              <a:rPr lang="en-US" sz="18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in relation to foreign trusts connected to France (1)</a:t>
            </a:r>
            <a:endParaRPr lang="en-US" sz="18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p:txBody>
      </p:sp>
      <p:sp>
        <p:nvSpPr>
          <p:cNvPr id="6" name="ZoneTexte 5">
            <a:extLst>
              <a:ext uri="{FF2B5EF4-FFF2-40B4-BE49-F238E27FC236}">
                <a16:creationId xmlns:a16="http://schemas.microsoft.com/office/drawing/2014/main" id="{4ECC6F0F-0C7D-13C8-4749-399E429FD7C4}"/>
              </a:ext>
            </a:extLst>
          </p:cNvPr>
          <p:cNvSpPr txBox="1"/>
          <p:nvPr/>
        </p:nvSpPr>
        <p:spPr>
          <a:xfrm>
            <a:off x="8604448" y="6381328"/>
            <a:ext cx="360040" cy="276999"/>
          </a:xfrm>
          <a:prstGeom prst="rect">
            <a:avLst/>
          </a:prstGeom>
          <a:noFill/>
        </p:spPr>
        <p:txBody>
          <a:bodyPr wrap="square" rtlCol="0">
            <a:spAutoFit/>
          </a:bodyPr>
          <a:lstStyle/>
          <a:p>
            <a:r>
              <a:rPr lang="fr-FR" sz="1200" b="1" dirty="0"/>
              <a:t>2</a:t>
            </a:r>
            <a:endParaRPr lang="en-US" sz="1200" b="1" dirty="0"/>
          </a:p>
        </p:txBody>
      </p:sp>
    </p:spTree>
    <p:extLst>
      <p:ext uri="{BB962C8B-B14F-4D97-AF65-F5344CB8AC3E}">
        <p14:creationId xmlns:p14="http://schemas.microsoft.com/office/powerpoint/2010/main" val="3529388473"/>
      </p:ext>
    </p:extLst>
  </p:cSld>
  <p:clrMapOvr>
    <a:masterClrMapping/>
  </p:clrMapOvr>
  <p:transition spd="slow">
    <p:wipe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635D70-E5BA-6F58-8078-6F2B157A9A4A}"/>
            </a:ext>
          </a:extLst>
        </p:cNvPr>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CFD7727-A52C-DD2A-157F-C177CFABB3F4}"/>
              </a:ext>
            </a:extLst>
          </p:cNvPr>
          <p:cNvSpPr>
            <a:spLocks noGrp="1"/>
          </p:cNvSpPr>
          <p:nvPr>
            <p:ph idx="1"/>
          </p:nvPr>
        </p:nvSpPr>
        <p:spPr>
          <a:xfrm>
            <a:off x="107504" y="743646"/>
            <a:ext cx="8928992" cy="5112568"/>
          </a:xfrm>
        </p:spPr>
        <p:txBody>
          <a:bodyPr/>
          <a:lstStyle/>
          <a:p>
            <a:pPr marL="0" lvl="0" indent="0" algn="just">
              <a:spcBef>
                <a:spcPts val="0"/>
              </a:spcBef>
              <a:buNone/>
            </a:pPr>
            <a:r>
              <a:rPr lang="en-US" sz="14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  Qualification of distributions from trusts</a:t>
            </a: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457200" algn="just">
              <a:spcBef>
                <a:spcPts val="0"/>
              </a:spcBef>
              <a:buNone/>
            </a:pPr>
            <a:r>
              <a:rPr lang="en-US" sz="14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177800" lvl="1" indent="0" algn="just">
              <a:spcBef>
                <a:spcPts val="0"/>
              </a:spcBef>
              <a:buNone/>
            </a:pPr>
            <a:r>
              <a:rPr lang="en-US" sz="1400" b="1" i="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2.1. Qualification of distributions from trusts: capital or income?</a:t>
            </a: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685800" algn="just">
              <a:spcBef>
                <a:spcPts val="0"/>
              </a:spcBef>
              <a:buNone/>
            </a:pPr>
            <a:r>
              <a:rPr lang="en-US" sz="1400" b="1" i="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indent="-165100" algn="just">
              <a:spcBef>
                <a:spcPts val="0"/>
              </a:spcBef>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Appeal Court of Paris October 11</a:t>
            </a:r>
            <a:r>
              <a:rPr lang="en-US" sz="14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th</a:t>
            </a: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2024 - Cour </a:t>
            </a:r>
            <a:r>
              <a:rPr lang="en-US" sz="1400" kern="100" dirty="0" err="1">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d’appel</a:t>
            </a: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administrative de Paris 9</a:t>
            </a:r>
            <a:r>
              <a:rPr lang="en-US" sz="14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ème</a:t>
            </a: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chambre n°22PA03139 “The Loughrea Trust” </a:t>
            </a:r>
          </a:p>
          <a:p>
            <a:pPr marL="457200" algn="just">
              <a:spcBef>
                <a:spcPts val="0"/>
              </a:spcBef>
              <a:buNone/>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marL="357188" algn="just">
              <a:spcBef>
                <a:spcPts val="0"/>
              </a:spcBef>
              <a:buNone/>
            </a:pPr>
            <a:r>
              <a:rPr lang="fr-FR"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Lexis Nexis, Revue de Droit Fiscal n°49, 5 décembre 2024 n°390 – Distributions de trusts : capital ou revenus: Maryse Naudin, Jean-Marc Tirard ;</a:t>
            </a: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457200" algn="just">
              <a:spcBef>
                <a:spcPts val="0"/>
              </a:spcBef>
              <a:buNone/>
            </a:pPr>
            <a:r>
              <a:rPr lang="fr-FR"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lvl="0" indent="-165100" algn="just">
              <a:spcBef>
                <a:spcPts val="0"/>
              </a:spcBef>
              <a:buFont typeface="Symbol" panose="05050102010706020507" pitchFamily="18" charset="2"/>
              <a:buChar char=""/>
            </a:pPr>
            <a:r>
              <a:rPr lang="fr-FR"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Supreme Court March 13</a:t>
            </a:r>
            <a:r>
              <a:rPr lang="fr-FR" sz="14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th</a:t>
            </a:r>
            <a:r>
              <a:rPr lang="fr-FR"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2026 Conseil d’Etat 9ème et 10</a:t>
            </a:r>
            <a:r>
              <a:rPr lang="fr-FR" sz="14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ème</a:t>
            </a:r>
            <a:r>
              <a:rPr lang="fr-FR"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chambre réunies n°500318 </a:t>
            </a:r>
            <a:r>
              <a:rPr lang="en-US" sz="1400" kern="100" dirty="0">
                <a:solidFill>
                  <a:srgbClr val="FFFF00"/>
                </a:solidFill>
                <a:latin typeface="Garamond" panose="02020404030301010803" pitchFamily="18" charset="0"/>
                <a:ea typeface="Calibri" panose="020F0502020204030204" pitchFamily="34" charset="0"/>
                <a:cs typeface="Times New Roman" panose="02020603050405020304" pitchFamily="18" charset="0"/>
              </a:rPr>
              <a:t>“The Loughrea Trust” </a:t>
            </a: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457200" algn="just">
              <a:spcBef>
                <a:spcPts val="0"/>
              </a:spcBef>
              <a:buNone/>
            </a:pPr>
            <a:r>
              <a:rPr lang="fr-FR"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358775" indent="0" algn="just">
              <a:spcBef>
                <a:spcPts val="0"/>
              </a:spcBef>
              <a:spcAft>
                <a:spcPts val="800"/>
              </a:spcAft>
              <a:buNone/>
            </a:pPr>
            <a:r>
              <a:rPr lang="fr-FR"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Lexis Nexis, Revue de Droit Fiscal n°22, 28 mai 2026 n°232 – La charge de la preuve en matière fiscale: principe et application aux trusts: Ouri Belmin, Maryse Naudin, Jean-Marc Tirard</a:t>
            </a:r>
            <a:r>
              <a:rPr lang="fr-FR" sz="14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177800" lvl="1" indent="0" algn="just">
              <a:spcBef>
                <a:spcPts val="0"/>
              </a:spcBef>
              <a:spcAft>
                <a:spcPts val="800"/>
              </a:spcAft>
              <a:buNone/>
              <a:tabLst>
                <a:tab pos="540385" algn="l"/>
              </a:tabLst>
            </a:pPr>
            <a:r>
              <a:rPr lang="en-US" sz="1400" b="1" i="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2.2. Application of French CFC rules to irrevocable and discretionary trusts and articulation of French CFC rules (article 123 bis of the FTC) with French income tax on distribution of income from trusts (article 120.9 of the FTC)  </a:t>
            </a: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lvl="0" indent="-165100" algn="just">
              <a:spcBef>
                <a:spcPts val="0"/>
              </a:spcBef>
              <a:buFont typeface="Symbol" panose="05050102010706020507" pitchFamily="18" charset="2"/>
              <a:buChar char=""/>
            </a:pPr>
            <a:r>
              <a:rPr lang="fr-FR" sz="1400" kern="100" dirty="0" err="1">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Appeal</a:t>
            </a:r>
            <a:r>
              <a:rPr lang="fr-FR"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Court of Paris 6 November 2025 - Cour d’appel administrative de Paris 7</a:t>
            </a:r>
            <a:r>
              <a:rPr lang="fr-FR" sz="14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ème</a:t>
            </a:r>
            <a:r>
              <a:rPr lang="fr-FR"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chambre n°24PA00746 </a:t>
            </a:r>
            <a:r>
              <a:rPr lang="en-US" sz="1400" kern="100" noProof="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“The Optima Trust”</a:t>
            </a: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457200" algn="just">
              <a:spcBef>
                <a:spcPts val="0"/>
              </a:spcBef>
              <a:buNone/>
            </a:pPr>
            <a:r>
              <a:rPr lang="fr-FR"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357188" indent="0" algn="just">
              <a:spcBef>
                <a:spcPts val="0"/>
              </a:spcBef>
              <a:spcAft>
                <a:spcPts val="800"/>
              </a:spcAft>
              <a:buNone/>
            </a:pPr>
            <a:r>
              <a:rPr lang="fr-FR"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Lexis Nexis, Revue de Droit Fiscal n°15, 9 avril 2026, n°205 – Revenus de trusts : imposition lors de leur réalisation ou au moment de leur distribution ? De l’articulation des articles 123 bis et 120.9° du CGI note Ouri Belmin, Maryse Naudin, Jean-Marc Tirard ; </a:t>
            </a: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just">
              <a:spcBef>
                <a:spcPts val="0"/>
              </a:spcBef>
              <a:spcAft>
                <a:spcPts val="800"/>
              </a:spcAft>
              <a:buNone/>
            </a:pPr>
            <a:endParaRPr lang="en-US" sz="1600" dirty="0">
              <a:solidFill>
                <a:srgbClr val="FFFF00"/>
              </a:solidFill>
              <a:latin typeface="Garamond" panose="02020404030301010803" pitchFamily="18" charset="0"/>
            </a:endParaRPr>
          </a:p>
        </p:txBody>
      </p:sp>
      <p:sp>
        <p:nvSpPr>
          <p:cNvPr id="4" name="ZoneTexte 3">
            <a:extLst>
              <a:ext uri="{FF2B5EF4-FFF2-40B4-BE49-F238E27FC236}">
                <a16:creationId xmlns:a16="http://schemas.microsoft.com/office/drawing/2014/main" id="{5792092D-509F-2E20-88EC-E826CE232F2E}"/>
              </a:ext>
            </a:extLst>
          </p:cNvPr>
          <p:cNvSpPr txBox="1"/>
          <p:nvPr/>
        </p:nvSpPr>
        <p:spPr>
          <a:xfrm>
            <a:off x="1263080" y="0"/>
            <a:ext cx="6617840" cy="675762"/>
          </a:xfrm>
          <a:prstGeom prst="rect">
            <a:avLst/>
          </a:prstGeom>
          <a:noFill/>
        </p:spPr>
        <p:txBody>
          <a:bodyPr wrap="square">
            <a:spAutoFit/>
          </a:bodyPr>
          <a:lstStyle/>
          <a:p>
            <a:pPr algn="ctr">
              <a:lnSpc>
                <a:spcPct val="107000"/>
              </a:lnSpc>
              <a:spcAft>
                <a:spcPts val="0"/>
              </a:spcAft>
              <a:buNone/>
            </a:pPr>
            <a:r>
              <a:rPr lang="en-US" sz="18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Overview of the recent French court cases</a:t>
            </a:r>
            <a:endParaRPr lang="en-US" sz="18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lnSpc>
                <a:spcPct val="107000"/>
              </a:lnSpc>
              <a:spcAft>
                <a:spcPts val="0"/>
              </a:spcAft>
              <a:buNone/>
            </a:pPr>
            <a:r>
              <a:rPr lang="en-US" sz="18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in relation to foreign trusts connected to France (</a:t>
            </a:r>
            <a:r>
              <a:rPr lang="en-US" sz="1800" b="1" kern="100" dirty="0">
                <a:solidFill>
                  <a:srgbClr val="FFFF00"/>
                </a:solidFill>
                <a:ea typeface="Calibri" panose="020F0502020204030204" pitchFamily="34" charset="0"/>
                <a:cs typeface="Times New Roman" panose="02020603050405020304" pitchFamily="18" charset="0"/>
              </a:rPr>
              <a:t>2)</a:t>
            </a:r>
            <a:endParaRPr lang="en-US" sz="18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p:txBody>
      </p:sp>
      <p:sp>
        <p:nvSpPr>
          <p:cNvPr id="6" name="ZoneTexte 5">
            <a:extLst>
              <a:ext uri="{FF2B5EF4-FFF2-40B4-BE49-F238E27FC236}">
                <a16:creationId xmlns:a16="http://schemas.microsoft.com/office/drawing/2014/main" id="{7A15173F-0799-D41F-A686-98872440822F}"/>
              </a:ext>
            </a:extLst>
          </p:cNvPr>
          <p:cNvSpPr txBox="1"/>
          <p:nvPr/>
        </p:nvSpPr>
        <p:spPr>
          <a:xfrm>
            <a:off x="8604448" y="6381328"/>
            <a:ext cx="360040" cy="276999"/>
          </a:xfrm>
          <a:prstGeom prst="rect">
            <a:avLst/>
          </a:prstGeom>
          <a:noFill/>
        </p:spPr>
        <p:txBody>
          <a:bodyPr wrap="square" rtlCol="0">
            <a:spAutoFit/>
          </a:bodyPr>
          <a:lstStyle/>
          <a:p>
            <a:r>
              <a:rPr lang="fr-FR" sz="1200" b="1" dirty="0"/>
              <a:t>3</a:t>
            </a:r>
            <a:endParaRPr lang="en-US" sz="1200" b="1" dirty="0"/>
          </a:p>
        </p:txBody>
      </p:sp>
    </p:spTree>
    <p:extLst>
      <p:ext uri="{BB962C8B-B14F-4D97-AF65-F5344CB8AC3E}">
        <p14:creationId xmlns:p14="http://schemas.microsoft.com/office/powerpoint/2010/main" val="716660727"/>
      </p:ext>
    </p:extLst>
  </p:cSld>
  <p:clrMapOvr>
    <a:masterClrMapping/>
  </p:clrMapOvr>
  <p:transition spd="slow">
    <p:wipe di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046A6B-DFDB-2B77-9E2F-F03062FA0F14}"/>
            </a:ext>
          </a:extLst>
        </p:cNvPr>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D522CEF-EA69-D31F-B83D-903CE5B15539}"/>
              </a:ext>
            </a:extLst>
          </p:cNvPr>
          <p:cNvSpPr>
            <a:spLocks noGrp="1"/>
          </p:cNvSpPr>
          <p:nvPr>
            <p:ph idx="1"/>
          </p:nvPr>
        </p:nvSpPr>
        <p:spPr>
          <a:xfrm>
            <a:off x="107504" y="2050319"/>
            <a:ext cx="8928992" cy="2757362"/>
          </a:xfrm>
        </p:spPr>
        <p:txBody>
          <a:bodyPr/>
          <a:lstStyle/>
          <a:p>
            <a:pPr marL="0" lvl="0" indent="0" algn="just">
              <a:lnSpc>
                <a:spcPct val="107000"/>
              </a:lnSpc>
              <a:buNone/>
            </a:pPr>
            <a:r>
              <a:rPr lang="en-US" sz="1400" b="1" kern="100" dirty="0">
                <a:solidFill>
                  <a:srgbClr val="FFFF00"/>
                </a:solidFill>
                <a:latin typeface="Garamond" panose="02020404030301010803" pitchFamily="18" charset="0"/>
                <a:ea typeface="Calibri" panose="020F0502020204030204" pitchFamily="34" charset="0"/>
                <a:cs typeface="Times New Roman" panose="02020603050405020304" pitchFamily="18" charset="0"/>
              </a:rPr>
              <a:t>3. Wealth tax and sui generis tax on trusts’ assets </a:t>
            </a:r>
          </a:p>
          <a:p>
            <a:pPr marL="0" lvl="0" indent="0" algn="just">
              <a:lnSpc>
                <a:spcPct val="107000"/>
              </a:lnSpc>
              <a:buNone/>
            </a:pPr>
            <a:endParaRPr lang="en-US" sz="1400" kern="100" dirty="0">
              <a:solidFill>
                <a:srgbClr val="FFFF00"/>
              </a:solidFill>
              <a:latin typeface="Garamond" panose="02020404030301010803" pitchFamily="18" charset="0"/>
              <a:ea typeface="Calibri" panose="020F0502020204030204" pitchFamily="34" charset="0"/>
              <a:cs typeface="Times New Roman" panose="02020603050405020304" pitchFamily="18" charset="0"/>
            </a:endParaRPr>
          </a:p>
          <a:p>
            <a:pPr marL="179388" indent="-179388" algn="just">
              <a:lnSpc>
                <a:spcPct val="107000"/>
              </a:lnSpc>
            </a:pPr>
            <a:r>
              <a:rPr lang="en-US" sz="1400" kern="100" dirty="0">
                <a:solidFill>
                  <a:srgbClr val="FFFF00"/>
                </a:solidFill>
                <a:latin typeface="Garamond" panose="02020404030301010803" pitchFamily="18" charset="0"/>
                <a:ea typeface="Calibri" panose="020F0502020204030204" pitchFamily="34" charset="0"/>
                <a:cs typeface="Times New Roman" panose="02020603050405020304" pitchFamily="18" charset="0"/>
              </a:rPr>
              <a:t>Supreme Court, February 11</a:t>
            </a:r>
            <a:r>
              <a:rPr lang="en-US" sz="1400" kern="100" baseline="30000" dirty="0">
                <a:solidFill>
                  <a:srgbClr val="FFFF00"/>
                </a:solidFill>
                <a:latin typeface="Garamond" panose="02020404030301010803" pitchFamily="18" charset="0"/>
                <a:ea typeface="Calibri" panose="020F0502020204030204" pitchFamily="34" charset="0"/>
                <a:cs typeface="Times New Roman" panose="02020603050405020304" pitchFamily="18" charset="0"/>
              </a:rPr>
              <a:t>th</a:t>
            </a:r>
            <a:r>
              <a:rPr lang="en-US" sz="1400" kern="100" dirty="0">
                <a:solidFill>
                  <a:srgbClr val="FFFF00"/>
                </a:solidFill>
                <a:latin typeface="Garamond" panose="02020404030301010803" pitchFamily="18" charset="0"/>
                <a:ea typeface="Calibri" panose="020F0502020204030204" pitchFamily="34" charset="0"/>
                <a:cs typeface="Times New Roman" panose="02020603050405020304" pitchFamily="18" charset="0"/>
              </a:rPr>
              <a:t> 2026 -Cour de Cassation Chambre </a:t>
            </a:r>
            <a:r>
              <a:rPr lang="en-US" sz="1400" kern="100" dirty="0" err="1">
                <a:solidFill>
                  <a:srgbClr val="FFFF00"/>
                </a:solidFill>
                <a:latin typeface="Garamond" panose="02020404030301010803" pitchFamily="18" charset="0"/>
                <a:ea typeface="Calibri" panose="020F0502020204030204" pitchFamily="34" charset="0"/>
                <a:cs typeface="Times New Roman" panose="02020603050405020304" pitchFamily="18" charset="0"/>
              </a:rPr>
              <a:t>commerciale</a:t>
            </a:r>
            <a:r>
              <a:rPr lang="en-US" sz="1400" kern="100" dirty="0">
                <a:solidFill>
                  <a:srgbClr val="FFFF00"/>
                </a:solidFill>
                <a:latin typeface="Garamond" panose="02020404030301010803" pitchFamily="18" charset="0"/>
                <a:ea typeface="Calibri" panose="020F0502020204030204" pitchFamily="34" charset="0"/>
                <a:cs typeface="Times New Roman" panose="02020603050405020304" pitchFamily="18" charset="0"/>
              </a:rPr>
              <a:t> n°23-14-305 “The Oscar II Trust”</a:t>
            </a:r>
          </a:p>
          <a:p>
            <a:pPr marL="179388" indent="-179388" algn="just">
              <a:lnSpc>
                <a:spcPct val="107000"/>
              </a:lnSpc>
            </a:pPr>
            <a:endParaRPr lang="en-US" sz="1400" kern="100" dirty="0">
              <a:solidFill>
                <a:srgbClr val="FFFF00"/>
              </a:solidFill>
              <a:latin typeface="Garamond" panose="02020404030301010803" pitchFamily="18" charset="0"/>
              <a:ea typeface="Calibri" panose="020F0502020204030204" pitchFamily="34" charset="0"/>
              <a:cs typeface="Times New Roman" panose="02020603050405020304" pitchFamily="18" charset="0"/>
            </a:endParaRPr>
          </a:p>
          <a:p>
            <a:pPr marL="179388" indent="0" algn="just">
              <a:lnSpc>
                <a:spcPct val="107000"/>
              </a:lnSpc>
              <a:buNone/>
            </a:pPr>
            <a:r>
              <a:rPr lang="fr-FR" sz="1400" kern="100" dirty="0">
                <a:solidFill>
                  <a:srgbClr val="FFFF00"/>
                </a:solidFill>
                <a:latin typeface="Garamond" panose="02020404030301010803" pitchFamily="18" charset="0"/>
                <a:ea typeface="Calibri" panose="020F0502020204030204" pitchFamily="34" charset="0"/>
                <a:cs typeface="Times New Roman" panose="02020603050405020304" pitchFamily="18" charset="0"/>
              </a:rPr>
              <a:t>Lexis Nexis, Revue de Droit Fiscal n°19, 7 mai 2026, n°224 – Le prélèvement sui generis sur les trusts : le jeu des qualifications face au mur des conventions fiscales: Ouri Belmin, Maryse Naudin, Jean-Marc Tirard</a:t>
            </a:r>
          </a:p>
          <a:p>
            <a:pPr marL="179388" indent="0" algn="just">
              <a:lnSpc>
                <a:spcPct val="107000"/>
              </a:lnSpc>
              <a:buNone/>
            </a:pPr>
            <a:endParaRPr lang="fr-FR" sz="1400" kern="100" dirty="0">
              <a:solidFill>
                <a:srgbClr val="FFFF00"/>
              </a:solidFill>
              <a:latin typeface="Garamond" panose="02020404030301010803" pitchFamily="18" charset="0"/>
              <a:ea typeface="Calibri" panose="020F0502020204030204" pitchFamily="34" charset="0"/>
              <a:cs typeface="Times New Roman" panose="02020603050405020304" pitchFamily="18" charset="0"/>
            </a:endParaRPr>
          </a:p>
          <a:p>
            <a:pPr marL="0" indent="0" algn="just">
              <a:lnSpc>
                <a:spcPct val="107000"/>
              </a:lnSpc>
              <a:buNone/>
            </a:pPr>
            <a:r>
              <a:rPr lang="fr-FR" sz="1400" b="1" kern="100" dirty="0">
                <a:solidFill>
                  <a:srgbClr val="FFFF00"/>
                </a:solidFill>
                <a:latin typeface="Garamond" panose="02020404030301010803" pitchFamily="18" charset="0"/>
                <a:ea typeface="Calibri" panose="020F0502020204030204" pitchFamily="34" charset="0"/>
                <a:cs typeface="Times New Roman" panose="02020603050405020304" pitchFamily="18" charset="0"/>
              </a:rPr>
              <a:t>Conclusion </a:t>
            </a:r>
          </a:p>
          <a:p>
            <a:pPr algn="just">
              <a:spcBef>
                <a:spcPts val="0"/>
              </a:spcBef>
              <a:spcAft>
                <a:spcPts val="800"/>
              </a:spcAft>
              <a:buNone/>
            </a:pPr>
            <a:endParaRPr lang="en-US" sz="1600" dirty="0">
              <a:solidFill>
                <a:srgbClr val="FFFF00"/>
              </a:solidFill>
              <a:latin typeface="Garamond" panose="02020404030301010803" pitchFamily="18" charset="0"/>
            </a:endParaRPr>
          </a:p>
        </p:txBody>
      </p:sp>
      <p:sp>
        <p:nvSpPr>
          <p:cNvPr id="4" name="ZoneTexte 3">
            <a:extLst>
              <a:ext uri="{FF2B5EF4-FFF2-40B4-BE49-F238E27FC236}">
                <a16:creationId xmlns:a16="http://schemas.microsoft.com/office/drawing/2014/main" id="{D95A7D38-E6BB-F940-467D-F764B85FB6A8}"/>
              </a:ext>
            </a:extLst>
          </p:cNvPr>
          <p:cNvSpPr txBox="1"/>
          <p:nvPr/>
        </p:nvSpPr>
        <p:spPr>
          <a:xfrm>
            <a:off x="1263080" y="332656"/>
            <a:ext cx="6617840" cy="675762"/>
          </a:xfrm>
          <a:prstGeom prst="rect">
            <a:avLst/>
          </a:prstGeom>
          <a:noFill/>
        </p:spPr>
        <p:txBody>
          <a:bodyPr wrap="square">
            <a:spAutoFit/>
          </a:bodyPr>
          <a:lstStyle/>
          <a:p>
            <a:pPr algn="ctr">
              <a:lnSpc>
                <a:spcPct val="107000"/>
              </a:lnSpc>
              <a:spcAft>
                <a:spcPts val="0"/>
              </a:spcAft>
              <a:buNone/>
            </a:pPr>
            <a:r>
              <a:rPr lang="en-US" sz="18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Overview of the recent French court cases</a:t>
            </a:r>
            <a:endParaRPr lang="en-US" sz="18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lnSpc>
                <a:spcPct val="107000"/>
              </a:lnSpc>
              <a:spcAft>
                <a:spcPts val="0"/>
              </a:spcAft>
              <a:buNone/>
            </a:pPr>
            <a:r>
              <a:rPr lang="en-US" sz="18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in relation to foreign trusts connected to France (3</a:t>
            </a:r>
            <a:r>
              <a:rPr lang="en-US" sz="1800" b="1" kern="100" dirty="0">
                <a:solidFill>
                  <a:srgbClr val="FFFF00"/>
                </a:solidFill>
                <a:ea typeface="Calibri" panose="020F0502020204030204" pitchFamily="34" charset="0"/>
                <a:cs typeface="Times New Roman" panose="02020603050405020304" pitchFamily="18" charset="0"/>
              </a:rPr>
              <a:t>)</a:t>
            </a:r>
            <a:endParaRPr lang="en-US" sz="18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p:txBody>
      </p:sp>
      <p:sp>
        <p:nvSpPr>
          <p:cNvPr id="6" name="ZoneTexte 5">
            <a:extLst>
              <a:ext uri="{FF2B5EF4-FFF2-40B4-BE49-F238E27FC236}">
                <a16:creationId xmlns:a16="http://schemas.microsoft.com/office/drawing/2014/main" id="{8FB6939F-B699-4B88-A020-440788427F01}"/>
              </a:ext>
            </a:extLst>
          </p:cNvPr>
          <p:cNvSpPr txBox="1"/>
          <p:nvPr/>
        </p:nvSpPr>
        <p:spPr>
          <a:xfrm>
            <a:off x="8604448" y="6381328"/>
            <a:ext cx="360040" cy="276999"/>
          </a:xfrm>
          <a:prstGeom prst="rect">
            <a:avLst/>
          </a:prstGeom>
          <a:noFill/>
        </p:spPr>
        <p:txBody>
          <a:bodyPr wrap="square" rtlCol="0">
            <a:spAutoFit/>
          </a:bodyPr>
          <a:lstStyle/>
          <a:p>
            <a:r>
              <a:rPr lang="fr-FR" sz="1200" b="1" dirty="0"/>
              <a:t>4</a:t>
            </a:r>
            <a:endParaRPr lang="en-US" sz="1200" b="1" dirty="0"/>
          </a:p>
        </p:txBody>
      </p:sp>
    </p:spTree>
    <p:extLst>
      <p:ext uri="{BB962C8B-B14F-4D97-AF65-F5344CB8AC3E}">
        <p14:creationId xmlns:p14="http://schemas.microsoft.com/office/powerpoint/2010/main" val="985495261"/>
      </p:ext>
    </p:extLst>
  </p:cSld>
  <p:clrMapOvr>
    <a:masterClrMapping/>
  </p:clrMapOvr>
  <p:transition spd="slow">
    <p:wipe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8C38B5B7-658D-FE30-46C4-6C5D15D7E178}"/>
              </a:ext>
            </a:extLst>
          </p:cNvPr>
          <p:cNvSpPr>
            <a:spLocks noChangeArrowheads="1"/>
          </p:cNvSpPr>
          <p:nvPr/>
        </p:nvSpPr>
        <p:spPr bwMode="auto">
          <a:xfrm>
            <a:off x="2020322" y="0"/>
            <a:ext cx="474331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Summary of the French Tax Regime of Trusts </a:t>
            </a:r>
            <a:endParaRPr kumimoji="0" lang="en-US" altLang="en-US" sz="1800" b="1" i="0" u="none" strike="noStrike" cap="none" normalizeH="0" baseline="0" dirty="0">
              <a:ln>
                <a:noFill/>
              </a:ln>
              <a:solidFill>
                <a:srgbClr val="FFFF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9" name="Espace réservé du contenu 8">
            <a:extLst>
              <a:ext uri="{FF2B5EF4-FFF2-40B4-BE49-F238E27FC236}">
                <a16:creationId xmlns:a16="http://schemas.microsoft.com/office/drawing/2014/main" id="{487D0CB2-2414-1A24-0528-7BFB32E52142}"/>
              </a:ext>
            </a:extLst>
          </p:cNvPr>
          <p:cNvGraphicFramePr>
            <a:graphicFrameLocks noGrp="1"/>
          </p:cNvGraphicFramePr>
          <p:nvPr>
            <p:ph idx="1"/>
            <p:extLst>
              <p:ext uri="{D42A27DB-BD31-4B8C-83A1-F6EECF244321}">
                <p14:modId xmlns:p14="http://schemas.microsoft.com/office/powerpoint/2010/main" val="3146490631"/>
              </p:ext>
            </p:extLst>
          </p:nvPr>
        </p:nvGraphicFramePr>
        <p:xfrm>
          <a:off x="107504" y="358696"/>
          <a:ext cx="8568951" cy="5164879"/>
        </p:xfrm>
        <a:graphic>
          <a:graphicData uri="http://schemas.openxmlformats.org/drawingml/2006/table">
            <a:tbl>
              <a:tblPr firstCol="1" bandRow="1"/>
              <a:tblGrid>
                <a:gridCol w="3107406">
                  <a:extLst>
                    <a:ext uri="{9D8B030D-6E8A-4147-A177-3AD203B41FA5}">
                      <a16:colId xmlns:a16="http://schemas.microsoft.com/office/drawing/2014/main" val="4145621866"/>
                    </a:ext>
                  </a:extLst>
                </a:gridCol>
                <a:gridCol w="1883177">
                  <a:extLst>
                    <a:ext uri="{9D8B030D-6E8A-4147-A177-3AD203B41FA5}">
                      <a16:colId xmlns:a16="http://schemas.microsoft.com/office/drawing/2014/main" val="2466165383"/>
                    </a:ext>
                  </a:extLst>
                </a:gridCol>
                <a:gridCol w="1697849">
                  <a:extLst>
                    <a:ext uri="{9D8B030D-6E8A-4147-A177-3AD203B41FA5}">
                      <a16:colId xmlns:a16="http://schemas.microsoft.com/office/drawing/2014/main" val="4259636762"/>
                    </a:ext>
                  </a:extLst>
                </a:gridCol>
                <a:gridCol w="1880519">
                  <a:extLst>
                    <a:ext uri="{9D8B030D-6E8A-4147-A177-3AD203B41FA5}">
                      <a16:colId xmlns:a16="http://schemas.microsoft.com/office/drawing/2014/main" val="3972474910"/>
                    </a:ext>
                  </a:extLst>
                </a:gridCol>
              </a:tblGrid>
              <a:tr h="223585">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French Tax</a:t>
                      </a:r>
                    </a:p>
                  </a:txBody>
                  <a:tcPr marL="53158" marR="53158" marT="0" marB="0">
                    <a:lnL>
                      <a:noFill/>
                    </a:lnL>
                    <a:lnR>
                      <a:noFill/>
                    </a:lnR>
                    <a:lnT>
                      <a:noFill/>
                    </a:lnT>
                    <a:lnB w="12700" cap="flat" cmpd="sng" algn="ctr">
                      <a:solidFill>
                        <a:srgbClr val="0000FF"/>
                      </a:solidFill>
                      <a:prstDash val="solid"/>
                      <a:round/>
                      <a:headEnd type="none" w="med" len="med"/>
                      <a:tailEnd type="none" w="med" len="med"/>
                    </a:lnB>
                    <a:noFill/>
                  </a:tcPr>
                </a:tc>
                <a:tc gridSpan="2">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Before January 1</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2022</a:t>
                      </a:r>
                    </a:p>
                  </a:txBody>
                  <a:tcPr marL="53158" marR="53158" marT="0" marB="0">
                    <a:lnL>
                      <a:noFill/>
                    </a:lnL>
                    <a:lnR>
                      <a:noFill/>
                    </a:lnR>
                    <a:lnT>
                      <a:noFill/>
                    </a:lnT>
                    <a:lnB>
                      <a:noFill/>
                    </a:lnB>
                    <a:noFill/>
                  </a:tcPr>
                </a:tc>
                <a:tc hMerge="1">
                  <a:txBody>
                    <a:bodyPr/>
                    <a:lstStyle/>
                    <a:p>
                      <a:endParaRPr lang="en-US"/>
                    </a:p>
                  </a:txBody>
                  <a:tcPr/>
                </a:tc>
                <a:tc>
                  <a:txBody>
                    <a:bodyPr/>
                    <a:lstStyle/>
                    <a:p>
                      <a:pPr algn="ctr">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Since January 1</a:t>
                      </a:r>
                      <a:r>
                        <a:rPr lang="en-US" sz="1200" kern="100" baseline="300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2022</a:t>
                      </a:r>
                    </a:p>
                  </a:txBody>
                  <a:tcPr marL="53158" marR="53158" marT="0" marB="0">
                    <a:lnL>
                      <a:noFill/>
                    </a:lnL>
                    <a:lnR>
                      <a:noFill/>
                    </a:lnR>
                    <a:lnT>
                      <a:noFill/>
                    </a:lnT>
                    <a:lnB>
                      <a:noFill/>
                    </a:lnB>
                    <a:noFill/>
                  </a:tcPr>
                </a:tc>
                <a:extLst>
                  <a:ext uri="{0D108BD9-81ED-4DB2-BD59-A6C34878D82A}">
                    <a16:rowId xmlns:a16="http://schemas.microsoft.com/office/drawing/2014/main" val="1802451774"/>
                  </a:ext>
                </a:extLst>
              </a:tr>
              <a:tr h="507114">
                <a:tc>
                  <a:txBody>
                    <a:bodyPr/>
                    <a:lstStyle/>
                    <a:p>
                      <a:pP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txBody>
                  <a:tcPr marL="53158" marR="53158" marT="0" marB="0">
                    <a:lnL>
                      <a:noFill/>
                    </a:lnL>
                    <a:lnR>
                      <a:noFill/>
                    </a:lnR>
                    <a:lnT w="12700" cap="flat" cmpd="sng" algn="ctr">
                      <a:solidFill>
                        <a:srgbClr val="0000FF"/>
                      </a:solidFill>
                      <a:prstDash val="solid"/>
                      <a:round/>
                      <a:headEnd type="none" w="med" len="med"/>
                      <a:tailEnd type="none" w="med" len="med"/>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Irrevocable and discretionary trusts</a:t>
                      </a:r>
                    </a:p>
                  </a:txBody>
                  <a:tcPr marL="53158" marR="53158"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Revocable trusts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Directed trusts</a:t>
                      </a:r>
                    </a:p>
                  </a:txBody>
                  <a:tcPr marL="53158" marR="53158" marT="0" marB="0">
                    <a:lnL>
                      <a:noFill/>
                    </a:lnL>
                    <a:lnR>
                      <a:noFill/>
                    </a:lnR>
                    <a:lnT>
                      <a:noFill/>
                    </a:lnT>
                    <a:lnB>
                      <a:noFill/>
                    </a:lnB>
                    <a:noFill/>
                  </a:tcPr>
                </a:tc>
                <a:tc>
                  <a:txBody>
                    <a:bodyPr/>
                    <a:lstStyle/>
                    <a:p>
                      <a:pPr algn="ctr">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Foreign trusts regardless their characteristics </a:t>
                      </a:r>
                    </a:p>
                  </a:txBody>
                  <a:tcPr marL="53158" marR="53158" marT="0" marB="0">
                    <a:lnL>
                      <a:noFill/>
                    </a:lnL>
                    <a:lnR>
                      <a:noFill/>
                    </a:lnR>
                    <a:lnT>
                      <a:noFill/>
                    </a:lnT>
                    <a:lnB>
                      <a:noFill/>
                    </a:lnB>
                    <a:noFill/>
                  </a:tcPr>
                </a:tc>
                <a:extLst>
                  <a:ext uri="{0D108BD9-81ED-4DB2-BD59-A6C34878D82A}">
                    <a16:rowId xmlns:a16="http://schemas.microsoft.com/office/drawing/2014/main" val="1319768629"/>
                  </a:ext>
                </a:extLst>
              </a:tr>
              <a:tr h="598827">
                <a:tc>
                  <a:txBody>
                    <a:bodyPr/>
                    <a:lstStyle/>
                    <a:p>
                      <a:pPr marL="342900" lvl="0" indent="-342900">
                        <a:buFont typeface="+mj-lt"/>
                        <a:buAutoNum type="arabicParen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Income Tax</a:t>
                      </a:r>
                    </a:p>
                    <a:p>
                      <a:pPr marL="342900" lvl="0" indent="-342900">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CFC Rules</a:t>
                      </a:r>
                    </a:p>
                    <a:p>
                      <a:pPr marL="342900" lvl="0" indent="-342900">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Distribution of income</a:t>
                      </a:r>
                    </a:p>
                  </a:txBody>
                  <a:tcPr marL="53158" marR="53158"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 </a:t>
                      </a:r>
                    </a:p>
                  </a:txBody>
                  <a:tcPr marL="53158" marR="53158" marT="0" marB="0">
                    <a:lnL>
                      <a:noFill/>
                    </a:lnL>
                    <a:lnR w="12700" cap="flat" cmpd="sng" algn="ctr">
                      <a:solidFill>
                        <a:srgbClr val="FFFF00"/>
                      </a:solidFill>
                      <a:prstDash val="solid"/>
                      <a:round/>
                      <a:headEnd type="none" w="med" len="med"/>
                      <a:tailEnd type="none" w="med" len="med"/>
                    </a:lnR>
                    <a:lnT>
                      <a:noFill/>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txBody>
                  <a:tcPr marL="53158" marR="53158" marT="0" marB="0">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a:noFill/>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1</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txBody>
                  <a:tcPr marL="53158" marR="53158" marT="0" marB="0">
                    <a:lnL w="12700" cap="flat" cmpd="sng" algn="ctr">
                      <a:solidFill>
                        <a:srgbClr val="FFFF00"/>
                      </a:solidFill>
                      <a:prstDash val="solid"/>
                      <a:round/>
                      <a:headEnd type="none" w="med" len="med"/>
                      <a:tailEnd type="none" w="med" len="med"/>
                    </a:lnL>
                    <a:lnR>
                      <a:noFill/>
                    </a:lnR>
                    <a:lnT>
                      <a:noFill/>
                    </a:lnT>
                    <a:lnB w="12700" cap="flat" cmpd="sng" algn="ctr">
                      <a:solidFill>
                        <a:srgbClr val="FFFF00"/>
                      </a:solidFill>
                      <a:prstDash val="solid"/>
                      <a:round/>
                      <a:headEnd type="none" w="med" len="med"/>
                      <a:tailEnd type="none" w="med" len="med"/>
                    </a:lnB>
                    <a:noFill/>
                  </a:tcPr>
                </a:tc>
                <a:extLst>
                  <a:ext uri="{0D108BD9-81ED-4DB2-BD59-A6C34878D82A}">
                    <a16:rowId xmlns:a16="http://schemas.microsoft.com/office/drawing/2014/main" val="1261346733"/>
                  </a:ext>
                </a:extLst>
              </a:tr>
              <a:tr h="350064">
                <a:tc>
                  <a:txBody>
                    <a:bodyPr/>
                    <a:lstStyle/>
                    <a:p>
                      <a:pPr marL="228600">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txBody>
                  <a:tcPr marL="53158" marR="53158" marT="0" marB="0">
                    <a:lnL>
                      <a:noFill/>
                    </a:lnL>
                    <a:lnR>
                      <a:noFill/>
                    </a:lnR>
                    <a:lnT>
                      <a:noFill/>
                    </a:lnT>
                    <a:lnB>
                      <a:noFill/>
                    </a:lnB>
                    <a:noFill/>
                  </a:tcPr>
                </a:tc>
                <a:tc gridSpan="2">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Before January 1</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2012</a:t>
                      </a:r>
                    </a:p>
                  </a:txBody>
                  <a:tcPr marL="53158" marR="53158" marT="0" marB="0">
                    <a:lnL>
                      <a:noFill/>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hMerge="1">
                  <a:txBody>
                    <a:bodyPr/>
                    <a:lstStyle/>
                    <a:p>
                      <a:endParaRPr lang="en-US"/>
                    </a:p>
                  </a:txBody>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Since January 1</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2012</a:t>
                      </a:r>
                    </a:p>
                  </a:txBody>
                  <a:tcPr marL="53158" marR="53158" marT="0" marB="0">
                    <a:lnL w="12700" cap="flat" cmpd="sng" algn="ctr">
                      <a:solidFill>
                        <a:srgbClr val="FFFF00"/>
                      </a:solidFill>
                      <a:prstDash val="solid"/>
                      <a:round/>
                      <a:headEnd type="none" w="med" len="med"/>
                      <a:tailEnd type="none" w="med" len="med"/>
                    </a:lnL>
                    <a:lnR>
                      <a:noFill/>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extLst>
                  <a:ext uri="{0D108BD9-81ED-4DB2-BD59-A6C34878D82A}">
                    <a16:rowId xmlns:a16="http://schemas.microsoft.com/office/drawing/2014/main" val="2095759438"/>
                  </a:ext>
                </a:extLst>
              </a:tr>
              <a:tr h="742089">
                <a:tc>
                  <a:txBody>
                    <a:bodyPr/>
                    <a:lstStyle/>
                    <a:p>
                      <a:pPr marL="0" lvl="0" indent="0">
                        <a:buFont typeface="+mj-lt"/>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      Wealth Tax</a:t>
                      </a:r>
                    </a:p>
                    <a:p>
                      <a:pPr marL="342900" lvl="0" indent="-342900">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Wealth tax on the settlor </a:t>
                      </a:r>
                    </a:p>
                    <a:p>
                      <a:pPr marL="383540">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or beneficiaries deemed settlors</a:t>
                      </a:r>
                    </a:p>
                    <a:p>
                      <a:pPr marL="342900" lvl="0" indent="-342900">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Sui generis tax on the trustees</a:t>
                      </a:r>
                    </a:p>
                  </a:txBody>
                  <a:tcPr marL="53158" marR="53158"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txBody>
                  <a:tcPr marL="53158" marR="53158" marT="0" marB="0">
                    <a:lnL>
                      <a:noFill/>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txBody>
                  <a:tcPr marL="53158" marR="53158" marT="0" marB="0">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txBody>
                  <a:tcPr marL="53158" marR="53158" marT="0" marB="0">
                    <a:lnL w="12700" cap="flat" cmpd="sng" algn="ctr">
                      <a:solidFill>
                        <a:srgbClr val="FFFF00"/>
                      </a:solidFill>
                      <a:prstDash val="solid"/>
                      <a:round/>
                      <a:headEnd type="none" w="med" len="med"/>
                      <a:tailEnd type="none" w="med" len="med"/>
                    </a:lnL>
                    <a:lnR>
                      <a:noFill/>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extLst>
                  <a:ext uri="{0D108BD9-81ED-4DB2-BD59-A6C34878D82A}">
                    <a16:rowId xmlns:a16="http://schemas.microsoft.com/office/drawing/2014/main" val="2570715865"/>
                  </a:ext>
                </a:extLst>
              </a:tr>
              <a:tr h="710626">
                <a:tc>
                  <a:txBody>
                    <a:bodyPr/>
                    <a:lstStyle/>
                    <a:p>
                      <a:pPr marL="203835">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marL="0" lvl="0" indent="0">
                        <a:buFont typeface="+mj-lt"/>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3)      Gift Tax</a:t>
                      </a:r>
                    </a:p>
                    <a:p>
                      <a:pPr marL="342900" lvl="0" indent="-342900">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On the beneficiaries</a:t>
                      </a:r>
                    </a:p>
                    <a:p>
                      <a:pPr marL="342900" lvl="0" indent="-342900">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On the trustee </a:t>
                      </a:r>
                    </a:p>
                  </a:txBody>
                  <a:tcPr marL="53158" marR="53158"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 </a:t>
                      </a:r>
                    </a:p>
                  </a:txBody>
                  <a:tcPr marL="53158" marR="53158" marT="0" marB="0">
                    <a:lnL>
                      <a:noFill/>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txBody>
                  <a:tcPr marL="53158" marR="53158" marT="0" marB="0">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txBody>
                  <a:tcPr marL="53158" marR="53158" marT="0" marB="0">
                    <a:lnL w="12700" cap="flat" cmpd="sng" algn="ctr">
                      <a:solidFill>
                        <a:srgbClr val="FFFF00"/>
                      </a:solidFill>
                      <a:prstDash val="solid"/>
                      <a:round/>
                      <a:headEnd type="none" w="med" len="med"/>
                      <a:tailEnd type="none" w="med" len="med"/>
                    </a:lnL>
                    <a:lnR>
                      <a:noFill/>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extLst>
                  <a:ext uri="{0D108BD9-81ED-4DB2-BD59-A6C34878D82A}">
                    <a16:rowId xmlns:a16="http://schemas.microsoft.com/office/drawing/2014/main" val="762177849"/>
                  </a:ext>
                </a:extLst>
              </a:tr>
              <a:tr h="1598910">
                <a:tc>
                  <a:txBody>
                    <a:bodyPr/>
                    <a:lstStyle/>
                    <a:p>
                      <a:pPr marL="203835">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marL="0" lvl="0" indent="0">
                        <a:buFont typeface="+mj-lt"/>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4)      Inheritance Tax</a:t>
                      </a:r>
                    </a:p>
                    <a:p>
                      <a:pPr marL="342900" lvl="0" indent="-342900">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Upon death of the settlor </a:t>
                      </a:r>
                    </a:p>
                    <a:p>
                      <a:pPr marL="383540">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(or beneficiaries deemed settlors)</a:t>
                      </a:r>
                    </a:p>
                    <a:p>
                      <a:pPr marL="342900" lvl="0" indent="-342900">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Upon distribution of capital </a:t>
                      </a:r>
                    </a:p>
                    <a:p>
                      <a:pPr marL="383540">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to the settlor</a:t>
                      </a:r>
                    </a:p>
                    <a:p>
                      <a:pPr marL="383540">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to beneficiaries deemed settlors</a:t>
                      </a:r>
                    </a:p>
                    <a:p>
                      <a:pPr marL="383540">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to other beneficiaries</a:t>
                      </a:r>
                    </a:p>
                    <a:p>
                      <a:pPr marL="383540">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on the trustee</a:t>
                      </a:r>
                    </a:p>
                  </a:txBody>
                  <a:tcPr marL="53158" marR="53158"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3</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txBody>
                  <a:tcPr marL="53158" marR="53158" marT="0" marB="0">
                    <a:lnL>
                      <a:noFill/>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3</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txBody>
                  <a:tcPr marL="53158" marR="53158" marT="0" marB="0">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3</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3</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txBody>
                  <a:tcPr marL="53158" marR="53158" marT="0" marB="0">
                    <a:lnL w="12700" cap="flat" cmpd="sng" algn="ctr">
                      <a:solidFill>
                        <a:srgbClr val="FFFF00"/>
                      </a:solidFill>
                      <a:prstDash val="solid"/>
                      <a:round/>
                      <a:headEnd type="none" w="med" len="med"/>
                      <a:tailEnd type="none" w="med" len="med"/>
                    </a:lnL>
                    <a:lnR>
                      <a:noFill/>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extLst>
                  <a:ext uri="{0D108BD9-81ED-4DB2-BD59-A6C34878D82A}">
                    <a16:rowId xmlns:a16="http://schemas.microsoft.com/office/drawing/2014/main" val="4280563765"/>
                  </a:ext>
                </a:extLst>
              </a:tr>
              <a:tr h="355313">
                <a:tc>
                  <a:txBody>
                    <a:bodyPr/>
                    <a:lstStyle/>
                    <a:p>
                      <a:pPr marL="203835">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marL="0" lvl="0" indent="0">
                        <a:buFont typeface="+mj-lt"/>
                        <a:buNone/>
                        <a:tabLst>
                          <a:tab pos="358775" algn="l"/>
                        </a:tabLst>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5)       Reporting obligations of the trustees</a:t>
                      </a:r>
                    </a:p>
                  </a:txBody>
                  <a:tcPr marL="53158" marR="53158"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txBody>
                  <a:tcPr marL="53158" marR="53158" marT="0" marB="0">
                    <a:lnL>
                      <a:noFill/>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txBody>
                  <a:tcPr marL="53158" marR="53158" marT="0" marB="0">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txBody>
                  <a:tcPr marL="53158" marR="53158" marT="0" marB="0">
                    <a:lnL w="12700" cap="flat" cmpd="sng" algn="ctr">
                      <a:solidFill>
                        <a:srgbClr val="FFFF00"/>
                      </a:solidFill>
                      <a:prstDash val="solid"/>
                      <a:round/>
                      <a:headEnd type="none" w="med" len="med"/>
                      <a:tailEnd type="none" w="med" len="med"/>
                    </a:lnL>
                    <a:lnR>
                      <a:noFill/>
                    </a:lnR>
                    <a:lnT w="12700" cap="flat" cmpd="sng" algn="ctr">
                      <a:solidFill>
                        <a:srgbClr val="FFFF00"/>
                      </a:solidFill>
                      <a:prstDash val="solid"/>
                      <a:round/>
                      <a:headEnd type="none" w="med" len="med"/>
                      <a:tailEnd type="none" w="med" len="med"/>
                    </a:lnT>
                    <a:lnB>
                      <a:noFill/>
                    </a:lnB>
                    <a:noFill/>
                  </a:tcPr>
                </a:tc>
                <a:extLst>
                  <a:ext uri="{0D108BD9-81ED-4DB2-BD59-A6C34878D82A}">
                    <a16:rowId xmlns:a16="http://schemas.microsoft.com/office/drawing/2014/main" val="4288515813"/>
                  </a:ext>
                </a:extLst>
              </a:tr>
            </a:tbl>
          </a:graphicData>
        </a:graphic>
      </p:graphicFrame>
      <p:sp>
        <p:nvSpPr>
          <p:cNvPr id="13" name="ZoneTexte 12">
            <a:extLst>
              <a:ext uri="{FF2B5EF4-FFF2-40B4-BE49-F238E27FC236}">
                <a16:creationId xmlns:a16="http://schemas.microsoft.com/office/drawing/2014/main" id="{750AAA24-6DF3-90B0-203C-2326ED56F202}"/>
              </a:ext>
            </a:extLst>
          </p:cNvPr>
          <p:cNvSpPr txBox="1"/>
          <p:nvPr/>
        </p:nvSpPr>
        <p:spPr>
          <a:xfrm>
            <a:off x="107504" y="5523575"/>
            <a:ext cx="9036496" cy="769441"/>
          </a:xfrm>
          <a:prstGeom prst="rect">
            <a:avLst/>
          </a:prstGeom>
          <a:noFill/>
        </p:spPr>
        <p:txBody>
          <a:bodyPr wrap="square">
            <a:spAutoFit/>
          </a:bodyPr>
          <a:lstStyle/>
          <a:p>
            <a:pPr>
              <a:buNone/>
              <a:tabLst>
                <a:tab pos="2986405" algn="ctr"/>
                <a:tab pos="5972810" algn="r"/>
              </a:tabLst>
            </a:pPr>
            <a:r>
              <a:rPr lang="en-US" sz="11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1</a:t>
            </a: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The settlors or beneficiaries deemed settlors should justify that CFC rules do not apply, the trust being not controlled by them</a:t>
            </a:r>
          </a:p>
          <a:p>
            <a:pPr>
              <a:buNone/>
              <a:tabLst>
                <a:tab pos="2986405" algn="ctr"/>
                <a:tab pos="5972810" algn="r"/>
              </a:tabLst>
            </a:pPr>
            <a:r>
              <a:rPr lang="en-US" sz="11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a:t>
            </a: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Actual Distributions of income are not taxable, provided the beneficiary justifies that they were already subject to income tax under CFC rules </a:t>
            </a:r>
          </a:p>
          <a:p>
            <a:pPr>
              <a:buNone/>
              <a:tabLst>
                <a:tab pos="2986405" algn="ctr"/>
                <a:tab pos="5972810" algn="r"/>
              </a:tabLst>
            </a:pPr>
            <a:r>
              <a:rPr lang="en-US" sz="11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3</a:t>
            </a: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Distributions of capital to the settlor or beneficiaries deemed settlors are not subject to inheritance tax, provided they justify the distributions qualify as capital distributions </a:t>
            </a:r>
          </a:p>
        </p:txBody>
      </p:sp>
      <p:sp>
        <p:nvSpPr>
          <p:cNvPr id="4" name="ZoneTexte 3">
            <a:extLst>
              <a:ext uri="{FF2B5EF4-FFF2-40B4-BE49-F238E27FC236}">
                <a16:creationId xmlns:a16="http://schemas.microsoft.com/office/drawing/2014/main" id="{751F7FD4-C386-FA59-FEEC-DF01083254A9}"/>
              </a:ext>
            </a:extLst>
          </p:cNvPr>
          <p:cNvSpPr txBox="1"/>
          <p:nvPr/>
        </p:nvSpPr>
        <p:spPr>
          <a:xfrm>
            <a:off x="8604448" y="6381328"/>
            <a:ext cx="360040" cy="276999"/>
          </a:xfrm>
          <a:prstGeom prst="rect">
            <a:avLst/>
          </a:prstGeom>
          <a:noFill/>
        </p:spPr>
        <p:txBody>
          <a:bodyPr wrap="square" rtlCol="0">
            <a:spAutoFit/>
          </a:bodyPr>
          <a:lstStyle/>
          <a:p>
            <a:r>
              <a:rPr lang="fr-FR" sz="1200" b="1" dirty="0"/>
              <a:t>5</a:t>
            </a:r>
            <a:endParaRPr lang="en-US" sz="1200" b="1" dirty="0"/>
          </a:p>
        </p:txBody>
      </p:sp>
    </p:spTree>
    <p:extLst>
      <p:ext uri="{BB962C8B-B14F-4D97-AF65-F5344CB8AC3E}">
        <p14:creationId xmlns:p14="http://schemas.microsoft.com/office/powerpoint/2010/main" val="122397055"/>
      </p:ext>
    </p:extLst>
  </p:cSld>
  <p:clrMapOvr>
    <a:masterClrMapping/>
  </p:clrMapOvr>
  <p:transition spd="slow">
    <p:wipe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au 6">
            <a:extLst>
              <a:ext uri="{FF2B5EF4-FFF2-40B4-BE49-F238E27FC236}">
                <a16:creationId xmlns:a16="http://schemas.microsoft.com/office/drawing/2014/main" id="{C85AD106-FFB7-B7C0-E27E-5B3B87643164}"/>
              </a:ext>
            </a:extLst>
          </p:cNvPr>
          <p:cNvGraphicFramePr>
            <a:graphicFrameLocks noGrp="1"/>
          </p:cNvGraphicFramePr>
          <p:nvPr>
            <p:extLst>
              <p:ext uri="{D42A27DB-BD31-4B8C-83A1-F6EECF244321}">
                <p14:modId xmlns:p14="http://schemas.microsoft.com/office/powerpoint/2010/main" val="1097236645"/>
              </p:ext>
            </p:extLst>
          </p:nvPr>
        </p:nvGraphicFramePr>
        <p:xfrm>
          <a:off x="359531" y="759440"/>
          <a:ext cx="8424937" cy="4739991"/>
        </p:xfrm>
        <a:graphic>
          <a:graphicData uri="http://schemas.openxmlformats.org/drawingml/2006/table">
            <a:tbl>
              <a:tblPr firstCol="1" bandRow="1"/>
              <a:tblGrid>
                <a:gridCol w="3055182">
                  <a:extLst>
                    <a:ext uri="{9D8B030D-6E8A-4147-A177-3AD203B41FA5}">
                      <a16:colId xmlns:a16="http://schemas.microsoft.com/office/drawing/2014/main" val="4221792076"/>
                    </a:ext>
                  </a:extLst>
                </a:gridCol>
                <a:gridCol w="1851527">
                  <a:extLst>
                    <a:ext uri="{9D8B030D-6E8A-4147-A177-3AD203B41FA5}">
                      <a16:colId xmlns:a16="http://schemas.microsoft.com/office/drawing/2014/main" val="449788049"/>
                    </a:ext>
                  </a:extLst>
                </a:gridCol>
                <a:gridCol w="1669314">
                  <a:extLst>
                    <a:ext uri="{9D8B030D-6E8A-4147-A177-3AD203B41FA5}">
                      <a16:colId xmlns:a16="http://schemas.microsoft.com/office/drawing/2014/main" val="1723412171"/>
                    </a:ext>
                  </a:extLst>
                </a:gridCol>
                <a:gridCol w="1848914">
                  <a:extLst>
                    <a:ext uri="{9D8B030D-6E8A-4147-A177-3AD203B41FA5}">
                      <a16:colId xmlns:a16="http://schemas.microsoft.com/office/drawing/2014/main" val="2941939734"/>
                    </a:ext>
                  </a:extLst>
                </a:gridCol>
              </a:tblGrid>
              <a:tr h="205619">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French Tax</a:t>
                      </a:r>
                    </a:p>
                  </a:txBody>
                  <a:tcPr marL="53158" marR="53158" marT="0" marB="0">
                    <a:lnL>
                      <a:noFill/>
                    </a:lnL>
                    <a:lnR>
                      <a:noFill/>
                    </a:lnR>
                    <a:lnT>
                      <a:noFill/>
                    </a:lnT>
                    <a:lnB>
                      <a:noFill/>
                    </a:lnB>
                    <a:noFill/>
                  </a:tcPr>
                </a:tc>
                <a:tc gridSpan="2">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Before January 1</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2022</a:t>
                      </a:r>
                    </a:p>
                  </a:txBody>
                  <a:tcPr marL="53158" marR="53158" marT="0" marB="0">
                    <a:lnL>
                      <a:noFill/>
                    </a:lnL>
                    <a:lnR>
                      <a:noFill/>
                    </a:lnR>
                    <a:lnT>
                      <a:noFill/>
                    </a:lnT>
                    <a:lnB>
                      <a:noFill/>
                    </a:lnB>
                    <a:noFill/>
                  </a:tcPr>
                </a:tc>
                <a:tc hMerge="1">
                  <a:txBody>
                    <a:bodyPr/>
                    <a:lstStyle/>
                    <a:p>
                      <a:endParaRPr lang="en-US"/>
                    </a:p>
                  </a:txBody>
                  <a:tcPr/>
                </a:tc>
                <a:tc>
                  <a:txBody>
                    <a:bodyPr/>
                    <a:lstStyle/>
                    <a:p>
                      <a:pPr algn="ctr">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Since January 1</a:t>
                      </a:r>
                      <a:r>
                        <a:rPr lang="en-US" sz="1200" kern="100" baseline="300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2022</a:t>
                      </a:r>
                    </a:p>
                  </a:txBody>
                  <a:tcPr marL="53158" marR="53158" marT="0" marB="0">
                    <a:lnL>
                      <a:noFill/>
                    </a:lnL>
                    <a:lnR>
                      <a:noFill/>
                    </a:lnR>
                    <a:lnT>
                      <a:noFill/>
                    </a:lnT>
                    <a:lnB>
                      <a:noFill/>
                    </a:lnB>
                    <a:noFill/>
                  </a:tcPr>
                </a:tc>
                <a:extLst>
                  <a:ext uri="{0D108BD9-81ED-4DB2-BD59-A6C34878D82A}">
                    <a16:rowId xmlns:a16="http://schemas.microsoft.com/office/drawing/2014/main" val="1836977020"/>
                  </a:ext>
                </a:extLst>
              </a:tr>
              <a:tr h="466364">
                <a:tc>
                  <a:txBody>
                    <a:bodyPr/>
                    <a:lstStyle/>
                    <a:p>
                      <a:pPr algn="l">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txBody>
                  <a:tcPr marL="53158" marR="53158" marT="0" marB="0">
                    <a:lnL>
                      <a:noFill/>
                    </a:lnL>
                    <a:lnR>
                      <a:noFill/>
                    </a:lnR>
                    <a:lnT>
                      <a:noFill/>
                    </a:lnT>
                    <a:lnB>
                      <a:noFill/>
                    </a:lnB>
                    <a:noFill/>
                  </a:tcPr>
                </a:tc>
                <a:tc>
                  <a:txBody>
                    <a:bodyPr/>
                    <a:lstStyle/>
                    <a:p>
                      <a:pPr algn="ctr">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Irrevocable and discretionary trusts</a:t>
                      </a:r>
                    </a:p>
                  </a:txBody>
                  <a:tcPr marL="53158" marR="53158" marT="0" marB="0">
                    <a:lnL>
                      <a:noFill/>
                    </a:lnL>
                    <a:lnR>
                      <a:noFill/>
                    </a:lnR>
                    <a:lnT>
                      <a:noFill/>
                    </a:lnT>
                    <a:lnB>
                      <a:noFill/>
                    </a:lnB>
                    <a:noFill/>
                  </a:tcPr>
                </a:tc>
                <a:tc>
                  <a:txBody>
                    <a:bodyPr/>
                    <a:lstStyle/>
                    <a:p>
                      <a:pPr algn="ctr">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Revocable trusts</a:t>
                      </a:r>
                    </a:p>
                    <a:p>
                      <a:pPr algn="ctr">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Directed trusts</a:t>
                      </a:r>
                    </a:p>
                  </a:txBody>
                  <a:tcPr marL="53158" marR="53158" marT="0" marB="0">
                    <a:lnL>
                      <a:noFill/>
                    </a:lnL>
                    <a:lnR>
                      <a:noFill/>
                    </a:lnR>
                    <a:lnT>
                      <a:noFill/>
                    </a:lnT>
                    <a:lnB>
                      <a:noFill/>
                    </a:lnB>
                    <a:noFill/>
                  </a:tcPr>
                </a:tc>
                <a:tc>
                  <a:txBody>
                    <a:bodyPr/>
                    <a:lstStyle/>
                    <a:p>
                      <a:pPr algn="ctr">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Foreign trusts regardless their characteristics </a:t>
                      </a:r>
                    </a:p>
                  </a:txBody>
                  <a:tcPr marL="53158" marR="53158" marT="0" marB="0">
                    <a:lnL>
                      <a:noFill/>
                    </a:lnL>
                    <a:lnR>
                      <a:noFill/>
                    </a:lnR>
                    <a:lnT>
                      <a:noFill/>
                    </a:lnT>
                    <a:lnB>
                      <a:noFill/>
                    </a:lnB>
                    <a:noFill/>
                  </a:tcPr>
                </a:tc>
                <a:extLst>
                  <a:ext uri="{0D108BD9-81ED-4DB2-BD59-A6C34878D82A}">
                    <a16:rowId xmlns:a16="http://schemas.microsoft.com/office/drawing/2014/main" val="2109744298"/>
                  </a:ext>
                </a:extLst>
              </a:tr>
              <a:tr h="550706">
                <a:tc>
                  <a:txBody>
                    <a:bodyPr/>
                    <a:lstStyle/>
                    <a:p>
                      <a:pPr marL="342900" lvl="0" indent="-342900" algn="l">
                        <a:buFont typeface="+mj-lt"/>
                        <a:buAutoNum type="arabicParen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Income Tax</a:t>
                      </a:r>
                    </a:p>
                    <a:p>
                      <a:pPr marL="342900" lvl="0" indent="-342900" algn="l">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CFC Rules</a:t>
                      </a:r>
                    </a:p>
                    <a:p>
                      <a:pPr marL="342900" lvl="0" indent="-342900" algn="l">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Distribution of income</a:t>
                      </a:r>
                    </a:p>
                  </a:txBody>
                  <a:tcPr marL="53158" marR="53158"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 </a:t>
                      </a:r>
                    </a:p>
                  </a:txBody>
                  <a:tcPr marL="53158" marR="53158" marT="0" marB="0">
                    <a:lnL>
                      <a:noFill/>
                    </a:lnL>
                    <a:lnR w="12700" cap="flat" cmpd="sng" algn="ctr">
                      <a:solidFill>
                        <a:srgbClr val="FFFF00"/>
                      </a:solidFill>
                      <a:prstDash val="solid"/>
                      <a:round/>
                      <a:headEnd type="none" w="med" len="med"/>
                      <a:tailEnd type="none" w="med" len="med"/>
                    </a:lnR>
                    <a:lnT>
                      <a:noFill/>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txBody>
                  <a:tcPr marL="53158" marR="53158" marT="0" marB="0">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a:noFill/>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txBody>
                  <a:tcPr marL="53158" marR="53158" marT="0" marB="0">
                    <a:lnL w="12700" cap="flat" cmpd="sng" algn="ctr">
                      <a:solidFill>
                        <a:srgbClr val="FFFF00"/>
                      </a:solidFill>
                      <a:prstDash val="solid"/>
                      <a:round/>
                      <a:headEnd type="none" w="med" len="med"/>
                      <a:tailEnd type="none" w="med" len="med"/>
                    </a:lnL>
                    <a:lnR>
                      <a:noFill/>
                    </a:lnR>
                    <a:lnT>
                      <a:noFill/>
                    </a:lnT>
                    <a:lnB w="12700" cap="flat" cmpd="sng" algn="ctr">
                      <a:solidFill>
                        <a:srgbClr val="FFFF00"/>
                      </a:solidFill>
                      <a:prstDash val="solid"/>
                      <a:round/>
                      <a:headEnd type="none" w="med" len="med"/>
                      <a:tailEnd type="none" w="med" len="med"/>
                    </a:lnB>
                    <a:noFill/>
                  </a:tcPr>
                </a:tc>
                <a:extLst>
                  <a:ext uri="{0D108BD9-81ED-4DB2-BD59-A6C34878D82A}">
                    <a16:rowId xmlns:a16="http://schemas.microsoft.com/office/drawing/2014/main" val="556415705"/>
                  </a:ext>
                </a:extLst>
              </a:tr>
              <a:tr h="321934">
                <a:tc>
                  <a:txBody>
                    <a:bodyPr/>
                    <a:lstStyle/>
                    <a:p>
                      <a:pPr marL="228600" algn="l">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txBody>
                  <a:tcPr marL="53158" marR="53158" marT="0" marB="0">
                    <a:lnL>
                      <a:noFill/>
                    </a:lnL>
                    <a:lnR>
                      <a:noFill/>
                    </a:lnR>
                    <a:lnT>
                      <a:noFill/>
                    </a:lnT>
                    <a:lnB>
                      <a:noFill/>
                    </a:lnB>
                    <a:noFill/>
                  </a:tcPr>
                </a:tc>
                <a:tc gridSpan="2">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Before January 1</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2012</a:t>
                      </a:r>
                    </a:p>
                  </a:txBody>
                  <a:tcPr marL="53158" marR="53158" marT="0" marB="0">
                    <a:lnL>
                      <a:noFill/>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hMerge="1">
                  <a:txBody>
                    <a:bodyPr/>
                    <a:lstStyle/>
                    <a:p>
                      <a:endParaRPr lang="en-US"/>
                    </a:p>
                  </a:txBody>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Since January 1</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2012</a:t>
                      </a:r>
                    </a:p>
                  </a:txBody>
                  <a:tcPr marL="53158" marR="53158" marT="0" marB="0">
                    <a:lnL w="12700" cap="flat" cmpd="sng" algn="ctr">
                      <a:solidFill>
                        <a:srgbClr val="FFFF00"/>
                      </a:solidFill>
                      <a:prstDash val="solid"/>
                      <a:round/>
                      <a:headEnd type="none" w="med" len="med"/>
                      <a:tailEnd type="none" w="med" len="med"/>
                    </a:lnL>
                    <a:lnR>
                      <a:noFill/>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extLst>
                  <a:ext uri="{0D108BD9-81ED-4DB2-BD59-A6C34878D82A}">
                    <a16:rowId xmlns:a16="http://schemas.microsoft.com/office/drawing/2014/main" val="604405748"/>
                  </a:ext>
                </a:extLst>
              </a:tr>
              <a:tr h="682457">
                <a:tc>
                  <a:txBody>
                    <a:bodyPr/>
                    <a:lstStyle/>
                    <a:p>
                      <a:pPr marL="0" lvl="0" indent="0" algn="l">
                        <a:buFont typeface="+mj-lt"/>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      Wealth Tax (on assets located in France)</a:t>
                      </a:r>
                    </a:p>
                    <a:p>
                      <a:pPr marL="342900" lvl="0" indent="-342900" algn="l">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Wealth tax on the settlor </a:t>
                      </a:r>
                    </a:p>
                    <a:p>
                      <a:pPr marL="383540" algn="l">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or beneficiaries deemed settlors</a:t>
                      </a:r>
                    </a:p>
                    <a:p>
                      <a:pPr marL="342900" lvl="0" indent="-342900" algn="l">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Sui generis tax on the trustees</a:t>
                      </a:r>
                    </a:p>
                  </a:txBody>
                  <a:tcPr marL="53158" marR="53158"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txBody>
                  <a:tcPr marL="53158" marR="53158" marT="0" marB="0">
                    <a:lnL>
                      <a:noFill/>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txBody>
                  <a:tcPr marL="53158" marR="53158" marT="0" marB="0">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txBody>
                  <a:tcPr marL="53158" marR="53158" marT="0" marB="0">
                    <a:lnL w="12700" cap="flat" cmpd="sng" algn="ctr">
                      <a:solidFill>
                        <a:srgbClr val="FFFF00"/>
                      </a:solidFill>
                      <a:prstDash val="solid"/>
                      <a:round/>
                      <a:headEnd type="none" w="med" len="med"/>
                      <a:tailEnd type="none" w="med" len="med"/>
                    </a:lnL>
                    <a:lnR>
                      <a:noFill/>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extLst>
                  <a:ext uri="{0D108BD9-81ED-4DB2-BD59-A6C34878D82A}">
                    <a16:rowId xmlns:a16="http://schemas.microsoft.com/office/drawing/2014/main" val="3913160863"/>
                  </a:ext>
                </a:extLst>
              </a:tr>
              <a:tr h="635048">
                <a:tc>
                  <a:txBody>
                    <a:bodyPr/>
                    <a:lstStyle/>
                    <a:p>
                      <a:pPr marL="0" indent="0" algn="l">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3)      Gift Tax</a:t>
                      </a:r>
                    </a:p>
                    <a:p>
                      <a:pPr marL="342900" lvl="0" indent="-342900" algn="l">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On the beneficiaries</a:t>
                      </a:r>
                    </a:p>
                    <a:p>
                      <a:pPr marL="342900" lvl="0" indent="-342900" algn="l">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On the trustee </a:t>
                      </a:r>
                    </a:p>
                  </a:txBody>
                  <a:tcPr marL="53158" marR="53158"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 </a:t>
                      </a:r>
                    </a:p>
                  </a:txBody>
                  <a:tcPr marL="53158" marR="53158" marT="0" marB="0">
                    <a:lnL>
                      <a:noFill/>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Yes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txBody>
                  <a:tcPr marL="53158" marR="53158" marT="0" marB="0">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txBody>
                  <a:tcPr marL="53158" marR="53158" marT="0" marB="0">
                    <a:lnL w="12700" cap="flat" cmpd="sng" algn="ctr">
                      <a:solidFill>
                        <a:srgbClr val="FFFF00"/>
                      </a:solidFill>
                      <a:prstDash val="solid"/>
                      <a:round/>
                      <a:headEnd type="none" w="med" len="med"/>
                      <a:tailEnd type="none" w="med" len="med"/>
                    </a:lnL>
                    <a:lnR>
                      <a:noFill/>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extLst>
                  <a:ext uri="{0D108BD9-81ED-4DB2-BD59-A6C34878D82A}">
                    <a16:rowId xmlns:a16="http://schemas.microsoft.com/office/drawing/2014/main" val="769496302"/>
                  </a:ext>
                </a:extLst>
              </a:tr>
              <a:tr h="1428860">
                <a:tc>
                  <a:txBody>
                    <a:bodyPr/>
                    <a:lstStyle/>
                    <a:p>
                      <a:pPr marL="0" indent="0" algn="l">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4)      Inheritance Tax</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1</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lgn="l">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Upon death of the settlor </a:t>
                      </a:r>
                    </a:p>
                    <a:p>
                      <a:pPr marL="383540" algn="l">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(or beneficiaries deemed settlors)</a:t>
                      </a:r>
                    </a:p>
                    <a:p>
                      <a:pPr marL="342900" lvl="0" indent="-342900" algn="l">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Upon distribution of capital </a:t>
                      </a:r>
                    </a:p>
                    <a:p>
                      <a:pPr marL="383540" algn="l">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to the settlor</a:t>
                      </a:r>
                    </a:p>
                    <a:p>
                      <a:pPr marL="383540" algn="l">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to beneficiaries deemed settlors</a:t>
                      </a:r>
                    </a:p>
                    <a:p>
                      <a:pPr marL="383540" algn="l">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to other beneficiaries</a:t>
                      </a:r>
                    </a:p>
                    <a:p>
                      <a:pPr marL="383540" algn="l">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on the trustee</a:t>
                      </a:r>
                    </a:p>
                  </a:txBody>
                  <a:tcPr marL="53158" marR="53158"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txBody>
                  <a:tcPr marL="53158" marR="53158" marT="0" marB="0">
                    <a:lnL>
                      <a:noFill/>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txBody>
                  <a:tcPr marL="53158" marR="53158" marT="0" marB="0">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txBody>
                  <a:tcPr marL="53158" marR="53158" marT="0" marB="0">
                    <a:lnL w="12700" cap="flat" cmpd="sng" algn="ctr">
                      <a:solidFill>
                        <a:srgbClr val="FFFF00"/>
                      </a:solidFill>
                      <a:prstDash val="solid"/>
                      <a:round/>
                      <a:headEnd type="none" w="med" len="med"/>
                      <a:tailEnd type="none" w="med" len="med"/>
                    </a:lnL>
                    <a:lnR>
                      <a:noFill/>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extLst>
                  <a:ext uri="{0D108BD9-81ED-4DB2-BD59-A6C34878D82A}">
                    <a16:rowId xmlns:a16="http://schemas.microsoft.com/office/drawing/2014/main" val="1746552951"/>
                  </a:ext>
                </a:extLst>
              </a:tr>
              <a:tr h="317524">
                <a:tc>
                  <a:txBody>
                    <a:bodyPr/>
                    <a:lstStyle/>
                    <a:p>
                      <a:pPr marL="203835" algn="l">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marL="0" lvl="0" indent="0" algn="l">
                        <a:buFont typeface="+mj-lt"/>
                        <a:buNone/>
                        <a:tabLst>
                          <a:tab pos="179388" algn="l"/>
                          <a:tab pos="358775" algn="l"/>
                        </a:tabLst>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5)       Reporting obligations of the trustees</a:t>
                      </a:r>
                    </a:p>
                  </a:txBody>
                  <a:tcPr marL="53158" marR="53158"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txBody>
                  <a:tcPr marL="53158" marR="53158" marT="0" marB="0">
                    <a:lnL>
                      <a:noFill/>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txBody>
                  <a:tcPr marL="53158" marR="53158" marT="0" marB="0">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txBody>
                  <a:tcPr marL="53158" marR="53158" marT="0" marB="0">
                    <a:lnL w="12700" cap="flat" cmpd="sng" algn="ctr">
                      <a:solidFill>
                        <a:srgbClr val="FFFF00"/>
                      </a:solidFill>
                      <a:prstDash val="solid"/>
                      <a:round/>
                      <a:headEnd type="none" w="med" len="med"/>
                      <a:tailEnd type="none" w="med" len="med"/>
                    </a:lnL>
                    <a:lnR>
                      <a:noFill/>
                    </a:lnR>
                    <a:lnT w="12700" cap="flat" cmpd="sng" algn="ctr">
                      <a:solidFill>
                        <a:srgbClr val="FFFF00"/>
                      </a:solidFill>
                      <a:prstDash val="solid"/>
                      <a:round/>
                      <a:headEnd type="none" w="med" len="med"/>
                      <a:tailEnd type="none" w="med" len="med"/>
                    </a:lnT>
                    <a:lnB>
                      <a:noFill/>
                    </a:lnB>
                    <a:noFill/>
                  </a:tcPr>
                </a:tc>
                <a:extLst>
                  <a:ext uri="{0D108BD9-81ED-4DB2-BD59-A6C34878D82A}">
                    <a16:rowId xmlns:a16="http://schemas.microsoft.com/office/drawing/2014/main" val="2928728010"/>
                  </a:ext>
                </a:extLst>
              </a:tr>
            </a:tbl>
          </a:graphicData>
        </a:graphic>
      </p:graphicFrame>
      <p:sp>
        <p:nvSpPr>
          <p:cNvPr id="9" name="ZoneTexte 8">
            <a:extLst>
              <a:ext uri="{FF2B5EF4-FFF2-40B4-BE49-F238E27FC236}">
                <a16:creationId xmlns:a16="http://schemas.microsoft.com/office/drawing/2014/main" id="{AB669146-F971-860D-BD78-D8310722E82F}"/>
              </a:ext>
            </a:extLst>
          </p:cNvPr>
          <p:cNvSpPr txBox="1"/>
          <p:nvPr/>
        </p:nvSpPr>
        <p:spPr>
          <a:xfrm>
            <a:off x="2204862" y="59321"/>
            <a:ext cx="4734271" cy="646331"/>
          </a:xfrm>
          <a:prstGeom prst="rect">
            <a:avLst/>
          </a:prstGeom>
          <a:noFill/>
        </p:spPr>
        <p:txBody>
          <a:bodyPr wrap="square">
            <a:spAutoFit/>
          </a:bodyPr>
          <a:lstStyle/>
          <a:p>
            <a:pPr algn="ctr">
              <a:buNone/>
            </a:pPr>
            <a:r>
              <a:rPr lang="en-US" sz="18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Summary of the French Tax Regime of Trusts</a:t>
            </a:r>
          </a:p>
          <a:p>
            <a:pPr algn="ctr">
              <a:buNone/>
            </a:pPr>
            <a:r>
              <a:rPr lang="en-US" sz="18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For US citizen tax resident in the US</a:t>
            </a:r>
          </a:p>
        </p:txBody>
      </p:sp>
      <p:sp>
        <p:nvSpPr>
          <p:cNvPr id="11" name="ZoneTexte 10">
            <a:extLst>
              <a:ext uri="{FF2B5EF4-FFF2-40B4-BE49-F238E27FC236}">
                <a16:creationId xmlns:a16="http://schemas.microsoft.com/office/drawing/2014/main" id="{EF9D5EBA-F099-2867-175C-9CF9BA520B33}"/>
              </a:ext>
            </a:extLst>
          </p:cNvPr>
          <p:cNvSpPr txBox="1"/>
          <p:nvPr/>
        </p:nvSpPr>
        <p:spPr>
          <a:xfrm>
            <a:off x="231210" y="5567118"/>
            <a:ext cx="8681577" cy="646331"/>
          </a:xfrm>
          <a:prstGeom prst="rect">
            <a:avLst/>
          </a:prstGeom>
          <a:noFill/>
        </p:spPr>
        <p:txBody>
          <a:bodyPr wrap="square">
            <a:spAutoFit/>
          </a:bodyPr>
          <a:lstStyle/>
          <a:p>
            <a:pPr>
              <a:buNone/>
              <a:tabLst>
                <a:tab pos="2986405" algn="ctr"/>
                <a:tab pos="5972810" algn="r"/>
              </a:tabLst>
            </a:pP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1</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On assets located in France (depending on the US-France tax treaty signed on November 24, 1978 dealing with gift and inheritance tax) </a:t>
            </a:r>
          </a:p>
          <a:p>
            <a:pPr>
              <a:buNone/>
              <a:tabLst>
                <a:tab pos="2986405" algn="ctr"/>
                <a:tab pos="5972810" algn="r"/>
              </a:tabLst>
            </a:pP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Distributions of capital to the settlor or beneficiaries deemed settlors are not subject to inheritance tax, provided they justify the distributions qualify as capital distributions </a:t>
            </a:r>
          </a:p>
        </p:txBody>
      </p:sp>
      <p:sp>
        <p:nvSpPr>
          <p:cNvPr id="4" name="ZoneTexte 3">
            <a:extLst>
              <a:ext uri="{FF2B5EF4-FFF2-40B4-BE49-F238E27FC236}">
                <a16:creationId xmlns:a16="http://schemas.microsoft.com/office/drawing/2014/main" id="{974B616A-AF5D-07B7-5C40-C40352E53384}"/>
              </a:ext>
            </a:extLst>
          </p:cNvPr>
          <p:cNvSpPr txBox="1"/>
          <p:nvPr/>
        </p:nvSpPr>
        <p:spPr>
          <a:xfrm>
            <a:off x="8604448" y="6381328"/>
            <a:ext cx="360040" cy="276999"/>
          </a:xfrm>
          <a:prstGeom prst="rect">
            <a:avLst/>
          </a:prstGeom>
          <a:noFill/>
        </p:spPr>
        <p:txBody>
          <a:bodyPr wrap="square" rtlCol="0">
            <a:spAutoFit/>
          </a:bodyPr>
          <a:lstStyle/>
          <a:p>
            <a:r>
              <a:rPr lang="fr-FR" sz="1200" b="1" dirty="0"/>
              <a:t>6</a:t>
            </a:r>
            <a:endParaRPr lang="en-US" sz="1200" b="1" dirty="0"/>
          </a:p>
        </p:txBody>
      </p:sp>
    </p:spTree>
    <p:extLst>
      <p:ext uri="{BB962C8B-B14F-4D97-AF65-F5344CB8AC3E}">
        <p14:creationId xmlns:p14="http://schemas.microsoft.com/office/powerpoint/2010/main" val="2097564108"/>
      </p:ext>
    </p:extLst>
  </p:cSld>
  <p:clrMapOvr>
    <a:masterClrMapping/>
  </p:clrMapOvr>
  <p:transition spd="slow">
    <p:wipe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au 6">
            <a:extLst>
              <a:ext uri="{FF2B5EF4-FFF2-40B4-BE49-F238E27FC236}">
                <a16:creationId xmlns:a16="http://schemas.microsoft.com/office/drawing/2014/main" id="{150D6D26-3707-FB55-2E8B-995FBBC72AB0}"/>
              </a:ext>
            </a:extLst>
          </p:cNvPr>
          <p:cNvGraphicFramePr>
            <a:graphicFrameLocks noGrp="1"/>
          </p:cNvGraphicFramePr>
          <p:nvPr>
            <p:extLst>
              <p:ext uri="{D42A27DB-BD31-4B8C-83A1-F6EECF244321}">
                <p14:modId xmlns:p14="http://schemas.microsoft.com/office/powerpoint/2010/main" val="2998442634"/>
              </p:ext>
            </p:extLst>
          </p:nvPr>
        </p:nvGraphicFramePr>
        <p:xfrm>
          <a:off x="431540" y="764704"/>
          <a:ext cx="8280919" cy="4628888"/>
        </p:xfrm>
        <a:graphic>
          <a:graphicData uri="http://schemas.openxmlformats.org/drawingml/2006/table">
            <a:tbl>
              <a:tblPr firstCol="1" bandRow="1"/>
              <a:tblGrid>
                <a:gridCol w="3002957">
                  <a:extLst>
                    <a:ext uri="{9D8B030D-6E8A-4147-A177-3AD203B41FA5}">
                      <a16:colId xmlns:a16="http://schemas.microsoft.com/office/drawing/2014/main" val="4157337053"/>
                    </a:ext>
                  </a:extLst>
                </a:gridCol>
                <a:gridCol w="1819876">
                  <a:extLst>
                    <a:ext uri="{9D8B030D-6E8A-4147-A177-3AD203B41FA5}">
                      <a16:colId xmlns:a16="http://schemas.microsoft.com/office/drawing/2014/main" val="2793727676"/>
                    </a:ext>
                  </a:extLst>
                </a:gridCol>
                <a:gridCol w="1640778">
                  <a:extLst>
                    <a:ext uri="{9D8B030D-6E8A-4147-A177-3AD203B41FA5}">
                      <a16:colId xmlns:a16="http://schemas.microsoft.com/office/drawing/2014/main" val="4014070155"/>
                    </a:ext>
                  </a:extLst>
                </a:gridCol>
                <a:gridCol w="1817308">
                  <a:extLst>
                    <a:ext uri="{9D8B030D-6E8A-4147-A177-3AD203B41FA5}">
                      <a16:colId xmlns:a16="http://schemas.microsoft.com/office/drawing/2014/main" val="3478014771"/>
                    </a:ext>
                  </a:extLst>
                </a:gridCol>
              </a:tblGrid>
              <a:tr h="265750">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French Tax</a:t>
                      </a:r>
                    </a:p>
                  </a:txBody>
                  <a:tcPr marL="65071" marR="65071" marT="0" marB="0">
                    <a:lnL>
                      <a:noFill/>
                    </a:lnL>
                    <a:lnR>
                      <a:noFill/>
                    </a:lnR>
                    <a:lnT>
                      <a:noFill/>
                    </a:lnT>
                    <a:lnB>
                      <a:noFill/>
                    </a:lnB>
                    <a:noFill/>
                  </a:tcPr>
                </a:tc>
                <a:tc gridSpan="2">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Before January 1</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2022</a:t>
                      </a:r>
                    </a:p>
                  </a:txBody>
                  <a:tcPr marL="65071" marR="65071" marT="0" marB="0">
                    <a:lnL>
                      <a:noFill/>
                    </a:lnL>
                    <a:lnR>
                      <a:noFill/>
                    </a:lnR>
                    <a:lnT>
                      <a:noFill/>
                    </a:lnT>
                    <a:lnB>
                      <a:noFill/>
                    </a:lnB>
                    <a:noFill/>
                  </a:tcPr>
                </a:tc>
                <a:tc hMerge="1">
                  <a:txBody>
                    <a:bodyPr/>
                    <a:lstStyle/>
                    <a:p>
                      <a:endParaRPr lang="en-US"/>
                    </a:p>
                  </a:txBody>
                  <a:tcPr/>
                </a:tc>
                <a:tc>
                  <a:txBody>
                    <a:bodyPr/>
                    <a:lstStyle/>
                    <a:p>
                      <a:pPr algn="ctr">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Since January 1</a:t>
                      </a:r>
                      <a:r>
                        <a:rPr lang="en-US" sz="1200" kern="100" baseline="300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2022</a:t>
                      </a:r>
                    </a:p>
                  </a:txBody>
                  <a:tcPr marL="65071" marR="65071" marT="0" marB="0">
                    <a:lnL>
                      <a:noFill/>
                    </a:lnL>
                    <a:lnR>
                      <a:noFill/>
                    </a:lnR>
                    <a:lnT>
                      <a:noFill/>
                    </a:lnT>
                    <a:lnB>
                      <a:noFill/>
                    </a:lnB>
                    <a:noFill/>
                  </a:tcPr>
                </a:tc>
                <a:extLst>
                  <a:ext uri="{0D108BD9-81ED-4DB2-BD59-A6C34878D82A}">
                    <a16:rowId xmlns:a16="http://schemas.microsoft.com/office/drawing/2014/main" val="107270059"/>
                  </a:ext>
                </a:extLst>
              </a:tr>
              <a:tr h="602746">
                <a:tc>
                  <a:txBody>
                    <a:bodyPr/>
                    <a:lstStyle/>
                    <a:p>
                      <a:pP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txBody>
                  <a:tcPr marL="65071" marR="65071"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Irrevocable and discretionary trusts</a:t>
                      </a:r>
                    </a:p>
                  </a:txBody>
                  <a:tcPr marL="65071" marR="65071" marT="0" marB="0">
                    <a:lnL>
                      <a:noFill/>
                    </a:lnL>
                    <a:lnR>
                      <a:noFill/>
                    </a:lnR>
                    <a:lnT>
                      <a:noFill/>
                    </a:lnT>
                    <a:lnB>
                      <a:noFill/>
                    </a:lnB>
                    <a:noFill/>
                  </a:tcPr>
                </a:tc>
                <a:tc>
                  <a:txBody>
                    <a:bodyPr/>
                    <a:lstStyle/>
                    <a:p>
                      <a:pPr algn="ctr">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Revocable trusts</a:t>
                      </a:r>
                    </a:p>
                    <a:p>
                      <a:pPr algn="ctr">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Directed trusts</a:t>
                      </a:r>
                    </a:p>
                  </a:txBody>
                  <a:tcPr marL="65071" marR="65071"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Foreign trusts regardless their characteristics </a:t>
                      </a:r>
                    </a:p>
                  </a:txBody>
                  <a:tcPr marL="65071" marR="65071" marT="0" marB="0">
                    <a:lnL>
                      <a:noFill/>
                    </a:lnL>
                    <a:lnR>
                      <a:noFill/>
                    </a:lnR>
                    <a:lnT>
                      <a:noFill/>
                    </a:lnT>
                    <a:lnB>
                      <a:noFill/>
                    </a:lnB>
                    <a:noFill/>
                  </a:tcPr>
                </a:tc>
                <a:extLst>
                  <a:ext uri="{0D108BD9-81ED-4DB2-BD59-A6C34878D82A}">
                    <a16:rowId xmlns:a16="http://schemas.microsoft.com/office/drawing/2014/main" val="2798827524"/>
                  </a:ext>
                </a:extLst>
              </a:tr>
              <a:tr h="1641520">
                <a:tc>
                  <a:txBody>
                    <a:bodyPr/>
                    <a:lstStyle/>
                    <a:p>
                      <a:pPr marL="342900" lvl="0" indent="-342900">
                        <a:buFont typeface="+mj-lt"/>
                        <a:buAutoNum type="arabicParen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Income Tax</a:t>
                      </a:r>
                    </a:p>
                    <a:p>
                      <a:pPr marL="203835">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1.1) US Trusts</a:t>
                      </a:r>
                    </a:p>
                    <a:p>
                      <a:pPr marL="342900" lvl="0" indent="-342900">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CFC Rules</a:t>
                      </a:r>
                    </a:p>
                    <a:p>
                      <a:pPr marL="342900" lvl="0" indent="-342900">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Distribution of income</a:t>
                      </a:r>
                    </a:p>
                    <a:p>
                      <a:pPr marL="154940">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1.2) Foreign Trusts </a:t>
                      </a:r>
                    </a:p>
                    <a:p>
                      <a:pPr marL="342900" lvl="0" indent="-342900">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CFC Rules</a:t>
                      </a:r>
                    </a:p>
                    <a:p>
                      <a:pPr marL="342900" lvl="0" indent="-342900">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Distribution of income</a:t>
                      </a:r>
                    </a:p>
                    <a:p>
                      <a:pPr marL="154940">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txBody>
                  <a:tcPr marL="65071" marR="65071"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1</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txBody>
                  <a:tcPr marL="65071" marR="65071" marT="0" marB="0">
                    <a:lnL>
                      <a:noFill/>
                    </a:lnL>
                    <a:lnR w="12700" cap="flat" cmpd="sng" algn="ctr">
                      <a:solidFill>
                        <a:srgbClr val="FFFF00"/>
                      </a:solidFill>
                      <a:prstDash val="solid"/>
                      <a:round/>
                      <a:headEnd type="none" w="med" len="med"/>
                      <a:tailEnd type="none" w="med" len="med"/>
                    </a:lnR>
                    <a:lnT>
                      <a:noFill/>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1</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1</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txBody>
                  <a:tcPr marL="65071" marR="65071" marT="0" marB="0">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a:noFill/>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1</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1</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3</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txBody>
                  <a:tcPr marL="65071" marR="65071" marT="0" marB="0">
                    <a:lnL w="12700" cap="flat" cmpd="sng" algn="ctr">
                      <a:solidFill>
                        <a:srgbClr val="FFFF00"/>
                      </a:solidFill>
                      <a:prstDash val="solid"/>
                      <a:round/>
                      <a:headEnd type="none" w="med" len="med"/>
                      <a:tailEnd type="none" w="med" len="med"/>
                    </a:lnL>
                    <a:lnR>
                      <a:noFill/>
                    </a:lnR>
                    <a:lnT>
                      <a:noFill/>
                    </a:lnT>
                    <a:lnB w="12700" cap="flat" cmpd="sng" algn="ctr">
                      <a:solidFill>
                        <a:srgbClr val="FFFF00"/>
                      </a:solidFill>
                      <a:prstDash val="solid"/>
                      <a:round/>
                      <a:headEnd type="none" w="med" len="med"/>
                      <a:tailEnd type="none" w="med" len="med"/>
                    </a:lnB>
                    <a:noFill/>
                  </a:tcPr>
                </a:tc>
                <a:extLst>
                  <a:ext uri="{0D108BD9-81ED-4DB2-BD59-A6C34878D82A}">
                    <a16:rowId xmlns:a16="http://schemas.microsoft.com/office/drawing/2014/main" val="415663252"/>
                  </a:ext>
                </a:extLst>
              </a:tr>
              <a:tr h="416080">
                <a:tc>
                  <a:txBody>
                    <a:bodyPr/>
                    <a:lstStyle/>
                    <a:p>
                      <a:pPr marL="228600">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txBody>
                  <a:tcPr marL="65071" marR="65071" marT="0" marB="0">
                    <a:lnL>
                      <a:noFill/>
                    </a:lnL>
                    <a:lnR>
                      <a:noFill/>
                    </a:lnR>
                    <a:lnT>
                      <a:noFill/>
                    </a:lnT>
                    <a:lnB>
                      <a:noFill/>
                    </a:lnB>
                    <a:noFill/>
                  </a:tcPr>
                </a:tc>
                <a:tc gridSpan="2">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Before January 1</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2012</a:t>
                      </a:r>
                    </a:p>
                  </a:txBody>
                  <a:tcPr marL="65071" marR="65071" marT="0" marB="0">
                    <a:lnL>
                      <a:noFill/>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hMerge="1">
                  <a:txBody>
                    <a:bodyPr/>
                    <a:lstStyle/>
                    <a:p>
                      <a:endParaRPr lang="en-US"/>
                    </a:p>
                  </a:txBody>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Since January 1</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2012</a:t>
                      </a:r>
                    </a:p>
                  </a:txBody>
                  <a:tcPr marL="65071" marR="65071" marT="0" marB="0">
                    <a:lnL w="12700" cap="flat" cmpd="sng" algn="ctr">
                      <a:solidFill>
                        <a:srgbClr val="FFFF00"/>
                      </a:solidFill>
                      <a:prstDash val="solid"/>
                      <a:round/>
                      <a:headEnd type="none" w="med" len="med"/>
                      <a:tailEnd type="none" w="med" len="med"/>
                    </a:lnL>
                    <a:lnR>
                      <a:noFill/>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extLst>
                  <a:ext uri="{0D108BD9-81ED-4DB2-BD59-A6C34878D82A}">
                    <a16:rowId xmlns:a16="http://schemas.microsoft.com/office/drawing/2014/main" val="1428681330"/>
                  </a:ext>
                </a:extLst>
              </a:tr>
              <a:tr h="882032">
                <a:tc>
                  <a:txBody>
                    <a:bodyPr/>
                    <a:lstStyle/>
                    <a:p>
                      <a:pPr marL="0" lvl="0" indent="0">
                        <a:buFont typeface="+mj-lt"/>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      Wealth Tax (on assets located in France)</a:t>
                      </a:r>
                    </a:p>
                    <a:p>
                      <a:pPr marL="342900" lvl="0" indent="-342900">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Wealth tax on the settlor </a:t>
                      </a:r>
                    </a:p>
                    <a:p>
                      <a:pPr marL="383540">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or beneficiaries deemed settlors</a:t>
                      </a:r>
                    </a:p>
                    <a:p>
                      <a:pPr marL="342900" lvl="0" indent="-342900">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Sui generis tax on the trustees</a:t>
                      </a:r>
                    </a:p>
                  </a:txBody>
                  <a:tcPr marL="65071" marR="65071"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txBody>
                  <a:tcPr marL="65071" marR="65071" marT="0" marB="0">
                    <a:lnL>
                      <a:noFill/>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txBody>
                  <a:tcPr marL="65071" marR="65071" marT="0" marB="0">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txBody>
                  <a:tcPr marL="65071" marR="65071" marT="0" marB="0">
                    <a:lnL w="12700" cap="flat" cmpd="sng" algn="ctr">
                      <a:solidFill>
                        <a:srgbClr val="FFFF00"/>
                      </a:solidFill>
                      <a:prstDash val="solid"/>
                      <a:round/>
                      <a:headEnd type="none" w="med" len="med"/>
                      <a:tailEnd type="none" w="med" len="med"/>
                    </a:lnL>
                    <a:lnR>
                      <a:noFill/>
                    </a:lnR>
                    <a:lnT w="12700" cap="flat" cmpd="sng" algn="ctr">
                      <a:solidFill>
                        <a:srgbClr val="FFFF00"/>
                      </a:solidFill>
                      <a:prstDash val="solid"/>
                      <a:round/>
                      <a:headEnd type="none" w="med" len="med"/>
                      <a:tailEnd type="none" w="med" len="med"/>
                    </a:lnT>
                    <a:lnB w="12700" cap="flat" cmpd="sng" algn="ctr">
                      <a:solidFill>
                        <a:srgbClr val="FFFF00"/>
                      </a:solidFill>
                      <a:prstDash val="solid"/>
                      <a:round/>
                      <a:headEnd type="none" w="med" len="med"/>
                      <a:tailEnd type="none" w="med" len="med"/>
                    </a:lnB>
                    <a:noFill/>
                  </a:tcPr>
                </a:tc>
                <a:extLst>
                  <a:ext uri="{0D108BD9-81ED-4DB2-BD59-A6C34878D82A}">
                    <a16:rowId xmlns:a16="http://schemas.microsoft.com/office/drawing/2014/main" val="841284765"/>
                  </a:ext>
                </a:extLst>
              </a:tr>
              <a:tr h="820760">
                <a:tc>
                  <a:txBody>
                    <a:bodyPr/>
                    <a:lstStyle/>
                    <a:p>
                      <a:pPr marL="203835">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marL="0" lvl="0" indent="0">
                        <a:buFont typeface="+mj-lt"/>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3)      Gift Tax</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4</a:t>
                      </a:r>
                      <a:endPar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On the beneficiaries</a:t>
                      </a:r>
                    </a:p>
                    <a:p>
                      <a:pPr marL="342900" lvl="0" indent="-342900">
                        <a:buFont typeface="Garamond" panose="02020404030301010803" pitchFamily="18" charset="0"/>
                        <a:buChar char="-"/>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On the trustee </a:t>
                      </a:r>
                    </a:p>
                  </a:txBody>
                  <a:tcPr marL="65071" marR="65071"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 </a:t>
                      </a:r>
                    </a:p>
                  </a:txBody>
                  <a:tcPr marL="65071" marR="65071" marT="0" marB="0">
                    <a:lnL>
                      <a:noFill/>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txBody>
                  <a:tcPr marL="65071" marR="65071" marT="0" marB="0">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 </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txBody>
                  <a:tcPr marL="65071" marR="65071" marT="0" marB="0">
                    <a:lnL w="12700" cap="flat" cmpd="sng" algn="ctr">
                      <a:solidFill>
                        <a:srgbClr val="FFFF00"/>
                      </a:solidFill>
                      <a:prstDash val="solid"/>
                      <a:round/>
                      <a:headEnd type="none" w="med" len="med"/>
                      <a:tailEnd type="none" w="med" len="med"/>
                    </a:lnL>
                    <a:lnR>
                      <a:noFill/>
                    </a:lnR>
                    <a:lnT w="12700" cap="flat" cmpd="sng" algn="ctr">
                      <a:solidFill>
                        <a:srgbClr val="FFFF00"/>
                      </a:solidFill>
                      <a:prstDash val="solid"/>
                      <a:round/>
                      <a:headEnd type="none" w="med" len="med"/>
                      <a:tailEnd type="none" w="med" len="med"/>
                    </a:lnT>
                    <a:lnB>
                      <a:noFill/>
                    </a:lnB>
                    <a:noFill/>
                  </a:tcPr>
                </a:tc>
                <a:extLst>
                  <a:ext uri="{0D108BD9-81ED-4DB2-BD59-A6C34878D82A}">
                    <a16:rowId xmlns:a16="http://schemas.microsoft.com/office/drawing/2014/main" val="667026097"/>
                  </a:ext>
                </a:extLst>
              </a:tr>
            </a:tbl>
          </a:graphicData>
        </a:graphic>
      </p:graphicFrame>
      <p:sp>
        <p:nvSpPr>
          <p:cNvPr id="9" name="ZoneTexte 8">
            <a:extLst>
              <a:ext uri="{FF2B5EF4-FFF2-40B4-BE49-F238E27FC236}">
                <a16:creationId xmlns:a16="http://schemas.microsoft.com/office/drawing/2014/main" id="{9C2D1770-30E7-389B-AD87-049465E53D32}"/>
              </a:ext>
            </a:extLst>
          </p:cNvPr>
          <p:cNvSpPr txBox="1"/>
          <p:nvPr/>
        </p:nvSpPr>
        <p:spPr>
          <a:xfrm>
            <a:off x="2182343" y="150892"/>
            <a:ext cx="4752528" cy="861774"/>
          </a:xfrm>
          <a:prstGeom prst="rect">
            <a:avLst/>
          </a:prstGeom>
          <a:noFill/>
        </p:spPr>
        <p:txBody>
          <a:bodyPr wrap="square">
            <a:spAutoFit/>
          </a:bodyPr>
          <a:lstStyle/>
          <a:p>
            <a:pPr algn="ctr">
              <a:buNone/>
            </a:pPr>
            <a:r>
              <a:rPr lang="en-US" sz="18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Summary of the French Tax Regime of Trusts</a:t>
            </a:r>
          </a:p>
          <a:p>
            <a:pPr algn="ctr">
              <a:buNone/>
            </a:pPr>
            <a:r>
              <a:rPr lang="en-US" sz="18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For US citizen tax resident in France</a:t>
            </a:r>
          </a:p>
          <a:p>
            <a:pPr algn="ctr">
              <a:buNone/>
            </a:pPr>
            <a:r>
              <a:rPr lang="en-US" sz="1400" kern="100" dirty="0">
                <a:effectLst/>
                <a:latin typeface="Garamond" panose="02020404030301010803" pitchFamily="18" charset="0"/>
                <a:ea typeface="Calibri" panose="020F0502020204030204" pitchFamily="34" charset="0"/>
                <a:cs typeface="Times New Roman" panose="02020603050405020304" pitchFamily="18" charset="0"/>
              </a:rPr>
              <a:t> </a:t>
            </a:r>
            <a:endParaRPr lang="en-US" sz="1200" kern="100" dirty="0">
              <a:effectLst/>
              <a:latin typeface="Garamond" panose="02020404030301010803" pitchFamily="18" charset="0"/>
              <a:ea typeface="Calibri" panose="020F050202020403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E41CD422-2381-50E2-C8C5-3973BFAB5EAF}"/>
              </a:ext>
            </a:extLst>
          </p:cNvPr>
          <p:cNvSpPr txBox="1"/>
          <p:nvPr/>
        </p:nvSpPr>
        <p:spPr>
          <a:xfrm>
            <a:off x="269268" y="5445224"/>
            <a:ext cx="8578679" cy="830997"/>
          </a:xfrm>
          <a:prstGeom prst="rect">
            <a:avLst/>
          </a:prstGeom>
          <a:noFill/>
        </p:spPr>
        <p:txBody>
          <a:bodyPr wrap="square">
            <a:spAutoFit/>
          </a:bodyPr>
          <a:lstStyle/>
          <a:p>
            <a:pPr>
              <a:buNone/>
              <a:tabLst>
                <a:tab pos="2986405" algn="ctr"/>
                <a:tab pos="5972810" algn="r"/>
              </a:tabLst>
            </a:pP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1 </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Thanks to the tax treaty signed between the US and France on August 31</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1994 dealing with income and wealth taxes.</a:t>
            </a:r>
          </a:p>
          <a:p>
            <a:pPr>
              <a:buNone/>
              <a:tabLst>
                <a:tab pos="2986405" algn="ctr"/>
                <a:tab pos="5972810" algn="r"/>
              </a:tabLst>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On worldwide assets owned by French the trusts (since January 1</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2018 on only real estate properties)</a:t>
            </a:r>
          </a:p>
          <a:p>
            <a:pPr>
              <a:buNone/>
              <a:tabLst>
                <a:tab pos="2986405" algn="ctr"/>
                <a:tab pos="5972810" algn="r"/>
              </a:tabLst>
            </a:pP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The settlors or beneficiaries deemed settlors should justify that CFC rules do not apply, the trust not being controlled by them</a:t>
            </a:r>
          </a:p>
          <a:p>
            <a:pPr>
              <a:buNone/>
              <a:tabLst>
                <a:tab pos="2986405" algn="ctr"/>
                <a:tab pos="5972810" algn="r"/>
              </a:tabLst>
            </a:pP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3</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Actual distributions of income are not taxable, provided the beneficiary justifies that they were already subject to income tax under CFC</a:t>
            </a:r>
          </a:p>
        </p:txBody>
      </p:sp>
      <p:sp>
        <p:nvSpPr>
          <p:cNvPr id="4" name="ZoneTexte 3">
            <a:extLst>
              <a:ext uri="{FF2B5EF4-FFF2-40B4-BE49-F238E27FC236}">
                <a16:creationId xmlns:a16="http://schemas.microsoft.com/office/drawing/2014/main" id="{D3FD9314-B00A-6AE8-FDEB-537FD7D9D6DD}"/>
              </a:ext>
            </a:extLst>
          </p:cNvPr>
          <p:cNvSpPr txBox="1"/>
          <p:nvPr/>
        </p:nvSpPr>
        <p:spPr>
          <a:xfrm>
            <a:off x="8604448" y="6381328"/>
            <a:ext cx="360040" cy="276999"/>
          </a:xfrm>
          <a:prstGeom prst="rect">
            <a:avLst/>
          </a:prstGeom>
          <a:noFill/>
        </p:spPr>
        <p:txBody>
          <a:bodyPr wrap="square" rtlCol="0">
            <a:spAutoFit/>
          </a:bodyPr>
          <a:lstStyle/>
          <a:p>
            <a:r>
              <a:rPr lang="fr-FR" sz="1200" b="1" dirty="0"/>
              <a:t>7</a:t>
            </a:r>
            <a:endParaRPr lang="en-US" sz="1200" b="1" dirty="0"/>
          </a:p>
        </p:txBody>
      </p:sp>
    </p:spTree>
    <p:extLst>
      <p:ext uri="{BB962C8B-B14F-4D97-AF65-F5344CB8AC3E}">
        <p14:creationId xmlns:p14="http://schemas.microsoft.com/office/powerpoint/2010/main" val="2572191227"/>
      </p:ext>
    </p:extLst>
  </p:cSld>
  <p:clrMapOvr>
    <a:masterClrMapping/>
  </p:clrMapOvr>
  <p:transition spd="slow">
    <p:wipe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21DA7B0A-7D76-3FFA-A0E2-9784D9CABCC0}"/>
              </a:ext>
            </a:extLst>
          </p:cNvPr>
          <p:cNvSpPr txBox="1"/>
          <p:nvPr/>
        </p:nvSpPr>
        <p:spPr>
          <a:xfrm>
            <a:off x="2204863" y="214818"/>
            <a:ext cx="4734271" cy="861774"/>
          </a:xfrm>
          <a:prstGeom prst="rect">
            <a:avLst/>
          </a:prstGeom>
          <a:noFill/>
        </p:spPr>
        <p:txBody>
          <a:bodyPr wrap="square">
            <a:spAutoFit/>
          </a:bodyPr>
          <a:lstStyle/>
          <a:p>
            <a:pPr algn="ctr">
              <a:buNone/>
            </a:pPr>
            <a:r>
              <a:rPr lang="en-US" sz="18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Summary of the French Tax Regime of Trusts</a:t>
            </a:r>
          </a:p>
          <a:p>
            <a:pPr algn="ctr">
              <a:buNone/>
            </a:pPr>
            <a:r>
              <a:rPr lang="en-US" sz="18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For US citizen tax resident in France</a:t>
            </a:r>
          </a:p>
          <a:p>
            <a:pPr algn="ctr">
              <a:buNone/>
            </a:pPr>
            <a:r>
              <a:rPr lang="en-US" sz="1400" kern="100" dirty="0">
                <a:effectLst/>
                <a:latin typeface="Garamond" panose="02020404030301010803" pitchFamily="18" charset="0"/>
                <a:ea typeface="Calibri" panose="020F0502020204030204" pitchFamily="34" charset="0"/>
                <a:cs typeface="Times New Roman" panose="02020603050405020304" pitchFamily="18" charset="0"/>
              </a:rPr>
              <a:t> </a:t>
            </a:r>
            <a:endParaRPr lang="en-US" sz="1200" kern="100" dirty="0">
              <a:effectLst/>
              <a:latin typeface="Garamond" panose="02020404030301010803" pitchFamily="18" charset="0"/>
              <a:ea typeface="Calibri" panose="020F0502020204030204" pitchFamily="34" charset="0"/>
              <a:cs typeface="Times New Roman" panose="02020603050405020304" pitchFamily="18" charset="0"/>
            </a:endParaRPr>
          </a:p>
        </p:txBody>
      </p:sp>
      <p:graphicFrame>
        <p:nvGraphicFramePr>
          <p:cNvPr id="6" name="Tableau 5">
            <a:extLst>
              <a:ext uri="{FF2B5EF4-FFF2-40B4-BE49-F238E27FC236}">
                <a16:creationId xmlns:a16="http://schemas.microsoft.com/office/drawing/2014/main" id="{87AA085E-BFF9-D8C5-7E8C-5A3D21451D9B}"/>
              </a:ext>
            </a:extLst>
          </p:cNvPr>
          <p:cNvGraphicFramePr>
            <a:graphicFrameLocks noGrp="1"/>
          </p:cNvGraphicFramePr>
          <p:nvPr>
            <p:extLst>
              <p:ext uri="{D42A27DB-BD31-4B8C-83A1-F6EECF244321}">
                <p14:modId xmlns:p14="http://schemas.microsoft.com/office/powerpoint/2010/main" val="2595924962"/>
              </p:ext>
            </p:extLst>
          </p:nvPr>
        </p:nvGraphicFramePr>
        <p:xfrm>
          <a:off x="431541" y="2132856"/>
          <a:ext cx="8280918" cy="1908757"/>
        </p:xfrm>
        <a:graphic>
          <a:graphicData uri="http://schemas.openxmlformats.org/drawingml/2006/table">
            <a:tbl>
              <a:tblPr firstCol="1" bandRow="1"/>
              <a:tblGrid>
                <a:gridCol w="3002956">
                  <a:extLst>
                    <a:ext uri="{9D8B030D-6E8A-4147-A177-3AD203B41FA5}">
                      <a16:colId xmlns:a16="http://schemas.microsoft.com/office/drawing/2014/main" val="3680929713"/>
                    </a:ext>
                  </a:extLst>
                </a:gridCol>
                <a:gridCol w="1819876">
                  <a:extLst>
                    <a:ext uri="{9D8B030D-6E8A-4147-A177-3AD203B41FA5}">
                      <a16:colId xmlns:a16="http://schemas.microsoft.com/office/drawing/2014/main" val="436061469"/>
                    </a:ext>
                  </a:extLst>
                </a:gridCol>
                <a:gridCol w="1640778">
                  <a:extLst>
                    <a:ext uri="{9D8B030D-6E8A-4147-A177-3AD203B41FA5}">
                      <a16:colId xmlns:a16="http://schemas.microsoft.com/office/drawing/2014/main" val="2426395534"/>
                    </a:ext>
                  </a:extLst>
                </a:gridCol>
                <a:gridCol w="1817308">
                  <a:extLst>
                    <a:ext uri="{9D8B030D-6E8A-4147-A177-3AD203B41FA5}">
                      <a16:colId xmlns:a16="http://schemas.microsoft.com/office/drawing/2014/main" val="4209468350"/>
                    </a:ext>
                  </a:extLst>
                </a:gridCol>
              </a:tblGrid>
              <a:tr h="1561710">
                <a:tc>
                  <a:txBody>
                    <a:bodyPr/>
                    <a:lstStyle/>
                    <a:p>
                      <a:pPr marL="203835">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marL="0" lvl="0" indent="0">
                        <a:buFont typeface="+mj-lt"/>
                        <a:buNone/>
                        <a:tabLst>
                          <a:tab pos="358775" algn="l"/>
                        </a:tabLst>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4)       Inheritance Tax</a:t>
                      </a:r>
                      <a:r>
                        <a:rPr lang="en-US" sz="11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4</a:t>
                      </a:r>
                      <a:endPar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342900" lvl="0" indent="-342900">
                        <a:buFont typeface="Garamond" panose="02020404030301010803" pitchFamily="18" charset="0"/>
                        <a:buChar char="-"/>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Upon death of the settlor </a:t>
                      </a:r>
                    </a:p>
                    <a:p>
                      <a:pPr marL="383540">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(or beneficiaries deemed settlors)</a:t>
                      </a:r>
                    </a:p>
                    <a:p>
                      <a:pPr marL="342900" lvl="0" indent="-342900">
                        <a:buFont typeface="Garamond" panose="02020404030301010803" pitchFamily="18" charset="0"/>
                        <a:buChar char="-"/>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Upon distribution of capital </a:t>
                      </a:r>
                    </a:p>
                    <a:p>
                      <a:pPr marL="383540">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to the settlor</a:t>
                      </a:r>
                    </a:p>
                    <a:p>
                      <a:pPr marL="383540">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to beneficiaries deemed settlors</a:t>
                      </a:r>
                    </a:p>
                    <a:p>
                      <a:pPr marL="383540">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to other beneficiaries</a:t>
                      </a:r>
                    </a:p>
                    <a:p>
                      <a:pPr marL="383540">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on the trustee</a:t>
                      </a:r>
                    </a:p>
                  </a:txBody>
                  <a:tcPr marL="65071" marR="65071" marT="0" marB="0">
                    <a:lnL>
                      <a:noFill/>
                    </a:lnL>
                    <a:lnR>
                      <a:noFill/>
                    </a:lnR>
                    <a:lnT>
                      <a:noFill/>
                    </a:lnT>
                    <a:lnB>
                      <a:noFill/>
                    </a:lnB>
                    <a:noFill/>
                  </a:tcPr>
                </a:tc>
                <a:tc>
                  <a:txBody>
                    <a:bodyPr/>
                    <a:lstStyle/>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1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a:t>
                      </a:r>
                      <a:endPar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txBody>
                  <a:tcPr marL="65071" marR="65071" marT="0" marB="0">
                    <a:lnL>
                      <a:noFill/>
                    </a:lnL>
                    <a:lnR w="12700" cap="flat" cmpd="sng" algn="ctr">
                      <a:solidFill>
                        <a:srgbClr val="FFFF00"/>
                      </a:solidFill>
                      <a:prstDash val="solid"/>
                      <a:round/>
                      <a:headEnd type="none" w="med" len="med"/>
                      <a:tailEnd type="none" w="med" len="med"/>
                    </a:lnR>
                    <a:lnT>
                      <a:noFill/>
                    </a:lnT>
                    <a:lnB w="12700" cap="flat" cmpd="sng" algn="ctr">
                      <a:solidFill>
                        <a:srgbClr val="FFFF00"/>
                      </a:solidFill>
                      <a:prstDash val="solid"/>
                      <a:round/>
                      <a:headEnd type="none" w="med" len="med"/>
                      <a:tailEnd type="none" w="med" len="med"/>
                    </a:lnB>
                    <a:noFill/>
                  </a:tcPr>
                </a:tc>
                <a:tc>
                  <a:txBody>
                    <a:bodyPr/>
                    <a:lstStyle/>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1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a:t>
                      </a:r>
                      <a:endPar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p>
                  </a:txBody>
                  <a:tcPr marL="65071" marR="65071" marT="0" marB="0">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a:noFill/>
                    </a:lnT>
                    <a:lnB w="12700" cap="flat" cmpd="sng" algn="ctr">
                      <a:solidFill>
                        <a:srgbClr val="FFFF00"/>
                      </a:solidFill>
                      <a:prstDash val="solid"/>
                      <a:round/>
                      <a:headEnd type="none" w="med" len="med"/>
                      <a:tailEnd type="none" w="med" len="med"/>
                    </a:lnB>
                    <a:noFill/>
                  </a:tcPr>
                </a:tc>
                <a:tc>
                  <a:txBody>
                    <a:bodyPr/>
                    <a:lstStyle/>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1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5</a:t>
                      </a:r>
                      <a:endPar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No</a:t>
                      </a:r>
                      <a:r>
                        <a:rPr lang="en-US" sz="11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5</a:t>
                      </a:r>
                      <a:endPar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txBody>
                  <a:tcPr marL="65071" marR="65071" marT="0" marB="0">
                    <a:lnL w="12700" cap="flat" cmpd="sng" algn="ctr">
                      <a:solidFill>
                        <a:srgbClr val="FFFF00"/>
                      </a:solidFill>
                      <a:prstDash val="solid"/>
                      <a:round/>
                      <a:headEnd type="none" w="med" len="med"/>
                      <a:tailEnd type="none" w="med" len="med"/>
                    </a:lnL>
                    <a:lnR>
                      <a:noFill/>
                    </a:lnR>
                    <a:lnT>
                      <a:noFill/>
                    </a:lnT>
                    <a:lnB w="12700" cap="flat" cmpd="sng" algn="ctr">
                      <a:solidFill>
                        <a:srgbClr val="FFFF00"/>
                      </a:solidFill>
                      <a:prstDash val="solid"/>
                      <a:round/>
                      <a:headEnd type="none" w="med" len="med"/>
                      <a:tailEnd type="none" w="med" len="med"/>
                    </a:lnB>
                    <a:noFill/>
                  </a:tcPr>
                </a:tc>
                <a:extLst>
                  <a:ext uri="{0D108BD9-81ED-4DB2-BD59-A6C34878D82A}">
                    <a16:rowId xmlns:a16="http://schemas.microsoft.com/office/drawing/2014/main" val="3328303211"/>
                  </a:ext>
                </a:extLst>
              </a:tr>
              <a:tr h="347047">
                <a:tc>
                  <a:txBody>
                    <a:bodyPr/>
                    <a:lstStyle/>
                    <a:p>
                      <a:pPr marL="203835">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marL="0" lvl="0" indent="0">
                        <a:buFont typeface="+mj-lt"/>
                        <a:buNone/>
                        <a:tabLst>
                          <a:tab pos="358775" algn="l"/>
                        </a:tabLst>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5)       Reporting obligations of the trustees</a:t>
                      </a:r>
                    </a:p>
                  </a:txBody>
                  <a:tcPr marL="65071" marR="65071" marT="0" marB="0">
                    <a:lnL>
                      <a:noFill/>
                    </a:lnL>
                    <a:lnR>
                      <a:noFill/>
                    </a:lnR>
                    <a:lnT>
                      <a:noFill/>
                    </a:lnT>
                    <a:lnB>
                      <a:noFill/>
                    </a:lnB>
                    <a:noFill/>
                  </a:tcPr>
                </a:tc>
                <a:tc>
                  <a:txBody>
                    <a:bodyPr/>
                    <a:lstStyle/>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txBody>
                  <a:tcPr marL="65071" marR="65071" marT="0" marB="0">
                    <a:lnL>
                      <a:noFill/>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a:noFill/>
                    </a:lnB>
                    <a:noFill/>
                  </a:tcPr>
                </a:tc>
                <a:tc>
                  <a:txBody>
                    <a:bodyPr/>
                    <a:lstStyle/>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N/A</a:t>
                      </a:r>
                    </a:p>
                  </a:txBody>
                  <a:tcPr marL="65071" marR="65071" marT="0" marB="0">
                    <a:lnL w="12700" cap="flat" cmpd="sng" algn="ctr">
                      <a:solidFill>
                        <a:srgbClr val="FFFF00"/>
                      </a:solidFill>
                      <a:prstDash val="solid"/>
                      <a:round/>
                      <a:headEnd type="none" w="med" len="med"/>
                      <a:tailEnd type="none" w="med" len="med"/>
                    </a:lnL>
                    <a:lnR w="12700" cap="flat" cmpd="sng" algn="ctr">
                      <a:solidFill>
                        <a:srgbClr val="FFFF00"/>
                      </a:solidFill>
                      <a:prstDash val="solid"/>
                      <a:round/>
                      <a:headEnd type="none" w="med" len="med"/>
                      <a:tailEnd type="none" w="med" len="med"/>
                    </a:lnR>
                    <a:lnT w="12700" cap="flat" cmpd="sng" algn="ctr">
                      <a:solidFill>
                        <a:srgbClr val="FFFF00"/>
                      </a:solidFill>
                      <a:prstDash val="solid"/>
                      <a:round/>
                      <a:headEnd type="none" w="med" len="med"/>
                      <a:tailEnd type="none" w="med" len="med"/>
                    </a:lnT>
                    <a:lnB>
                      <a:noFill/>
                    </a:lnB>
                    <a:noFill/>
                  </a:tcPr>
                </a:tc>
                <a:tc>
                  <a:txBody>
                    <a:bodyPr/>
                    <a:lstStyle/>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ctr">
                        <a:buNone/>
                      </a:pPr>
                      <a:r>
                        <a:rPr lang="en-US" sz="11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Yes</a:t>
                      </a:r>
                    </a:p>
                  </a:txBody>
                  <a:tcPr marL="65071" marR="65071" marT="0" marB="0">
                    <a:lnL w="12700" cap="flat" cmpd="sng" algn="ctr">
                      <a:solidFill>
                        <a:srgbClr val="FFFF00"/>
                      </a:solidFill>
                      <a:prstDash val="solid"/>
                      <a:round/>
                      <a:headEnd type="none" w="med" len="med"/>
                      <a:tailEnd type="none" w="med" len="med"/>
                    </a:lnL>
                    <a:lnR>
                      <a:noFill/>
                    </a:lnR>
                    <a:lnT w="12700" cap="flat" cmpd="sng" algn="ctr">
                      <a:solidFill>
                        <a:srgbClr val="FFFF00"/>
                      </a:solidFill>
                      <a:prstDash val="solid"/>
                      <a:round/>
                      <a:headEnd type="none" w="med" len="med"/>
                      <a:tailEnd type="none" w="med" len="med"/>
                    </a:lnT>
                    <a:lnB>
                      <a:noFill/>
                    </a:lnB>
                    <a:noFill/>
                  </a:tcPr>
                </a:tc>
                <a:extLst>
                  <a:ext uri="{0D108BD9-81ED-4DB2-BD59-A6C34878D82A}">
                    <a16:rowId xmlns:a16="http://schemas.microsoft.com/office/drawing/2014/main" val="3317112805"/>
                  </a:ext>
                </a:extLst>
              </a:tr>
            </a:tbl>
          </a:graphicData>
        </a:graphic>
      </p:graphicFrame>
      <p:graphicFrame>
        <p:nvGraphicFramePr>
          <p:cNvPr id="7" name="Tableau 6">
            <a:extLst>
              <a:ext uri="{FF2B5EF4-FFF2-40B4-BE49-F238E27FC236}">
                <a16:creationId xmlns:a16="http://schemas.microsoft.com/office/drawing/2014/main" id="{C9556321-181F-C4DD-8A34-858DB1E7DFF3}"/>
              </a:ext>
            </a:extLst>
          </p:cNvPr>
          <p:cNvGraphicFramePr>
            <a:graphicFrameLocks noGrp="1"/>
          </p:cNvGraphicFramePr>
          <p:nvPr>
            <p:extLst>
              <p:ext uri="{D42A27DB-BD31-4B8C-83A1-F6EECF244321}">
                <p14:modId xmlns:p14="http://schemas.microsoft.com/office/powerpoint/2010/main" val="3622394229"/>
              </p:ext>
            </p:extLst>
          </p:nvPr>
        </p:nvGraphicFramePr>
        <p:xfrm>
          <a:off x="431540" y="1264360"/>
          <a:ext cx="8280919" cy="868496"/>
        </p:xfrm>
        <a:graphic>
          <a:graphicData uri="http://schemas.openxmlformats.org/drawingml/2006/table">
            <a:tbl>
              <a:tblPr firstCol="1" bandRow="1"/>
              <a:tblGrid>
                <a:gridCol w="3002957">
                  <a:extLst>
                    <a:ext uri="{9D8B030D-6E8A-4147-A177-3AD203B41FA5}">
                      <a16:colId xmlns:a16="http://schemas.microsoft.com/office/drawing/2014/main" val="2290088196"/>
                    </a:ext>
                  </a:extLst>
                </a:gridCol>
                <a:gridCol w="1819876">
                  <a:extLst>
                    <a:ext uri="{9D8B030D-6E8A-4147-A177-3AD203B41FA5}">
                      <a16:colId xmlns:a16="http://schemas.microsoft.com/office/drawing/2014/main" val="3627474893"/>
                    </a:ext>
                  </a:extLst>
                </a:gridCol>
                <a:gridCol w="1640778">
                  <a:extLst>
                    <a:ext uri="{9D8B030D-6E8A-4147-A177-3AD203B41FA5}">
                      <a16:colId xmlns:a16="http://schemas.microsoft.com/office/drawing/2014/main" val="941447475"/>
                    </a:ext>
                  </a:extLst>
                </a:gridCol>
                <a:gridCol w="1817308">
                  <a:extLst>
                    <a:ext uri="{9D8B030D-6E8A-4147-A177-3AD203B41FA5}">
                      <a16:colId xmlns:a16="http://schemas.microsoft.com/office/drawing/2014/main" val="2231820719"/>
                    </a:ext>
                  </a:extLst>
                </a:gridCol>
              </a:tblGrid>
              <a:tr h="265750">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French Tax</a:t>
                      </a:r>
                    </a:p>
                  </a:txBody>
                  <a:tcPr marL="65071" marR="65071" marT="0" marB="0">
                    <a:lnL>
                      <a:noFill/>
                    </a:lnL>
                    <a:lnR>
                      <a:noFill/>
                    </a:lnR>
                    <a:lnT>
                      <a:noFill/>
                    </a:lnT>
                    <a:lnB>
                      <a:noFill/>
                    </a:lnB>
                    <a:noFill/>
                  </a:tcPr>
                </a:tc>
                <a:tc gridSpan="2">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Before January 1</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2012</a:t>
                      </a:r>
                    </a:p>
                  </a:txBody>
                  <a:tcPr marL="65071" marR="65071" marT="0" marB="0">
                    <a:lnL>
                      <a:noFill/>
                    </a:lnL>
                    <a:lnR>
                      <a:noFill/>
                    </a:lnR>
                    <a:lnT>
                      <a:noFill/>
                    </a:lnT>
                    <a:lnB>
                      <a:noFill/>
                    </a:lnB>
                    <a:noFill/>
                  </a:tcPr>
                </a:tc>
                <a:tc hMerge="1">
                  <a:txBody>
                    <a:bodyPr/>
                    <a:lstStyle/>
                    <a:p>
                      <a:endParaRPr lang="en-US"/>
                    </a:p>
                  </a:txBody>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Since January 1</a:t>
                      </a: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2012</a:t>
                      </a:r>
                    </a:p>
                  </a:txBody>
                  <a:tcPr marL="65071" marR="65071" marT="0" marB="0">
                    <a:lnL>
                      <a:noFill/>
                    </a:lnL>
                    <a:lnR>
                      <a:noFill/>
                    </a:lnR>
                    <a:lnT>
                      <a:noFill/>
                    </a:lnT>
                    <a:lnB>
                      <a:noFill/>
                    </a:lnB>
                    <a:noFill/>
                  </a:tcPr>
                </a:tc>
                <a:extLst>
                  <a:ext uri="{0D108BD9-81ED-4DB2-BD59-A6C34878D82A}">
                    <a16:rowId xmlns:a16="http://schemas.microsoft.com/office/drawing/2014/main" val="882567599"/>
                  </a:ext>
                </a:extLst>
              </a:tr>
              <a:tr h="602746">
                <a:tc>
                  <a:txBody>
                    <a:bodyPr/>
                    <a:lstStyle/>
                    <a:p>
                      <a:pP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txBody>
                  <a:tcPr marL="65071" marR="65071" marT="0" marB="0">
                    <a:lnL>
                      <a:noFill/>
                    </a:lnL>
                    <a:lnR>
                      <a:noFill/>
                    </a:lnR>
                    <a:lnT>
                      <a:noFill/>
                    </a:lnT>
                    <a:lnB>
                      <a:noFill/>
                    </a:lnB>
                    <a:noFill/>
                  </a:tcPr>
                </a:tc>
                <a:tc>
                  <a:txBody>
                    <a:bodyPr/>
                    <a:lstStyle/>
                    <a:p>
                      <a:pPr algn="ctr">
                        <a:buNone/>
                      </a:pPr>
                      <a:r>
                        <a:rPr lang="en-US" sz="1200" kern="10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Irrevocable and discretionary trusts</a:t>
                      </a:r>
                    </a:p>
                  </a:txBody>
                  <a:tcPr marL="65071" marR="65071"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Revocable trusts</a:t>
                      </a:r>
                    </a:p>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Directed trusts</a:t>
                      </a:r>
                    </a:p>
                  </a:txBody>
                  <a:tcPr marL="65071" marR="65071" marT="0" marB="0">
                    <a:lnL>
                      <a:noFill/>
                    </a:lnL>
                    <a:lnR>
                      <a:noFill/>
                    </a:lnR>
                    <a:lnT>
                      <a:noFill/>
                    </a:lnT>
                    <a:lnB>
                      <a:noFill/>
                    </a:lnB>
                    <a:noFill/>
                  </a:tcPr>
                </a:tc>
                <a:tc>
                  <a:txBody>
                    <a:bodyPr/>
                    <a:lstStyle/>
                    <a:p>
                      <a:pPr algn="ctr">
                        <a:buNone/>
                      </a:pP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Foreign trusts regardless their characteristics </a:t>
                      </a:r>
                    </a:p>
                  </a:txBody>
                  <a:tcPr marL="65071" marR="65071" marT="0" marB="0">
                    <a:lnL>
                      <a:noFill/>
                    </a:lnL>
                    <a:lnR>
                      <a:noFill/>
                    </a:lnR>
                    <a:lnT>
                      <a:noFill/>
                    </a:lnT>
                    <a:lnB>
                      <a:noFill/>
                    </a:lnB>
                    <a:noFill/>
                  </a:tcPr>
                </a:tc>
                <a:extLst>
                  <a:ext uri="{0D108BD9-81ED-4DB2-BD59-A6C34878D82A}">
                    <a16:rowId xmlns:a16="http://schemas.microsoft.com/office/drawing/2014/main" val="2180230684"/>
                  </a:ext>
                </a:extLst>
              </a:tr>
            </a:tbl>
          </a:graphicData>
        </a:graphic>
      </p:graphicFrame>
      <p:sp>
        <p:nvSpPr>
          <p:cNvPr id="9" name="ZoneTexte 8">
            <a:extLst>
              <a:ext uri="{FF2B5EF4-FFF2-40B4-BE49-F238E27FC236}">
                <a16:creationId xmlns:a16="http://schemas.microsoft.com/office/drawing/2014/main" id="{8E65F1E4-6223-6AF3-C51C-FE2BD8BF418B}"/>
              </a:ext>
            </a:extLst>
          </p:cNvPr>
          <p:cNvSpPr txBox="1"/>
          <p:nvPr/>
        </p:nvSpPr>
        <p:spPr>
          <a:xfrm>
            <a:off x="431540" y="4221088"/>
            <a:ext cx="8280918" cy="830997"/>
          </a:xfrm>
          <a:prstGeom prst="rect">
            <a:avLst/>
          </a:prstGeom>
          <a:noFill/>
        </p:spPr>
        <p:txBody>
          <a:bodyPr wrap="square">
            <a:spAutoFit/>
          </a:bodyPr>
          <a:lstStyle/>
          <a:p>
            <a:pPr>
              <a:buNone/>
              <a:tabLst>
                <a:tab pos="2986405" algn="ctr"/>
                <a:tab pos="5972810" algn="r"/>
              </a:tabLst>
            </a:pP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4</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These rules may be altered by the provisions of the tax treaty signed between the US and France on November 24, 1978 dealing with gift and inheritance tax</a:t>
            </a:r>
          </a:p>
          <a:p>
            <a:pPr>
              <a:buNone/>
              <a:tabLst>
                <a:tab pos="2986405" algn="ctr"/>
                <a:tab pos="5972810" algn="r"/>
              </a:tabLst>
            </a:pPr>
            <a:r>
              <a:rPr lang="en-US" sz="12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5</a:t>
            </a:r>
            <a:r>
              <a:rPr lang="en-US" sz="12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Distributions of capital to the settlor or beneficiaries deemed settlors are not subject to inheritance tax, provided they justify the distributions qualify as capital distributions </a:t>
            </a:r>
          </a:p>
        </p:txBody>
      </p:sp>
      <p:sp>
        <p:nvSpPr>
          <p:cNvPr id="4" name="ZoneTexte 3">
            <a:extLst>
              <a:ext uri="{FF2B5EF4-FFF2-40B4-BE49-F238E27FC236}">
                <a16:creationId xmlns:a16="http://schemas.microsoft.com/office/drawing/2014/main" id="{E7D2C404-8E1D-2327-CA9C-2A2EB6816E13}"/>
              </a:ext>
            </a:extLst>
          </p:cNvPr>
          <p:cNvSpPr txBox="1"/>
          <p:nvPr/>
        </p:nvSpPr>
        <p:spPr>
          <a:xfrm>
            <a:off x="8604448" y="6381328"/>
            <a:ext cx="360040" cy="276999"/>
          </a:xfrm>
          <a:prstGeom prst="rect">
            <a:avLst/>
          </a:prstGeom>
          <a:noFill/>
        </p:spPr>
        <p:txBody>
          <a:bodyPr wrap="square" rtlCol="0">
            <a:spAutoFit/>
          </a:bodyPr>
          <a:lstStyle/>
          <a:p>
            <a:r>
              <a:rPr lang="fr-FR" sz="1200" b="1" dirty="0"/>
              <a:t>8</a:t>
            </a:r>
            <a:endParaRPr lang="en-US" sz="1200" b="1" dirty="0"/>
          </a:p>
        </p:txBody>
      </p:sp>
    </p:spTree>
    <p:extLst>
      <p:ext uri="{BB962C8B-B14F-4D97-AF65-F5344CB8AC3E}">
        <p14:creationId xmlns:p14="http://schemas.microsoft.com/office/powerpoint/2010/main" val="4265226712"/>
      </p:ext>
    </p:extLst>
  </p:cSld>
  <p:clrMapOvr>
    <a:masterClrMapping/>
  </p:clrMapOvr>
  <p:transition spd="slow">
    <p:wipe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CE9F69C-9C0D-1C33-DC06-77E057BE62D4}"/>
              </a:ext>
            </a:extLst>
          </p:cNvPr>
          <p:cNvSpPr>
            <a:spLocks noGrp="1"/>
          </p:cNvSpPr>
          <p:nvPr>
            <p:ph idx="1"/>
          </p:nvPr>
        </p:nvSpPr>
        <p:spPr>
          <a:xfrm>
            <a:off x="359532" y="1484784"/>
            <a:ext cx="8424936" cy="3456384"/>
          </a:xfrm>
        </p:spPr>
        <p:txBody>
          <a:bodyPr/>
          <a:lstStyle/>
          <a:p>
            <a:pPr marL="342900" lvl="0" indent="-342900" algn="just">
              <a:spcBef>
                <a:spcPts val="0"/>
              </a:spcBef>
              <a:buFont typeface="+mj-lt"/>
              <a:buAutoNum type="arabicPeriod"/>
            </a:pPr>
            <a:r>
              <a:rPr lang="en-US" sz="14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Trusts and French gift or inheritance tax</a:t>
            </a:r>
          </a:p>
          <a:p>
            <a:pPr marL="0" lvl="0" indent="0" algn="just">
              <a:spcBef>
                <a:spcPts val="0"/>
              </a:spcBef>
              <a:buNone/>
            </a:pP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457200" lvl="1" indent="0" algn="just">
              <a:spcBef>
                <a:spcPts val="0"/>
              </a:spcBef>
              <a:buNone/>
            </a:pPr>
            <a:r>
              <a:rPr lang="en-US" sz="14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1.1. Taxable events for French inheritance tax purposes before July 31</a:t>
            </a:r>
            <a:r>
              <a:rPr lang="en-US" sz="1400" b="1"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4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2026</a:t>
            </a:r>
          </a:p>
          <a:p>
            <a:pPr marL="457200" lvl="1" indent="0" algn="just">
              <a:spcBef>
                <a:spcPts val="0"/>
              </a:spcBef>
              <a:buNone/>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algn="just">
              <a:spcBef>
                <a:spcPts val="0"/>
              </a:spcBef>
              <a:spcAft>
                <a:spcPts val="800"/>
              </a:spcAft>
              <a:buNone/>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Before July 31</a:t>
            </a:r>
            <a:r>
              <a:rPr lang="en-US" sz="14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2011 the taxable events for inheritance tax purposes were different depending on whether or not the settlor controlled the assets transferred in trusts. </a:t>
            </a:r>
          </a:p>
          <a:p>
            <a:pPr marL="342900" lvl="0" indent="-342900" algn="just">
              <a:spcBef>
                <a:spcPts val="0"/>
              </a:spcBef>
              <a:buFont typeface="Symbol" panose="05050102010706020507" pitchFamily="18" charset="2"/>
              <a:buChar char=""/>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If the settlor controlled the trust or the trust’s assets, French inheritance tax was immediately due upon his death.  </a:t>
            </a:r>
          </a:p>
          <a:p>
            <a:pPr marL="342900" lvl="0" indent="-342900" algn="just">
              <a:spcBef>
                <a:spcPts val="0"/>
              </a:spcBef>
              <a:spcAft>
                <a:spcPts val="800"/>
              </a:spcAft>
              <a:buFont typeface="Symbol" panose="05050102010706020507" pitchFamily="18" charset="2"/>
              <a:buChar char=""/>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If the trust was a “plain vanilla” irrevocable and discretionary trust, the death of the settlor was not a taxable event, but  </a:t>
            </a:r>
          </a:p>
          <a:p>
            <a:pPr marL="342900" lvl="0" indent="-342900" algn="just">
              <a:spcBef>
                <a:spcPts val="0"/>
              </a:spcBef>
              <a:spcAft>
                <a:spcPts val="800"/>
              </a:spcAft>
              <a:buFont typeface="Symbol" panose="05050102010706020507" pitchFamily="18" charset="2"/>
              <a:buChar char=""/>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The subsequent distributions of assets to beneficiaries after the settlor’s death were subject to inheritance tax. </a:t>
            </a:r>
          </a:p>
          <a:p>
            <a:endParaRPr lang="en-US" dirty="0"/>
          </a:p>
        </p:txBody>
      </p:sp>
      <p:sp>
        <p:nvSpPr>
          <p:cNvPr id="5" name="ZoneTexte 4">
            <a:extLst>
              <a:ext uri="{FF2B5EF4-FFF2-40B4-BE49-F238E27FC236}">
                <a16:creationId xmlns:a16="http://schemas.microsoft.com/office/drawing/2014/main" id="{AB3FFC38-6A55-78E1-1C2B-BF89952E8F8D}"/>
              </a:ext>
            </a:extLst>
          </p:cNvPr>
          <p:cNvSpPr txBox="1"/>
          <p:nvPr/>
        </p:nvSpPr>
        <p:spPr>
          <a:xfrm>
            <a:off x="8604448" y="6381328"/>
            <a:ext cx="360040" cy="276999"/>
          </a:xfrm>
          <a:prstGeom prst="rect">
            <a:avLst/>
          </a:prstGeom>
          <a:noFill/>
        </p:spPr>
        <p:txBody>
          <a:bodyPr wrap="square" rtlCol="0">
            <a:spAutoFit/>
          </a:bodyPr>
          <a:lstStyle/>
          <a:p>
            <a:r>
              <a:rPr lang="fr-FR" sz="1200" b="1" dirty="0"/>
              <a:t>9</a:t>
            </a:r>
            <a:endParaRPr lang="en-US" sz="1200" b="1" dirty="0"/>
          </a:p>
        </p:txBody>
      </p:sp>
    </p:spTree>
    <p:extLst>
      <p:ext uri="{BB962C8B-B14F-4D97-AF65-F5344CB8AC3E}">
        <p14:creationId xmlns:p14="http://schemas.microsoft.com/office/powerpoint/2010/main" val="3808942945"/>
      </p:ext>
    </p:extLst>
  </p:cSld>
  <p:clrMapOvr>
    <a:masterClrMapping/>
  </p:clrMapOvr>
  <p:transition spd="slow">
    <p:wipe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8757" y="89616"/>
            <a:ext cx="8244408" cy="777457"/>
          </a:xfrm>
          <a:prstGeom prst="rect">
            <a:avLst/>
          </a:prstGeom>
        </p:spPr>
        <p:txBody>
          <a:bodyPr wrap="square">
            <a:spAutoFit/>
          </a:bodyPr>
          <a:lstStyle/>
          <a:p>
            <a:pPr algn="ctr">
              <a:lnSpc>
                <a:spcPct val="107000"/>
              </a:lnSpc>
              <a:spcAft>
                <a:spcPts val="800"/>
              </a:spcAft>
            </a:pPr>
            <a:r>
              <a:rPr lang="en-US" sz="1800" b="1" dirty="0">
                <a:solidFill>
                  <a:srgbClr val="FFFF00"/>
                </a:solidFill>
                <a:ea typeface="Calibri" panose="020F0502020204030204" pitchFamily="34" charset="0"/>
                <a:cs typeface="Times New Roman" panose="02020603050405020304" pitchFamily="18" charset="0"/>
              </a:rPr>
              <a:t>Supreme Court 8</a:t>
            </a:r>
            <a:r>
              <a:rPr lang="en-US" sz="1800" b="1" baseline="30000" dirty="0">
                <a:solidFill>
                  <a:srgbClr val="FFFF00"/>
                </a:solidFill>
                <a:ea typeface="Calibri" panose="020F0502020204030204" pitchFamily="34" charset="0"/>
                <a:cs typeface="Times New Roman" panose="02020603050405020304" pitchFamily="18" charset="0"/>
              </a:rPr>
              <a:t>th</a:t>
            </a:r>
            <a:r>
              <a:rPr lang="en-US" sz="1800" b="1" dirty="0">
                <a:solidFill>
                  <a:srgbClr val="FFFF00"/>
                </a:solidFill>
                <a:ea typeface="Calibri" panose="020F0502020204030204" pitchFamily="34" charset="0"/>
                <a:cs typeface="Times New Roman" panose="02020603050405020304" pitchFamily="18" charset="0"/>
              </a:rPr>
              <a:t> October 2025</a:t>
            </a:r>
          </a:p>
          <a:p>
            <a:pPr algn="ctr">
              <a:lnSpc>
                <a:spcPct val="107000"/>
              </a:lnSpc>
              <a:spcAft>
                <a:spcPts val="800"/>
              </a:spcAft>
            </a:pPr>
            <a:r>
              <a:rPr lang="en-US" sz="1800" b="1" dirty="0">
                <a:solidFill>
                  <a:srgbClr val="FFFF00"/>
                </a:solidFill>
                <a:ea typeface="Calibri" panose="020F0502020204030204" pitchFamily="34" charset="0"/>
                <a:cs typeface="Times New Roman" panose="02020603050405020304" pitchFamily="18" charset="0"/>
              </a:rPr>
              <a:t>Cour de Cassation n°24-16.995</a:t>
            </a:r>
            <a:endParaRPr lang="en-US" sz="2400" b="1" dirty="0">
              <a:solidFill>
                <a:srgbClr val="FFFF00"/>
              </a:solidFill>
              <a:ea typeface="Calibri" panose="020F0502020204030204" pitchFamily="34" charset="0"/>
              <a:cs typeface="Times New Roman" panose="02020603050405020304" pitchFamily="18" charset="0"/>
            </a:endParaRPr>
          </a:p>
        </p:txBody>
      </p:sp>
      <p:sp>
        <p:nvSpPr>
          <p:cNvPr id="19" name="ZoneTexte 18"/>
          <p:cNvSpPr txBox="1"/>
          <p:nvPr/>
        </p:nvSpPr>
        <p:spPr>
          <a:xfrm>
            <a:off x="3897014" y="1144494"/>
            <a:ext cx="1349972" cy="584775"/>
          </a:xfrm>
          <a:prstGeom prst="rect">
            <a:avLst/>
          </a:prstGeom>
          <a:noFill/>
          <a:ln>
            <a:solidFill>
              <a:srgbClr val="FFFF00"/>
            </a:solidFill>
          </a:ln>
        </p:spPr>
        <p:txBody>
          <a:bodyPr wrap="square" rtlCol="0">
            <a:spAutoFit/>
          </a:bodyPr>
          <a:lstStyle/>
          <a:p>
            <a:pPr algn="ctr"/>
            <a:r>
              <a:rPr lang="fr-FR" sz="1600" dirty="0">
                <a:solidFill>
                  <a:srgbClr val="FFFF00"/>
                </a:solidFill>
              </a:rPr>
              <a:t>Trustee</a:t>
            </a:r>
          </a:p>
          <a:p>
            <a:pPr algn="ctr"/>
            <a:r>
              <a:rPr lang="fr-FR" sz="1600" dirty="0">
                <a:solidFill>
                  <a:srgbClr val="FFFF00"/>
                </a:solidFill>
              </a:rPr>
              <a:t>Guernsey</a:t>
            </a:r>
          </a:p>
        </p:txBody>
      </p:sp>
      <p:sp>
        <p:nvSpPr>
          <p:cNvPr id="20" name="ZoneTexte 19"/>
          <p:cNvSpPr txBox="1"/>
          <p:nvPr/>
        </p:nvSpPr>
        <p:spPr>
          <a:xfrm>
            <a:off x="179512" y="1267604"/>
            <a:ext cx="1239594" cy="338554"/>
          </a:xfrm>
          <a:prstGeom prst="rect">
            <a:avLst/>
          </a:prstGeom>
          <a:noFill/>
          <a:ln>
            <a:noFill/>
          </a:ln>
        </p:spPr>
        <p:txBody>
          <a:bodyPr wrap="square" rtlCol="0">
            <a:spAutoFit/>
          </a:bodyPr>
          <a:lstStyle/>
          <a:p>
            <a:pPr algn="ctr"/>
            <a:r>
              <a:rPr lang="fr-FR" sz="1600" b="1" dirty="0" err="1">
                <a:solidFill>
                  <a:srgbClr val="FFFF00"/>
                </a:solidFill>
              </a:rPr>
              <a:t>Facts</a:t>
            </a:r>
            <a:r>
              <a:rPr lang="fr-FR" sz="1600" b="1" dirty="0">
                <a:solidFill>
                  <a:srgbClr val="FFFF00"/>
                </a:solidFill>
              </a:rPr>
              <a:t>:</a:t>
            </a:r>
          </a:p>
        </p:txBody>
      </p:sp>
      <p:sp>
        <p:nvSpPr>
          <p:cNvPr id="22" name="ZoneTexte 21"/>
          <p:cNvSpPr txBox="1"/>
          <p:nvPr/>
        </p:nvSpPr>
        <p:spPr>
          <a:xfrm>
            <a:off x="3979923" y="4902903"/>
            <a:ext cx="1202076" cy="338554"/>
          </a:xfrm>
          <a:prstGeom prst="rect">
            <a:avLst/>
          </a:prstGeom>
          <a:noFill/>
          <a:ln>
            <a:noFill/>
          </a:ln>
        </p:spPr>
        <p:txBody>
          <a:bodyPr wrap="square" rtlCol="0">
            <a:spAutoFit/>
          </a:bodyPr>
          <a:lstStyle/>
          <a:p>
            <a:pPr algn="ctr"/>
            <a:r>
              <a:rPr lang="fr-FR" sz="1600" dirty="0">
                <a:solidFill>
                  <a:srgbClr val="FFFF00"/>
                </a:solidFill>
              </a:rPr>
              <a:t>Works of art</a:t>
            </a:r>
          </a:p>
        </p:txBody>
      </p:sp>
      <p:sp>
        <p:nvSpPr>
          <p:cNvPr id="24" name="ZoneTexte 23"/>
          <p:cNvSpPr txBox="1"/>
          <p:nvPr/>
        </p:nvSpPr>
        <p:spPr>
          <a:xfrm>
            <a:off x="6156176" y="2852937"/>
            <a:ext cx="1584176" cy="1077218"/>
          </a:xfrm>
          <a:prstGeom prst="rect">
            <a:avLst/>
          </a:prstGeom>
          <a:noFill/>
          <a:ln>
            <a:noFill/>
          </a:ln>
        </p:spPr>
        <p:txBody>
          <a:bodyPr wrap="square" rtlCol="0">
            <a:spAutoFit/>
          </a:bodyPr>
          <a:lstStyle/>
          <a:p>
            <a:pPr algn="ctr"/>
            <a:r>
              <a:rPr lang="fr-FR" sz="1600" dirty="0" err="1">
                <a:solidFill>
                  <a:srgbClr val="FFFF00"/>
                </a:solidFill>
              </a:rPr>
              <a:t>Beneficiaries</a:t>
            </a:r>
            <a:endParaRPr lang="fr-FR" sz="1600" dirty="0">
              <a:solidFill>
                <a:srgbClr val="FFFF00"/>
              </a:solidFill>
            </a:endParaRPr>
          </a:p>
          <a:p>
            <a:pPr algn="ctr"/>
            <a:r>
              <a:rPr lang="fr-FR" sz="1600" dirty="0" err="1">
                <a:solidFill>
                  <a:srgbClr val="FFFF00"/>
                </a:solidFill>
              </a:rPr>
              <a:t>Settlors</a:t>
            </a:r>
            <a:r>
              <a:rPr lang="fr-FR" sz="1600" dirty="0">
                <a:solidFill>
                  <a:srgbClr val="FFFF00"/>
                </a:solidFill>
              </a:rPr>
              <a:t>’</a:t>
            </a:r>
          </a:p>
          <a:p>
            <a:pPr algn="ctr"/>
            <a:r>
              <a:rPr lang="fr-FR" sz="1600" dirty="0">
                <a:solidFill>
                  <a:srgbClr val="FFFF00"/>
                </a:solidFill>
              </a:rPr>
              <a:t>Wife and </a:t>
            </a:r>
            <a:r>
              <a:rPr lang="fr-FR" sz="1600" dirty="0" err="1">
                <a:solidFill>
                  <a:srgbClr val="FFFF00"/>
                </a:solidFill>
              </a:rPr>
              <a:t>two</a:t>
            </a:r>
            <a:r>
              <a:rPr lang="fr-FR" sz="1600" dirty="0">
                <a:solidFill>
                  <a:srgbClr val="FFFF00"/>
                </a:solidFill>
              </a:rPr>
              <a:t> sons</a:t>
            </a:r>
          </a:p>
        </p:txBody>
      </p:sp>
      <p:cxnSp>
        <p:nvCxnSpPr>
          <p:cNvPr id="39" name="Connecteur droit 38"/>
          <p:cNvCxnSpPr/>
          <p:nvPr/>
        </p:nvCxnSpPr>
        <p:spPr bwMode="auto">
          <a:xfrm>
            <a:off x="4596742" y="4166576"/>
            <a:ext cx="0" cy="684000"/>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cxnSp>
        <p:nvCxnSpPr>
          <p:cNvPr id="35" name="Connecteur droit 34"/>
          <p:cNvCxnSpPr>
            <a:cxnSpLocks/>
          </p:cNvCxnSpPr>
          <p:nvPr/>
        </p:nvCxnSpPr>
        <p:spPr bwMode="auto">
          <a:xfrm flipH="1">
            <a:off x="4572000" y="1729269"/>
            <a:ext cx="0" cy="746869"/>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41" name="Connecteur droit 40"/>
          <p:cNvCxnSpPr>
            <a:cxnSpLocks/>
          </p:cNvCxnSpPr>
          <p:nvPr/>
        </p:nvCxnSpPr>
        <p:spPr bwMode="auto">
          <a:xfrm flipH="1">
            <a:off x="2483768" y="3292075"/>
            <a:ext cx="1548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25" name="ZoneTexte 24"/>
          <p:cNvSpPr txBox="1"/>
          <p:nvPr/>
        </p:nvSpPr>
        <p:spPr>
          <a:xfrm>
            <a:off x="3788164" y="2978314"/>
            <a:ext cx="1617155" cy="1077218"/>
          </a:xfrm>
          <a:prstGeom prst="rect">
            <a:avLst/>
          </a:prstGeom>
          <a:noFill/>
          <a:ln>
            <a:noFill/>
          </a:ln>
        </p:spPr>
        <p:txBody>
          <a:bodyPr wrap="square" rtlCol="0">
            <a:spAutoFit/>
          </a:bodyPr>
          <a:lstStyle/>
          <a:p>
            <a:pPr algn="ctr"/>
            <a:r>
              <a:rPr lang="fr-FR" sz="1600" b="1" dirty="0">
                <a:solidFill>
                  <a:srgbClr val="FFFF00"/>
                </a:solidFill>
              </a:rPr>
              <a:t>1989</a:t>
            </a:r>
          </a:p>
          <a:p>
            <a:pPr algn="ctr"/>
            <a:r>
              <a:rPr lang="fr-FR" sz="1600" b="1" dirty="0">
                <a:solidFill>
                  <a:srgbClr val="FFFF00"/>
                </a:solidFill>
              </a:rPr>
              <a:t>David Trust</a:t>
            </a:r>
          </a:p>
          <a:p>
            <a:pPr algn="ctr"/>
            <a:r>
              <a:rPr lang="fr-FR" sz="1600" dirty="0" err="1">
                <a:solidFill>
                  <a:srgbClr val="FFFF00"/>
                </a:solidFill>
              </a:rPr>
              <a:t>irrevocable</a:t>
            </a:r>
            <a:r>
              <a:rPr lang="fr-FR" sz="1600" dirty="0">
                <a:solidFill>
                  <a:srgbClr val="FFFF00"/>
                </a:solidFill>
              </a:rPr>
              <a:t> and </a:t>
            </a:r>
            <a:r>
              <a:rPr lang="fr-FR" sz="1600" dirty="0" err="1">
                <a:solidFill>
                  <a:srgbClr val="FFFF00"/>
                </a:solidFill>
              </a:rPr>
              <a:t>discretionary</a:t>
            </a:r>
            <a:r>
              <a:rPr lang="fr-FR" sz="1600" dirty="0">
                <a:solidFill>
                  <a:srgbClr val="FFFF00"/>
                </a:solidFill>
              </a:rPr>
              <a:t> </a:t>
            </a:r>
          </a:p>
        </p:txBody>
      </p:sp>
      <p:sp>
        <p:nvSpPr>
          <p:cNvPr id="26" name="ZoneTexte 25"/>
          <p:cNvSpPr txBox="1"/>
          <p:nvPr/>
        </p:nvSpPr>
        <p:spPr>
          <a:xfrm>
            <a:off x="948748" y="2646379"/>
            <a:ext cx="1617155" cy="1323439"/>
          </a:xfrm>
          <a:prstGeom prst="rect">
            <a:avLst/>
          </a:prstGeom>
          <a:noFill/>
          <a:ln>
            <a:noFill/>
          </a:ln>
        </p:spPr>
        <p:txBody>
          <a:bodyPr wrap="square" rtlCol="0">
            <a:spAutoFit/>
          </a:bodyPr>
          <a:lstStyle/>
          <a:p>
            <a:pPr algn="ctr"/>
            <a:r>
              <a:rPr lang="fr-FR" sz="1600" dirty="0" err="1">
                <a:solidFill>
                  <a:srgbClr val="FFFF00"/>
                </a:solidFill>
              </a:rPr>
              <a:t>Settlor</a:t>
            </a:r>
            <a:r>
              <a:rPr lang="fr-FR" sz="1600" dirty="0">
                <a:solidFill>
                  <a:srgbClr val="FFFF00"/>
                </a:solidFill>
              </a:rPr>
              <a:t>:</a:t>
            </a:r>
          </a:p>
          <a:p>
            <a:pPr algn="ctr"/>
            <a:r>
              <a:rPr lang="fr-FR" sz="1600" dirty="0">
                <a:solidFill>
                  <a:srgbClr val="FFFF00"/>
                </a:solidFill>
              </a:rPr>
              <a:t>Daniel</a:t>
            </a:r>
          </a:p>
          <a:p>
            <a:pPr algn="ctr"/>
            <a:r>
              <a:rPr lang="fr-FR" sz="1600" dirty="0">
                <a:solidFill>
                  <a:srgbClr val="FFFF00"/>
                </a:solidFill>
              </a:rPr>
              <a:t>French Tax </a:t>
            </a:r>
            <a:r>
              <a:rPr lang="fr-FR" sz="1600" dirty="0" err="1">
                <a:solidFill>
                  <a:srgbClr val="FFFF00"/>
                </a:solidFill>
              </a:rPr>
              <a:t>Resident</a:t>
            </a:r>
            <a:endParaRPr lang="fr-FR" sz="1600" dirty="0">
              <a:solidFill>
                <a:srgbClr val="FFFF00"/>
              </a:solidFill>
            </a:endParaRPr>
          </a:p>
          <a:p>
            <a:pPr algn="ctr"/>
            <a:r>
              <a:rPr lang="fr-FR" sz="1600" dirty="0" err="1">
                <a:solidFill>
                  <a:srgbClr val="FFFF00"/>
                </a:solidFill>
              </a:rPr>
              <a:t>Died</a:t>
            </a:r>
            <a:r>
              <a:rPr lang="fr-FR" sz="1600" dirty="0">
                <a:solidFill>
                  <a:srgbClr val="FFFF00"/>
                </a:solidFill>
              </a:rPr>
              <a:t> in 2001</a:t>
            </a:r>
          </a:p>
        </p:txBody>
      </p:sp>
      <p:sp>
        <p:nvSpPr>
          <p:cNvPr id="2" name="Triangle isocèle 1">
            <a:extLst>
              <a:ext uri="{FF2B5EF4-FFF2-40B4-BE49-F238E27FC236}">
                <a16:creationId xmlns:a16="http://schemas.microsoft.com/office/drawing/2014/main" id="{3DEFC2A9-ADA2-06FC-DE6F-BCF2C81FC2D7}"/>
              </a:ext>
            </a:extLst>
          </p:cNvPr>
          <p:cNvSpPr/>
          <p:nvPr/>
        </p:nvSpPr>
        <p:spPr bwMode="auto">
          <a:xfrm>
            <a:off x="3505456" y="2476138"/>
            <a:ext cx="2160239" cy="1663922"/>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6" name="Connecteur droit 5">
            <a:extLst>
              <a:ext uri="{FF2B5EF4-FFF2-40B4-BE49-F238E27FC236}">
                <a16:creationId xmlns:a16="http://schemas.microsoft.com/office/drawing/2014/main" id="{44D186F1-DA3C-DA04-35F6-A115C9660C59}"/>
              </a:ext>
            </a:extLst>
          </p:cNvPr>
          <p:cNvCxnSpPr>
            <a:cxnSpLocks/>
          </p:cNvCxnSpPr>
          <p:nvPr/>
        </p:nvCxnSpPr>
        <p:spPr bwMode="auto">
          <a:xfrm flipH="1">
            <a:off x="5130069" y="3292075"/>
            <a:ext cx="1393402"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cxnSp>
        <p:nvCxnSpPr>
          <p:cNvPr id="3" name="Connecteur droit 2">
            <a:extLst>
              <a:ext uri="{FF2B5EF4-FFF2-40B4-BE49-F238E27FC236}">
                <a16:creationId xmlns:a16="http://schemas.microsoft.com/office/drawing/2014/main" id="{828FD19C-E199-E038-5A72-4A8838F88218}"/>
              </a:ext>
            </a:extLst>
          </p:cNvPr>
          <p:cNvCxnSpPr>
            <a:cxnSpLocks/>
          </p:cNvCxnSpPr>
          <p:nvPr/>
        </p:nvCxnSpPr>
        <p:spPr bwMode="auto">
          <a:xfrm flipH="1" flipV="1">
            <a:off x="1757325" y="3942430"/>
            <a:ext cx="2222598" cy="112975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4" name="ZoneTexte 3">
            <a:extLst>
              <a:ext uri="{FF2B5EF4-FFF2-40B4-BE49-F238E27FC236}">
                <a16:creationId xmlns:a16="http://schemas.microsoft.com/office/drawing/2014/main" id="{2D50B899-718F-9025-8825-4ACA70070F38}"/>
              </a:ext>
            </a:extLst>
          </p:cNvPr>
          <p:cNvSpPr txBox="1"/>
          <p:nvPr/>
        </p:nvSpPr>
        <p:spPr>
          <a:xfrm>
            <a:off x="1666548" y="4507305"/>
            <a:ext cx="1202076" cy="338554"/>
          </a:xfrm>
          <a:prstGeom prst="rect">
            <a:avLst/>
          </a:prstGeom>
          <a:noFill/>
          <a:ln>
            <a:noFill/>
          </a:ln>
        </p:spPr>
        <p:txBody>
          <a:bodyPr wrap="square" rtlCol="0">
            <a:spAutoFit/>
          </a:bodyPr>
          <a:lstStyle/>
          <a:p>
            <a:pPr algn="ctr"/>
            <a:r>
              <a:rPr lang="fr-FR" sz="1600" dirty="0">
                <a:solidFill>
                  <a:srgbClr val="FFFF00"/>
                </a:solidFill>
              </a:rPr>
              <a:t>Control?</a:t>
            </a:r>
          </a:p>
        </p:txBody>
      </p:sp>
      <p:pic>
        <p:nvPicPr>
          <p:cNvPr id="8" name="Image 7">
            <a:extLst>
              <a:ext uri="{FF2B5EF4-FFF2-40B4-BE49-F238E27FC236}">
                <a16:creationId xmlns:a16="http://schemas.microsoft.com/office/drawing/2014/main" id="{DABD8A05-FA7B-E645-AFD9-20CA8CB9981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774" y="2618991"/>
            <a:ext cx="980988" cy="1323439"/>
          </a:xfrm>
          <a:prstGeom prst="rect">
            <a:avLst/>
          </a:prstGeom>
        </p:spPr>
      </p:pic>
      <p:pic>
        <p:nvPicPr>
          <p:cNvPr id="12" name="Image 11">
            <a:extLst>
              <a:ext uri="{FF2B5EF4-FFF2-40B4-BE49-F238E27FC236}">
                <a16:creationId xmlns:a16="http://schemas.microsoft.com/office/drawing/2014/main" id="{030C4778-D36C-8AF2-F66E-6A7FB73CE59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81999" y="5015496"/>
            <a:ext cx="875946" cy="1042184"/>
          </a:xfrm>
          <a:prstGeom prst="rect">
            <a:avLst/>
          </a:prstGeom>
        </p:spPr>
      </p:pic>
      <p:pic>
        <p:nvPicPr>
          <p:cNvPr id="11" name="Image 10">
            <a:extLst>
              <a:ext uri="{FF2B5EF4-FFF2-40B4-BE49-F238E27FC236}">
                <a16:creationId xmlns:a16="http://schemas.microsoft.com/office/drawing/2014/main" id="{59C00B3B-07C8-EEEE-F36A-5AA4FE96F948}"/>
              </a:ext>
            </a:extLst>
          </p:cNvPr>
          <p:cNvPicPr>
            <a:picLocks noChangeAspect="1"/>
          </p:cNvPicPr>
          <p:nvPr/>
        </p:nvPicPr>
        <p:blipFill>
          <a:blip r:embed="rId5"/>
          <a:stretch>
            <a:fillRect/>
          </a:stretch>
        </p:blipFill>
        <p:spPr>
          <a:xfrm>
            <a:off x="8230833" y="1950402"/>
            <a:ext cx="573619" cy="1077218"/>
          </a:xfrm>
          <a:prstGeom prst="rect">
            <a:avLst/>
          </a:prstGeom>
        </p:spPr>
      </p:pic>
      <p:pic>
        <p:nvPicPr>
          <p:cNvPr id="13" name="Image 12">
            <a:extLst>
              <a:ext uri="{FF2B5EF4-FFF2-40B4-BE49-F238E27FC236}">
                <a16:creationId xmlns:a16="http://schemas.microsoft.com/office/drawing/2014/main" id="{06BE1748-B028-8A74-3DE3-3A418552151A}"/>
              </a:ext>
            </a:extLst>
          </p:cNvPr>
          <p:cNvPicPr>
            <a:picLocks noChangeAspect="1"/>
          </p:cNvPicPr>
          <p:nvPr/>
        </p:nvPicPr>
        <p:blipFill>
          <a:blip r:embed="rId6"/>
          <a:stretch>
            <a:fillRect/>
          </a:stretch>
        </p:blipFill>
        <p:spPr>
          <a:xfrm>
            <a:off x="7587679" y="2604313"/>
            <a:ext cx="643154" cy="1451219"/>
          </a:xfrm>
          <a:prstGeom prst="rect">
            <a:avLst/>
          </a:prstGeom>
        </p:spPr>
      </p:pic>
      <p:pic>
        <p:nvPicPr>
          <p:cNvPr id="15" name="Image 14">
            <a:extLst>
              <a:ext uri="{FF2B5EF4-FFF2-40B4-BE49-F238E27FC236}">
                <a16:creationId xmlns:a16="http://schemas.microsoft.com/office/drawing/2014/main" id="{0EFA807A-5E58-E745-ADFA-3D135C34D1E9}"/>
              </a:ext>
            </a:extLst>
          </p:cNvPr>
          <p:cNvPicPr>
            <a:picLocks noChangeAspect="1"/>
          </p:cNvPicPr>
          <p:nvPr/>
        </p:nvPicPr>
        <p:blipFill>
          <a:blip r:embed="rId7"/>
          <a:stretch>
            <a:fillRect/>
          </a:stretch>
        </p:blipFill>
        <p:spPr>
          <a:xfrm>
            <a:off x="8336608" y="3070013"/>
            <a:ext cx="627880" cy="1399767"/>
          </a:xfrm>
          <a:prstGeom prst="rect">
            <a:avLst/>
          </a:prstGeom>
        </p:spPr>
      </p:pic>
      <p:sp>
        <p:nvSpPr>
          <p:cNvPr id="9" name="ZoneTexte 8">
            <a:extLst>
              <a:ext uri="{FF2B5EF4-FFF2-40B4-BE49-F238E27FC236}">
                <a16:creationId xmlns:a16="http://schemas.microsoft.com/office/drawing/2014/main" id="{5105E01F-790F-110D-004F-1C96557393FF}"/>
              </a:ext>
            </a:extLst>
          </p:cNvPr>
          <p:cNvSpPr txBox="1"/>
          <p:nvPr/>
        </p:nvSpPr>
        <p:spPr>
          <a:xfrm>
            <a:off x="8604448" y="6381328"/>
            <a:ext cx="360040" cy="276999"/>
          </a:xfrm>
          <a:prstGeom prst="rect">
            <a:avLst/>
          </a:prstGeom>
          <a:noFill/>
        </p:spPr>
        <p:txBody>
          <a:bodyPr wrap="square" rtlCol="0">
            <a:spAutoFit/>
          </a:bodyPr>
          <a:lstStyle/>
          <a:p>
            <a:r>
              <a:rPr lang="fr-FR" sz="1200" b="1" dirty="0"/>
              <a:t>10</a:t>
            </a:r>
            <a:endParaRPr lang="en-US" sz="1200" b="1" dirty="0"/>
          </a:p>
        </p:txBody>
      </p:sp>
    </p:spTree>
    <p:extLst>
      <p:ext uri="{BB962C8B-B14F-4D97-AF65-F5344CB8AC3E}">
        <p14:creationId xmlns:p14="http://schemas.microsoft.com/office/powerpoint/2010/main" val="2209157200"/>
      </p:ext>
    </p:extLst>
  </p:cSld>
  <p:clrMapOvr>
    <a:masterClrMapping/>
  </p:clrMapOvr>
  <p:transition spd="slow">
    <p:wipe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295830-A5C9-1593-B3D2-E973D5189AF9}"/>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92CF3A4F-4AF5-E9CF-F87B-61EB0A8CE922}"/>
              </a:ext>
            </a:extLst>
          </p:cNvPr>
          <p:cNvSpPr/>
          <p:nvPr/>
        </p:nvSpPr>
        <p:spPr>
          <a:xfrm>
            <a:off x="458757" y="89616"/>
            <a:ext cx="8244408" cy="777457"/>
          </a:xfrm>
          <a:prstGeom prst="rect">
            <a:avLst/>
          </a:prstGeom>
        </p:spPr>
        <p:txBody>
          <a:bodyPr wrap="square">
            <a:spAutoFit/>
          </a:bodyPr>
          <a:lstStyle/>
          <a:p>
            <a:pPr algn="ctr">
              <a:lnSpc>
                <a:spcPct val="107000"/>
              </a:lnSpc>
              <a:spcAft>
                <a:spcPts val="800"/>
              </a:spcAft>
            </a:pPr>
            <a:r>
              <a:rPr lang="en-US" sz="1800" b="1" dirty="0">
                <a:solidFill>
                  <a:srgbClr val="FFFF00"/>
                </a:solidFill>
                <a:ea typeface="Calibri" panose="020F0502020204030204" pitchFamily="34" charset="0"/>
                <a:cs typeface="Times New Roman" panose="02020603050405020304" pitchFamily="18" charset="0"/>
              </a:rPr>
              <a:t>Supreme Court 8</a:t>
            </a:r>
            <a:r>
              <a:rPr lang="en-US" sz="1800" b="1" baseline="30000" dirty="0">
                <a:solidFill>
                  <a:srgbClr val="FFFF00"/>
                </a:solidFill>
                <a:ea typeface="Calibri" panose="020F0502020204030204" pitchFamily="34" charset="0"/>
                <a:cs typeface="Times New Roman" panose="02020603050405020304" pitchFamily="18" charset="0"/>
              </a:rPr>
              <a:t>th</a:t>
            </a:r>
            <a:r>
              <a:rPr lang="en-US" sz="1800" b="1" dirty="0">
                <a:solidFill>
                  <a:srgbClr val="FFFF00"/>
                </a:solidFill>
                <a:ea typeface="Calibri" panose="020F0502020204030204" pitchFamily="34" charset="0"/>
                <a:cs typeface="Times New Roman" panose="02020603050405020304" pitchFamily="18" charset="0"/>
              </a:rPr>
              <a:t> October 2025</a:t>
            </a:r>
          </a:p>
          <a:p>
            <a:pPr algn="ctr">
              <a:lnSpc>
                <a:spcPct val="107000"/>
              </a:lnSpc>
              <a:spcAft>
                <a:spcPts val="800"/>
              </a:spcAft>
            </a:pPr>
            <a:r>
              <a:rPr lang="en-US" sz="1800" b="1" dirty="0">
                <a:solidFill>
                  <a:srgbClr val="FFFF00"/>
                </a:solidFill>
                <a:ea typeface="Calibri" panose="020F0502020204030204" pitchFamily="34" charset="0"/>
                <a:cs typeface="Times New Roman" panose="02020603050405020304" pitchFamily="18" charset="0"/>
              </a:rPr>
              <a:t>Cour de Cassation n°24-16.995</a:t>
            </a:r>
            <a:endParaRPr lang="en-US" sz="2400" b="1" dirty="0">
              <a:solidFill>
                <a:srgbClr val="FFFF00"/>
              </a:solidFill>
              <a:ea typeface="Calibri" panose="020F0502020204030204" pitchFamily="34" charset="0"/>
              <a:cs typeface="Times New Roman" panose="02020603050405020304" pitchFamily="18" charset="0"/>
            </a:endParaRPr>
          </a:p>
        </p:txBody>
      </p:sp>
      <p:sp>
        <p:nvSpPr>
          <p:cNvPr id="19" name="ZoneTexte 18">
            <a:extLst>
              <a:ext uri="{FF2B5EF4-FFF2-40B4-BE49-F238E27FC236}">
                <a16:creationId xmlns:a16="http://schemas.microsoft.com/office/drawing/2014/main" id="{62399B1B-7C3D-499A-899B-21783646B801}"/>
              </a:ext>
            </a:extLst>
          </p:cNvPr>
          <p:cNvSpPr txBox="1"/>
          <p:nvPr/>
        </p:nvSpPr>
        <p:spPr>
          <a:xfrm>
            <a:off x="3920495" y="1142465"/>
            <a:ext cx="1349972" cy="584775"/>
          </a:xfrm>
          <a:prstGeom prst="rect">
            <a:avLst/>
          </a:prstGeom>
          <a:noFill/>
          <a:ln>
            <a:solidFill>
              <a:srgbClr val="FFFF00"/>
            </a:solidFill>
          </a:ln>
        </p:spPr>
        <p:txBody>
          <a:bodyPr wrap="square" rtlCol="0">
            <a:spAutoFit/>
          </a:bodyPr>
          <a:lstStyle/>
          <a:p>
            <a:pPr algn="ctr"/>
            <a:r>
              <a:rPr lang="fr-FR" sz="1600" dirty="0">
                <a:solidFill>
                  <a:srgbClr val="FFFF00"/>
                </a:solidFill>
              </a:rPr>
              <a:t>Trustee</a:t>
            </a:r>
          </a:p>
          <a:p>
            <a:pPr algn="ctr"/>
            <a:r>
              <a:rPr lang="fr-FR" sz="1600" dirty="0">
                <a:solidFill>
                  <a:srgbClr val="FFFF00"/>
                </a:solidFill>
              </a:rPr>
              <a:t>Guernsey</a:t>
            </a:r>
          </a:p>
        </p:txBody>
      </p:sp>
      <p:sp>
        <p:nvSpPr>
          <p:cNvPr id="22" name="ZoneTexte 21">
            <a:extLst>
              <a:ext uri="{FF2B5EF4-FFF2-40B4-BE49-F238E27FC236}">
                <a16:creationId xmlns:a16="http://schemas.microsoft.com/office/drawing/2014/main" id="{5E0B3033-A153-0613-601F-725230CF8B01}"/>
              </a:ext>
            </a:extLst>
          </p:cNvPr>
          <p:cNvSpPr txBox="1"/>
          <p:nvPr/>
        </p:nvSpPr>
        <p:spPr>
          <a:xfrm>
            <a:off x="3979923" y="4902903"/>
            <a:ext cx="1202076" cy="338554"/>
          </a:xfrm>
          <a:prstGeom prst="rect">
            <a:avLst/>
          </a:prstGeom>
          <a:noFill/>
          <a:ln>
            <a:noFill/>
          </a:ln>
        </p:spPr>
        <p:txBody>
          <a:bodyPr wrap="square" rtlCol="0">
            <a:spAutoFit/>
          </a:bodyPr>
          <a:lstStyle/>
          <a:p>
            <a:pPr algn="ctr"/>
            <a:r>
              <a:rPr lang="fr-FR" sz="1600" dirty="0">
                <a:solidFill>
                  <a:srgbClr val="FFFF00"/>
                </a:solidFill>
              </a:rPr>
              <a:t>Works of art</a:t>
            </a:r>
          </a:p>
        </p:txBody>
      </p:sp>
      <p:sp>
        <p:nvSpPr>
          <p:cNvPr id="24" name="ZoneTexte 23">
            <a:extLst>
              <a:ext uri="{FF2B5EF4-FFF2-40B4-BE49-F238E27FC236}">
                <a16:creationId xmlns:a16="http://schemas.microsoft.com/office/drawing/2014/main" id="{4C2623EF-969C-B60D-131A-4B93933F0644}"/>
              </a:ext>
            </a:extLst>
          </p:cNvPr>
          <p:cNvSpPr txBox="1"/>
          <p:nvPr/>
        </p:nvSpPr>
        <p:spPr>
          <a:xfrm>
            <a:off x="6216135" y="2796590"/>
            <a:ext cx="1595850" cy="1077218"/>
          </a:xfrm>
          <a:prstGeom prst="rect">
            <a:avLst/>
          </a:prstGeom>
          <a:noFill/>
          <a:ln>
            <a:noFill/>
          </a:ln>
        </p:spPr>
        <p:txBody>
          <a:bodyPr wrap="square" rtlCol="0">
            <a:spAutoFit/>
          </a:bodyPr>
          <a:lstStyle/>
          <a:p>
            <a:pPr algn="ctr"/>
            <a:r>
              <a:rPr lang="fr-FR" sz="1600" dirty="0" err="1">
                <a:solidFill>
                  <a:srgbClr val="FFFF00"/>
                </a:solidFill>
              </a:rPr>
              <a:t>Beneficiaries</a:t>
            </a:r>
            <a:endParaRPr lang="fr-FR" sz="1600" dirty="0">
              <a:solidFill>
                <a:srgbClr val="FFFF00"/>
              </a:solidFill>
            </a:endParaRPr>
          </a:p>
          <a:p>
            <a:pPr algn="ctr"/>
            <a:r>
              <a:rPr lang="fr-FR" sz="1600" dirty="0" err="1">
                <a:solidFill>
                  <a:srgbClr val="FFFF00"/>
                </a:solidFill>
              </a:rPr>
              <a:t>Settlors</a:t>
            </a:r>
            <a:r>
              <a:rPr lang="fr-FR" sz="1600" dirty="0">
                <a:solidFill>
                  <a:srgbClr val="FFFF00"/>
                </a:solidFill>
              </a:rPr>
              <a:t>’</a:t>
            </a:r>
          </a:p>
          <a:p>
            <a:pPr algn="ctr"/>
            <a:r>
              <a:rPr lang="fr-FR" sz="1600" dirty="0" err="1">
                <a:solidFill>
                  <a:srgbClr val="FFFF00"/>
                </a:solidFill>
              </a:rPr>
              <a:t>wife</a:t>
            </a:r>
            <a:r>
              <a:rPr lang="fr-FR" sz="1600" dirty="0">
                <a:solidFill>
                  <a:srgbClr val="FFFF00"/>
                </a:solidFill>
              </a:rPr>
              <a:t> and </a:t>
            </a:r>
            <a:r>
              <a:rPr lang="fr-FR" sz="1600" dirty="0" err="1">
                <a:solidFill>
                  <a:srgbClr val="FFFF00"/>
                </a:solidFill>
              </a:rPr>
              <a:t>two</a:t>
            </a:r>
            <a:r>
              <a:rPr lang="fr-FR" sz="1600" dirty="0">
                <a:solidFill>
                  <a:srgbClr val="FFFF00"/>
                </a:solidFill>
              </a:rPr>
              <a:t> sons</a:t>
            </a:r>
          </a:p>
        </p:txBody>
      </p:sp>
      <p:cxnSp>
        <p:nvCxnSpPr>
          <p:cNvPr id="39" name="Connecteur droit 38">
            <a:extLst>
              <a:ext uri="{FF2B5EF4-FFF2-40B4-BE49-F238E27FC236}">
                <a16:creationId xmlns:a16="http://schemas.microsoft.com/office/drawing/2014/main" id="{567F9B0C-3D82-754B-7894-903B4CCA55FE}"/>
              </a:ext>
            </a:extLst>
          </p:cNvPr>
          <p:cNvCxnSpPr/>
          <p:nvPr/>
        </p:nvCxnSpPr>
        <p:spPr bwMode="auto">
          <a:xfrm>
            <a:off x="4596742" y="4166576"/>
            <a:ext cx="0" cy="684000"/>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cxnSp>
        <p:nvCxnSpPr>
          <p:cNvPr id="35" name="Connecteur droit 34">
            <a:extLst>
              <a:ext uri="{FF2B5EF4-FFF2-40B4-BE49-F238E27FC236}">
                <a16:creationId xmlns:a16="http://schemas.microsoft.com/office/drawing/2014/main" id="{F075948B-F8A3-6C54-3BA7-849A8DE756D3}"/>
              </a:ext>
            </a:extLst>
          </p:cNvPr>
          <p:cNvCxnSpPr>
            <a:cxnSpLocks/>
          </p:cNvCxnSpPr>
          <p:nvPr/>
        </p:nvCxnSpPr>
        <p:spPr bwMode="auto">
          <a:xfrm flipH="1">
            <a:off x="4572000" y="1729269"/>
            <a:ext cx="0" cy="746869"/>
          </a:xfrm>
          <a:prstGeom prst="line">
            <a:avLst/>
          </a:prstGeom>
          <a:solidFill>
            <a:schemeClr val="accent1"/>
          </a:solidFill>
          <a:ln w="12700" cap="flat" cmpd="sng" algn="ctr">
            <a:solidFill>
              <a:srgbClr val="FFFF00"/>
            </a:solidFill>
            <a:prstDash val="solid"/>
            <a:round/>
            <a:headEnd type="none" w="sm" len="sm"/>
            <a:tailEnd type="none" w="med" len="med"/>
          </a:ln>
          <a:effectLst/>
        </p:spPr>
      </p:cxnSp>
      <p:sp>
        <p:nvSpPr>
          <p:cNvPr id="25" name="ZoneTexte 24">
            <a:extLst>
              <a:ext uri="{FF2B5EF4-FFF2-40B4-BE49-F238E27FC236}">
                <a16:creationId xmlns:a16="http://schemas.microsoft.com/office/drawing/2014/main" id="{2CE32D8E-7164-8F80-5D32-E39B57203DB1}"/>
              </a:ext>
            </a:extLst>
          </p:cNvPr>
          <p:cNvSpPr txBox="1"/>
          <p:nvPr/>
        </p:nvSpPr>
        <p:spPr>
          <a:xfrm>
            <a:off x="3786904" y="2978314"/>
            <a:ext cx="1617155" cy="1077218"/>
          </a:xfrm>
          <a:prstGeom prst="rect">
            <a:avLst/>
          </a:prstGeom>
          <a:noFill/>
          <a:ln>
            <a:noFill/>
          </a:ln>
        </p:spPr>
        <p:txBody>
          <a:bodyPr wrap="square" rtlCol="0">
            <a:spAutoFit/>
          </a:bodyPr>
          <a:lstStyle/>
          <a:p>
            <a:pPr algn="ctr"/>
            <a:r>
              <a:rPr lang="fr-FR" sz="1600" b="1" dirty="0">
                <a:solidFill>
                  <a:srgbClr val="FFFF00"/>
                </a:solidFill>
              </a:rPr>
              <a:t>1989</a:t>
            </a:r>
          </a:p>
          <a:p>
            <a:pPr algn="ctr"/>
            <a:r>
              <a:rPr lang="fr-FR" sz="1600" b="1" dirty="0">
                <a:solidFill>
                  <a:srgbClr val="FFFF00"/>
                </a:solidFill>
              </a:rPr>
              <a:t>David Trust</a:t>
            </a:r>
          </a:p>
          <a:p>
            <a:pPr algn="ctr"/>
            <a:r>
              <a:rPr lang="fr-FR" sz="1600" dirty="0" err="1">
                <a:solidFill>
                  <a:srgbClr val="FFFF00"/>
                </a:solidFill>
              </a:rPr>
              <a:t>irrevocable</a:t>
            </a:r>
            <a:r>
              <a:rPr lang="fr-FR" sz="1600" dirty="0">
                <a:solidFill>
                  <a:srgbClr val="FFFF00"/>
                </a:solidFill>
              </a:rPr>
              <a:t> and </a:t>
            </a:r>
            <a:r>
              <a:rPr lang="fr-FR" sz="1600" dirty="0" err="1">
                <a:solidFill>
                  <a:srgbClr val="FFFF00"/>
                </a:solidFill>
              </a:rPr>
              <a:t>discretionary</a:t>
            </a:r>
            <a:endParaRPr lang="fr-FR" sz="1600" dirty="0">
              <a:solidFill>
                <a:srgbClr val="FFFF00"/>
              </a:solidFill>
            </a:endParaRPr>
          </a:p>
        </p:txBody>
      </p:sp>
      <p:sp>
        <p:nvSpPr>
          <p:cNvPr id="26" name="ZoneTexte 25">
            <a:extLst>
              <a:ext uri="{FF2B5EF4-FFF2-40B4-BE49-F238E27FC236}">
                <a16:creationId xmlns:a16="http://schemas.microsoft.com/office/drawing/2014/main" id="{D0762E61-185C-FEC4-8F44-24FECA3F547D}"/>
              </a:ext>
            </a:extLst>
          </p:cNvPr>
          <p:cNvSpPr txBox="1"/>
          <p:nvPr/>
        </p:nvSpPr>
        <p:spPr>
          <a:xfrm>
            <a:off x="948748" y="2646379"/>
            <a:ext cx="1617155" cy="1323439"/>
          </a:xfrm>
          <a:prstGeom prst="rect">
            <a:avLst/>
          </a:prstGeom>
          <a:noFill/>
          <a:ln>
            <a:noFill/>
          </a:ln>
        </p:spPr>
        <p:txBody>
          <a:bodyPr wrap="square" rtlCol="0">
            <a:spAutoFit/>
          </a:bodyPr>
          <a:lstStyle/>
          <a:p>
            <a:pPr algn="ctr"/>
            <a:r>
              <a:rPr lang="fr-FR" sz="1600" dirty="0" err="1">
                <a:solidFill>
                  <a:srgbClr val="FFFF00"/>
                </a:solidFill>
              </a:rPr>
              <a:t>Settlor</a:t>
            </a:r>
            <a:r>
              <a:rPr lang="fr-FR" sz="1600" dirty="0">
                <a:solidFill>
                  <a:srgbClr val="FFFF00"/>
                </a:solidFill>
              </a:rPr>
              <a:t>:</a:t>
            </a:r>
          </a:p>
          <a:p>
            <a:pPr algn="ctr"/>
            <a:r>
              <a:rPr lang="fr-FR" sz="1600" dirty="0">
                <a:solidFill>
                  <a:srgbClr val="FFFF00"/>
                </a:solidFill>
              </a:rPr>
              <a:t>Daniel</a:t>
            </a:r>
          </a:p>
          <a:p>
            <a:pPr algn="ctr"/>
            <a:r>
              <a:rPr lang="fr-FR" sz="1600" dirty="0">
                <a:solidFill>
                  <a:srgbClr val="FFFF00"/>
                </a:solidFill>
              </a:rPr>
              <a:t>French Tax </a:t>
            </a:r>
            <a:r>
              <a:rPr lang="fr-FR" sz="1600" dirty="0" err="1">
                <a:solidFill>
                  <a:srgbClr val="FFFF00"/>
                </a:solidFill>
              </a:rPr>
              <a:t>Resident</a:t>
            </a:r>
            <a:endParaRPr lang="fr-FR" sz="1600" dirty="0">
              <a:solidFill>
                <a:srgbClr val="FFFF00"/>
              </a:solidFill>
            </a:endParaRPr>
          </a:p>
          <a:p>
            <a:pPr algn="ctr"/>
            <a:r>
              <a:rPr lang="fr-FR" sz="1600" dirty="0" err="1">
                <a:solidFill>
                  <a:srgbClr val="FFFF00"/>
                </a:solidFill>
              </a:rPr>
              <a:t>Died</a:t>
            </a:r>
            <a:r>
              <a:rPr lang="fr-FR" sz="1600" dirty="0">
                <a:solidFill>
                  <a:srgbClr val="FFFF00"/>
                </a:solidFill>
              </a:rPr>
              <a:t> in 2001</a:t>
            </a:r>
          </a:p>
        </p:txBody>
      </p:sp>
      <p:sp>
        <p:nvSpPr>
          <p:cNvPr id="2" name="Triangle isocèle 1">
            <a:extLst>
              <a:ext uri="{FF2B5EF4-FFF2-40B4-BE49-F238E27FC236}">
                <a16:creationId xmlns:a16="http://schemas.microsoft.com/office/drawing/2014/main" id="{52B95C15-2233-4626-3F47-9C9E1B6EC3FD}"/>
              </a:ext>
            </a:extLst>
          </p:cNvPr>
          <p:cNvSpPr/>
          <p:nvPr/>
        </p:nvSpPr>
        <p:spPr bwMode="auto">
          <a:xfrm>
            <a:off x="3505456" y="2476138"/>
            <a:ext cx="2160239" cy="1663922"/>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6" name="Connecteur droit 5">
            <a:extLst>
              <a:ext uri="{FF2B5EF4-FFF2-40B4-BE49-F238E27FC236}">
                <a16:creationId xmlns:a16="http://schemas.microsoft.com/office/drawing/2014/main" id="{15D16803-93D5-3734-C809-BAAE48C85FB6}"/>
              </a:ext>
            </a:extLst>
          </p:cNvPr>
          <p:cNvCxnSpPr>
            <a:cxnSpLocks/>
          </p:cNvCxnSpPr>
          <p:nvPr/>
        </p:nvCxnSpPr>
        <p:spPr bwMode="auto">
          <a:xfrm flipH="1">
            <a:off x="5130069" y="3292075"/>
            <a:ext cx="1393402"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3" name="ZoneTexte 2">
            <a:extLst>
              <a:ext uri="{FF2B5EF4-FFF2-40B4-BE49-F238E27FC236}">
                <a16:creationId xmlns:a16="http://schemas.microsoft.com/office/drawing/2014/main" id="{DFE59D84-EA87-23B4-4EBC-94443239F57E}"/>
              </a:ext>
            </a:extLst>
          </p:cNvPr>
          <p:cNvSpPr txBox="1"/>
          <p:nvPr/>
        </p:nvSpPr>
        <p:spPr>
          <a:xfrm>
            <a:off x="530765" y="5559517"/>
            <a:ext cx="8433723" cy="769441"/>
          </a:xfrm>
          <a:prstGeom prst="rect">
            <a:avLst/>
          </a:prstGeom>
          <a:noFill/>
          <a:ln>
            <a:noFill/>
          </a:ln>
        </p:spPr>
        <p:txBody>
          <a:bodyPr wrap="square" rtlCol="0">
            <a:spAutoFit/>
          </a:bodyPr>
          <a:lstStyle/>
          <a:p>
            <a:r>
              <a:rPr lang="en-US" sz="1400" b="1" noProof="0" dirty="0">
                <a:solidFill>
                  <a:srgbClr val="FFFF00"/>
                </a:solidFill>
              </a:rPr>
              <a:t>Issue:</a:t>
            </a:r>
          </a:p>
          <a:p>
            <a:r>
              <a:rPr lang="en-US" sz="1400" noProof="0" dirty="0">
                <a:solidFill>
                  <a:srgbClr val="FFFF00"/>
                </a:solidFill>
              </a:rPr>
              <a:t>Was the death of the settlor of 1989 David Trust a taxable event for French inheritance tax?  </a:t>
            </a:r>
          </a:p>
          <a:p>
            <a:endParaRPr lang="fr-FR" sz="1600" dirty="0">
              <a:solidFill>
                <a:srgbClr val="FFFF00"/>
              </a:solidFill>
            </a:endParaRPr>
          </a:p>
        </p:txBody>
      </p:sp>
      <p:cxnSp>
        <p:nvCxnSpPr>
          <p:cNvPr id="7" name="Connecteur droit 6">
            <a:extLst>
              <a:ext uri="{FF2B5EF4-FFF2-40B4-BE49-F238E27FC236}">
                <a16:creationId xmlns:a16="http://schemas.microsoft.com/office/drawing/2014/main" id="{B137598D-3B5D-E2DB-22CF-14DEFD70F36D}"/>
              </a:ext>
            </a:extLst>
          </p:cNvPr>
          <p:cNvCxnSpPr>
            <a:cxnSpLocks/>
          </p:cNvCxnSpPr>
          <p:nvPr/>
        </p:nvCxnSpPr>
        <p:spPr bwMode="auto">
          <a:xfrm flipH="1" flipV="1">
            <a:off x="1757325" y="3942430"/>
            <a:ext cx="2222598" cy="112975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9" name="ZoneTexte 8">
            <a:extLst>
              <a:ext uri="{FF2B5EF4-FFF2-40B4-BE49-F238E27FC236}">
                <a16:creationId xmlns:a16="http://schemas.microsoft.com/office/drawing/2014/main" id="{0860E38D-79F3-4B7E-83AF-BABF3C436254}"/>
              </a:ext>
            </a:extLst>
          </p:cNvPr>
          <p:cNvSpPr txBox="1"/>
          <p:nvPr/>
        </p:nvSpPr>
        <p:spPr>
          <a:xfrm>
            <a:off x="1666548" y="4507305"/>
            <a:ext cx="1202076" cy="338554"/>
          </a:xfrm>
          <a:prstGeom prst="rect">
            <a:avLst/>
          </a:prstGeom>
          <a:noFill/>
          <a:ln>
            <a:noFill/>
          </a:ln>
        </p:spPr>
        <p:txBody>
          <a:bodyPr wrap="square" rtlCol="0">
            <a:spAutoFit/>
          </a:bodyPr>
          <a:lstStyle/>
          <a:p>
            <a:pPr algn="ctr"/>
            <a:r>
              <a:rPr lang="fr-FR" sz="1600" dirty="0">
                <a:solidFill>
                  <a:srgbClr val="FFFF00"/>
                </a:solidFill>
              </a:rPr>
              <a:t>Control?</a:t>
            </a:r>
          </a:p>
        </p:txBody>
      </p:sp>
      <p:pic>
        <p:nvPicPr>
          <p:cNvPr id="4" name="Image 3">
            <a:extLst>
              <a:ext uri="{FF2B5EF4-FFF2-40B4-BE49-F238E27FC236}">
                <a16:creationId xmlns:a16="http://schemas.microsoft.com/office/drawing/2014/main" id="{B1747232-6C1C-794E-4700-A0E2AC937D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774" y="2618991"/>
            <a:ext cx="980988" cy="1323439"/>
          </a:xfrm>
          <a:prstGeom prst="rect">
            <a:avLst/>
          </a:prstGeom>
        </p:spPr>
      </p:pic>
      <p:pic>
        <p:nvPicPr>
          <p:cNvPr id="11" name="Image 10">
            <a:extLst>
              <a:ext uri="{FF2B5EF4-FFF2-40B4-BE49-F238E27FC236}">
                <a16:creationId xmlns:a16="http://schemas.microsoft.com/office/drawing/2014/main" id="{D50F5A46-B984-7A3E-9888-1B3C15091A05}"/>
              </a:ext>
            </a:extLst>
          </p:cNvPr>
          <p:cNvPicPr>
            <a:picLocks noChangeAspect="1"/>
          </p:cNvPicPr>
          <p:nvPr/>
        </p:nvPicPr>
        <p:blipFill>
          <a:blip r:embed="rId4"/>
          <a:stretch>
            <a:fillRect/>
          </a:stretch>
        </p:blipFill>
        <p:spPr>
          <a:xfrm>
            <a:off x="5213562" y="4548854"/>
            <a:ext cx="877900" cy="1042506"/>
          </a:xfrm>
          <a:prstGeom prst="rect">
            <a:avLst/>
          </a:prstGeom>
        </p:spPr>
      </p:pic>
      <p:pic>
        <p:nvPicPr>
          <p:cNvPr id="12" name="Image 11">
            <a:extLst>
              <a:ext uri="{FF2B5EF4-FFF2-40B4-BE49-F238E27FC236}">
                <a16:creationId xmlns:a16="http://schemas.microsoft.com/office/drawing/2014/main" id="{09AA0DC0-28A6-EA52-1031-FFA9301D0605}"/>
              </a:ext>
            </a:extLst>
          </p:cNvPr>
          <p:cNvPicPr>
            <a:picLocks noChangeAspect="1"/>
          </p:cNvPicPr>
          <p:nvPr/>
        </p:nvPicPr>
        <p:blipFill>
          <a:blip r:embed="rId5"/>
          <a:stretch>
            <a:fillRect/>
          </a:stretch>
        </p:blipFill>
        <p:spPr>
          <a:xfrm>
            <a:off x="8230833" y="1950402"/>
            <a:ext cx="573619" cy="1077218"/>
          </a:xfrm>
          <a:prstGeom prst="rect">
            <a:avLst/>
          </a:prstGeom>
        </p:spPr>
      </p:pic>
      <p:pic>
        <p:nvPicPr>
          <p:cNvPr id="14" name="Image 13">
            <a:extLst>
              <a:ext uri="{FF2B5EF4-FFF2-40B4-BE49-F238E27FC236}">
                <a16:creationId xmlns:a16="http://schemas.microsoft.com/office/drawing/2014/main" id="{61F42B2C-A7C6-CDFE-7C04-F6F503429C00}"/>
              </a:ext>
            </a:extLst>
          </p:cNvPr>
          <p:cNvPicPr>
            <a:picLocks noChangeAspect="1"/>
          </p:cNvPicPr>
          <p:nvPr/>
        </p:nvPicPr>
        <p:blipFill>
          <a:blip r:embed="rId6"/>
          <a:stretch>
            <a:fillRect/>
          </a:stretch>
        </p:blipFill>
        <p:spPr>
          <a:xfrm>
            <a:off x="7587679" y="2604313"/>
            <a:ext cx="643154" cy="1451219"/>
          </a:xfrm>
          <a:prstGeom prst="rect">
            <a:avLst/>
          </a:prstGeom>
        </p:spPr>
      </p:pic>
      <p:pic>
        <p:nvPicPr>
          <p:cNvPr id="16" name="Image 15">
            <a:extLst>
              <a:ext uri="{FF2B5EF4-FFF2-40B4-BE49-F238E27FC236}">
                <a16:creationId xmlns:a16="http://schemas.microsoft.com/office/drawing/2014/main" id="{86E4ED2C-3465-5931-ED10-A39CBC76C236}"/>
              </a:ext>
            </a:extLst>
          </p:cNvPr>
          <p:cNvPicPr>
            <a:picLocks noChangeAspect="1"/>
          </p:cNvPicPr>
          <p:nvPr/>
        </p:nvPicPr>
        <p:blipFill>
          <a:blip r:embed="rId7"/>
          <a:stretch>
            <a:fillRect/>
          </a:stretch>
        </p:blipFill>
        <p:spPr>
          <a:xfrm>
            <a:off x="8336608" y="3070013"/>
            <a:ext cx="627880" cy="1399767"/>
          </a:xfrm>
          <a:prstGeom prst="rect">
            <a:avLst/>
          </a:prstGeom>
        </p:spPr>
      </p:pic>
      <p:cxnSp>
        <p:nvCxnSpPr>
          <p:cNvPr id="8" name="Connecteur droit 7">
            <a:extLst>
              <a:ext uri="{FF2B5EF4-FFF2-40B4-BE49-F238E27FC236}">
                <a16:creationId xmlns:a16="http://schemas.microsoft.com/office/drawing/2014/main" id="{8DAD1A5D-D124-99FB-0209-46E76CD2B418}"/>
              </a:ext>
            </a:extLst>
          </p:cNvPr>
          <p:cNvCxnSpPr>
            <a:cxnSpLocks/>
          </p:cNvCxnSpPr>
          <p:nvPr/>
        </p:nvCxnSpPr>
        <p:spPr bwMode="auto">
          <a:xfrm flipH="1">
            <a:off x="2483768" y="3292075"/>
            <a:ext cx="1548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13" name="ZoneTexte 12">
            <a:extLst>
              <a:ext uri="{FF2B5EF4-FFF2-40B4-BE49-F238E27FC236}">
                <a16:creationId xmlns:a16="http://schemas.microsoft.com/office/drawing/2014/main" id="{23E08B1F-0B5D-D32A-0EE0-8D99D589D49F}"/>
              </a:ext>
            </a:extLst>
          </p:cNvPr>
          <p:cNvSpPr txBox="1"/>
          <p:nvPr/>
        </p:nvSpPr>
        <p:spPr>
          <a:xfrm>
            <a:off x="8604448" y="6381328"/>
            <a:ext cx="360040" cy="276999"/>
          </a:xfrm>
          <a:prstGeom prst="rect">
            <a:avLst/>
          </a:prstGeom>
          <a:noFill/>
        </p:spPr>
        <p:txBody>
          <a:bodyPr wrap="square" rtlCol="0">
            <a:spAutoFit/>
          </a:bodyPr>
          <a:lstStyle/>
          <a:p>
            <a:r>
              <a:rPr lang="fr-FR" sz="1200" b="1" dirty="0"/>
              <a:t>11</a:t>
            </a:r>
            <a:endParaRPr lang="en-US" sz="1200" b="1" dirty="0"/>
          </a:p>
        </p:txBody>
      </p:sp>
    </p:spTree>
    <p:extLst>
      <p:ext uri="{BB962C8B-B14F-4D97-AF65-F5344CB8AC3E}">
        <p14:creationId xmlns:p14="http://schemas.microsoft.com/office/powerpoint/2010/main" val="1298236110"/>
      </p:ext>
    </p:extLst>
  </p:cSld>
  <p:clrMapOvr>
    <a:masterClrMapping/>
  </p:clrMapOvr>
  <p:transition spd="slow">
    <p:wipe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64B9AB-B5F0-8D19-0CDB-804979FE9EE0}"/>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942ABDC1-0EF7-7CFD-C927-7B6C3A3C8C1C}"/>
              </a:ext>
            </a:extLst>
          </p:cNvPr>
          <p:cNvSpPr/>
          <p:nvPr/>
        </p:nvSpPr>
        <p:spPr>
          <a:xfrm>
            <a:off x="458757" y="89616"/>
            <a:ext cx="8244408" cy="777457"/>
          </a:xfrm>
          <a:prstGeom prst="rect">
            <a:avLst/>
          </a:prstGeom>
        </p:spPr>
        <p:txBody>
          <a:bodyPr wrap="square">
            <a:spAutoFit/>
          </a:bodyPr>
          <a:lstStyle/>
          <a:p>
            <a:pPr algn="ctr">
              <a:lnSpc>
                <a:spcPct val="107000"/>
              </a:lnSpc>
              <a:spcAft>
                <a:spcPts val="800"/>
              </a:spcAft>
            </a:pPr>
            <a:r>
              <a:rPr lang="en-US" sz="1800" b="1" dirty="0">
                <a:solidFill>
                  <a:srgbClr val="FFFF00"/>
                </a:solidFill>
                <a:ea typeface="Calibri" panose="020F0502020204030204" pitchFamily="34" charset="0"/>
                <a:cs typeface="Times New Roman" panose="02020603050405020304" pitchFamily="18" charset="0"/>
              </a:rPr>
              <a:t>Supreme Court 8</a:t>
            </a:r>
            <a:r>
              <a:rPr lang="en-US" sz="1800" b="1" baseline="30000" dirty="0">
                <a:solidFill>
                  <a:srgbClr val="FFFF00"/>
                </a:solidFill>
                <a:ea typeface="Calibri" panose="020F0502020204030204" pitchFamily="34" charset="0"/>
                <a:cs typeface="Times New Roman" panose="02020603050405020304" pitchFamily="18" charset="0"/>
              </a:rPr>
              <a:t>th</a:t>
            </a:r>
            <a:r>
              <a:rPr lang="en-US" sz="1800" b="1" dirty="0">
                <a:solidFill>
                  <a:srgbClr val="FFFF00"/>
                </a:solidFill>
                <a:ea typeface="Calibri" panose="020F0502020204030204" pitchFamily="34" charset="0"/>
                <a:cs typeface="Times New Roman" panose="02020603050405020304" pitchFamily="18" charset="0"/>
              </a:rPr>
              <a:t> October 2025</a:t>
            </a:r>
          </a:p>
          <a:p>
            <a:pPr algn="ctr">
              <a:lnSpc>
                <a:spcPct val="107000"/>
              </a:lnSpc>
              <a:spcAft>
                <a:spcPts val="800"/>
              </a:spcAft>
            </a:pPr>
            <a:r>
              <a:rPr lang="en-US" sz="1800" b="1" dirty="0">
                <a:solidFill>
                  <a:srgbClr val="FFFF00"/>
                </a:solidFill>
                <a:ea typeface="Calibri" panose="020F0502020204030204" pitchFamily="34" charset="0"/>
                <a:cs typeface="Times New Roman" panose="02020603050405020304" pitchFamily="18" charset="0"/>
              </a:rPr>
              <a:t>Cour de Cassation n°24-16.995</a:t>
            </a:r>
            <a:endParaRPr lang="en-US" sz="2400" b="1" dirty="0">
              <a:solidFill>
                <a:srgbClr val="FFFF00"/>
              </a:solidFill>
              <a:ea typeface="Calibri" panose="020F0502020204030204" pitchFamily="34" charset="0"/>
              <a:cs typeface="Times New Roman" panose="02020603050405020304" pitchFamily="18" charset="0"/>
            </a:endParaRPr>
          </a:p>
        </p:txBody>
      </p:sp>
      <p:sp>
        <p:nvSpPr>
          <p:cNvPr id="19" name="ZoneTexte 18">
            <a:extLst>
              <a:ext uri="{FF2B5EF4-FFF2-40B4-BE49-F238E27FC236}">
                <a16:creationId xmlns:a16="http://schemas.microsoft.com/office/drawing/2014/main" id="{A43FA39A-42FF-B593-20C1-472C3991D2D2}"/>
              </a:ext>
            </a:extLst>
          </p:cNvPr>
          <p:cNvSpPr txBox="1"/>
          <p:nvPr/>
        </p:nvSpPr>
        <p:spPr>
          <a:xfrm>
            <a:off x="3905974" y="1129077"/>
            <a:ext cx="1349972" cy="584775"/>
          </a:xfrm>
          <a:prstGeom prst="rect">
            <a:avLst/>
          </a:prstGeom>
          <a:noFill/>
          <a:ln>
            <a:solidFill>
              <a:srgbClr val="FFFF00"/>
            </a:solidFill>
          </a:ln>
        </p:spPr>
        <p:txBody>
          <a:bodyPr wrap="square" rtlCol="0">
            <a:spAutoFit/>
          </a:bodyPr>
          <a:lstStyle/>
          <a:p>
            <a:pPr algn="ctr"/>
            <a:r>
              <a:rPr lang="fr-FR" sz="1600" dirty="0">
                <a:solidFill>
                  <a:srgbClr val="FFFF00"/>
                </a:solidFill>
              </a:rPr>
              <a:t>Trustee</a:t>
            </a:r>
          </a:p>
          <a:p>
            <a:pPr algn="ctr"/>
            <a:r>
              <a:rPr lang="fr-FR" sz="1600" dirty="0">
                <a:solidFill>
                  <a:srgbClr val="FFFF00"/>
                </a:solidFill>
              </a:rPr>
              <a:t>Guernsey</a:t>
            </a:r>
          </a:p>
        </p:txBody>
      </p:sp>
      <p:sp>
        <p:nvSpPr>
          <p:cNvPr id="22" name="ZoneTexte 21">
            <a:extLst>
              <a:ext uri="{FF2B5EF4-FFF2-40B4-BE49-F238E27FC236}">
                <a16:creationId xmlns:a16="http://schemas.microsoft.com/office/drawing/2014/main" id="{CCC8A213-30D1-4DE0-BCA0-B9EBF00D2E2B}"/>
              </a:ext>
            </a:extLst>
          </p:cNvPr>
          <p:cNvSpPr txBox="1"/>
          <p:nvPr/>
        </p:nvSpPr>
        <p:spPr>
          <a:xfrm>
            <a:off x="4011422" y="4627659"/>
            <a:ext cx="1202076" cy="338554"/>
          </a:xfrm>
          <a:prstGeom prst="rect">
            <a:avLst/>
          </a:prstGeom>
          <a:noFill/>
          <a:ln>
            <a:noFill/>
          </a:ln>
        </p:spPr>
        <p:txBody>
          <a:bodyPr wrap="square" rtlCol="0">
            <a:spAutoFit/>
          </a:bodyPr>
          <a:lstStyle/>
          <a:p>
            <a:pPr algn="ctr"/>
            <a:r>
              <a:rPr lang="fr-FR" sz="1600" dirty="0">
                <a:solidFill>
                  <a:srgbClr val="FFFF00"/>
                </a:solidFill>
              </a:rPr>
              <a:t>Works of art</a:t>
            </a:r>
          </a:p>
        </p:txBody>
      </p:sp>
      <p:sp>
        <p:nvSpPr>
          <p:cNvPr id="24" name="ZoneTexte 23">
            <a:extLst>
              <a:ext uri="{FF2B5EF4-FFF2-40B4-BE49-F238E27FC236}">
                <a16:creationId xmlns:a16="http://schemas.microsoft.com/office/drawing/2014/main" id="{2F680468-95C9-C40E-0321-321D73B9D12A}"/>
              </a:ext>
            </a:extLst>
          </p:cNvPr>
          <p:cNvSpPr txBox="1"/>
          <p:nvPr/>
        </p:nvSpPr>
        <p:spPr>
          <a:xfrm>
            <a:off x="6148031" y="2489011"/>
            <a:ext cx="1595850" cy="1077218"/>
          </a:xfrm>
          <a:prstGeom prst="rect">
            <a:avLst/>
          </a:prstGeom>
          <a:noFill/>
          <a:ln>
            <a:noFill/>
          </a:ln>
        </p:spPr>
        <p:txBody>
          <a:bodyPr wrap="square" rtlCol="0">
            <a:spAutoFit/>
          </a:bodyPr>
          <a:lstStyle/>
          <a:p>
            <a:pPr algn="ctr"/>
            <a:r>
              <a:rPr lang="fr-FR" sz="1600" dirty="0" err="1">
                <a:solidFill>
                  <a:srgbClr val="FFFF00"/>
                </a:solidFill>
              </a:rPr>
              <a:t>Beneficiaries</a:t>
            </a:r>
            <a:endParaRPr lang="fr-FR" sz="1600" dirty="0">
              <a:solidFill>
                <a:srgbClr val="FFFF00"/>
              </a:solidFill>
            </a:endParaRPr>
          </a:p>
          <a:p>
            <a:pPr algn="ctr"/>
            <a:r>
              <a:rPr lang="fr-FR" sz="1600" dirty="0" err="1">
                <a:solidFill>
                  <a:srgbClr val="FFFF00"/>
                </a:solidFill>
              </a:rPr>
              <a:t>Settlors</a:t>
            </a:r>
            <a:r>
              <a:rPr lang="fr-FR" sz="1600" dirty="0">
                <a:solidFill>
                  <a:srgbClr val="FFFF00"/>
                </a:solidFill>
              </a:rPr>
              <a:t>’</a:t>
            </a:r>
          </a:p>
          <a:p>
            <a:pPr algn="ctr"/>
            <a:r>
              <a:rPr lang="fr-FR" sz="1600" dirty="0" err="1">
                <a:solidFill>
                  <a:srgbClr val="FFFF00"/>
                </a:solidFill>
              </a:rPr>
              <a:t>wife</a:t>
            </a:r>
            <a:r>
              <a:rPr lang="fr-FR" sz="1600" dirty="0">
                <a:solidFill>
                  <a:srgbClr val="FFFF00"/>
                </a:solidFill>
              </a:rPr>
              <a:t> and </a:t>
            </a:r>
            <a:r>
              <a:rPr lang="fr-FR" sz="1600" dirty="0" err="1">
                <a:solidFill>
                  <a:srgbClr val="FFFF00"/>
                </a:solidFill>
              </a:rPr>
              <a:t>two</a:t>
            </a:r>
            <a:r>
              <a:rPr lang="fr-FR" sz="1600" dirty="0">
                <a:solidFill>
                  <a:srgbClr val="FFFF00"/>
                </a:solidFill>
              </a:rPr>
              <a:t> sons</a:t>
            </a:r>
          </a:p>
        </p:txBody>
      </p:sp>
      <p:cxnSp>
        <p:nvCxnSpPr>
          <p:cNvPr id="39" name="Connecteur droit 38">
            <a:extLst>
              <a:ext uri="{FF2B5EF4-FFF2-40B4-BE49-F238E27FC236}">
                <a16:creationId xmlns:a16="http://schemas.microsoft.com/office/drawing/2014/main" id="{D83737A2-FFFC-74A3-1E6B-11D6C2FABC56}"/>
              </a:ext>
            </a:extLst>
          </p:cNvPr>
          <p:cNvCxnSpPr/>
          <p:nvPr/>
        </p:nvCxnSpPr>
        <p:spPr bwMode="auto">
          <a:xfrm>
            <a:off x="4612460" y="3933191"/>
            <a:ext cx="0" cy="684000"/>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cxnSp>
        <p:nvCxnSpPr>
          <p:cNvPr id="35" name="Connecteur droit 34">
            <a:extLst>
              <a:ext uri="{FF2B5EF4-FFF2-40B4-BE49-F238E27FC236}">
                <a16:creationId xmlns:a16="http://schemas.microsoft.com/office/drawing/2014/main" id="{40EB0F3C-5B60-BB18-EE58-A619F4C59B3F}"/>
              </a:ext>
            </a:extLst>
          </p:cNvPr>
          <p:cNvCxnSpPr>
            <a:cxnSpLocks/>
          </p:cNvCxnSpPr>
          <p:nvPr/>
        </p:nvCxnSpPr>
        <p:spPr bwMode="auto">
          <a:xfrm flipH="1">
            <a:off x="4572000" y="1729269"/>
            <a:ext cx="0" cy="540000"/>
          </a:xfrm>
          <a:prstGeom prst="line">
            <a:avLst/>
          </a:prstGeom>
          <a:solidFill>
            <a:schemeClr val="accent1"/>
          </a:solidFill>
          <a:ln w="12700" cap="flat" cmpd="sng" algn="ctr">
            <a:solidFill>
              <a:srgbClr val="FFFF00"/>
            </a:solidFill>
            <a:prstDash val="solid"/>
            <a:round/>
            <a:headEnd type="none" w="sm" len="sm"/>
            <a:tailEnd type="none" w="med" len="med"/>
          </a:ln>
          <a:effectLst/>
        </p:spPr>
      </p:cxnSp>
      <p:sp>
        <p:nvSpPr>
          <p:cNvPr id="25" name="ZoneTexte 24">
            <a:extLst>
              <a:ext uri="{FF2B5EF4-FFF2-40B4-BE49-F238E27FC236}">
                <a16:creationId xmlns:a16="http://schemas.microsoft.com/office/drawing/2014/main" id="{205079DB-0628-0F10-A5EA-408F4CDBAD0D}"/>
              </a:ext>
            </a:extLst>
          </p:cNvPr>
          <p:cNvSpPr txBox="1"/>
          <p:nvPr/>
        </p:nvSpPr>
        <p:spPr>
          <a:xfrm>
            <a:off x="3788164" y="2701012"/>
            <a:ext cx="1617155" cy="1077218"/>
          </a:xfrm>
          <a:prstGeom prst="rect">
            <a:avLst/>
          </a:prstGeom>
          <a:noFill/>
          <a:ln>
            <a:noFill/>
          </a:ln>
        </p:spPr>
        <p:txBody>
          <a:bodyPr wrap="square" rtlCol="0">
            <a:spAutoFit/>
          </a:bodyPr>
          <a:lstStyle/>
          <a:p>
            <a:pPr algn="ctr"/>
            <a:r>
              <a:rPr lang="fr-FR" sz="1600" b="1" dirty="0">
                <a:solidFill>
                  <a:srgbClr val="FFFF00"/>
                </a:solidFill>
              </a:rPr>
              <a:t>1989</a:t>
            </a:r>
          </a:p>
          <a:p>
            <a:pPr algn="ctr"/>
            <a:r>
              <a:rPr lang="fr-FR" sz="1600" b="1" dirty="0">
                <a:solidFill>
                  <a:srgbClr val="FFFF00"/>
                </a:solidFill>
              </a:rPr>
              <a:t>David Trust</a:t>
            </a:r>
          </a:p>
          <a:p>
            <a:pPr algn="ctr"/>
            <a:r>
              <a:rPr lang="fr-FR" sz="1600" dirty="0" err="1">
                <a:solidFill>
                  <a:srgbClr val="FFFF00"/>
                </a:solidFill>
              </a:rPr>
              <a:t>irrevocable</a:t>
            </a:r>
            <a:r>
              <a:rPr lang="fr-FR" sz="1600" dirty="0">
                <a:solidFill>
                  <a:srgbClr val="FFFF00"/>
                </a:solidFill>
              </a:rPr>
              <a:t> and </a:t>
            </a:r>
            <a:r>
              <a:rPr lang="fr-FR" sz="1600" dirty="0" err="1">
                <a:solidFill>
                  <a:srgbClr val="FFFF00"/>
                </a:solidFill>
              </a:rPr>
              <a:t>discretionary</a:t>
            </a:r>
            <a:r>
              <a:rPr lang="fr-FR" sz="1600" dirty="0">
                <a:solidFill>
                  <a:srgbClr val="FFFF00"/>
                </a:solidFill>
              </a:rPr>
              <a:t> </a:t>
            </a:r>
          </a:p>
        </p:txBody>
      </p:sp>
      <p:sp>
        <p:nvSpPr>
          <p:cNvPr id="26" name="ZoneTexte 25">
            <a:extLst>
              <a:ext uri="{FF2B5EF4-FFF2-40B4-BE49-F238E27FC236}">
                <a16:creationId xmlns:a16="http://schemas.microsoft.com/office/drawing/2014/main" id="{80141B43-8C25-C292-5775-0E70906E537E}"/>
              </a:ext>
            </a:extLst>
          </p:cNvPr>
          <p:cNvSpPr txBox="1"/>
          <p:nvPr/>
        </p:nvSpPr>
        <p:spPr>
          <a:xfrm>
            <a:off x="1043608" y="2316594"/>
            <a:ext cx="1617155" cy="1323439"/>
          </a:xfrm>
          <a:prstGeom prst="rect">
            <a:avLst/>
          </a:prstGeom>
          <a:noFill/>
          <a:ln>
            <a:noFill/>
          </a:ln>
        </p:spPr>
        <p:txBody>
          <a:bodyPr wrap="square" rtlCol="0">
            <a:spAutoFit/>
          </a:bodyPr>
          <a:lstStyle/>
          <a:p>
            <a:pPr algn="ctr"/>
            <a:r>
              <a:rPr lang="fr-FR" sz="1600" dirty="0" err="1">
                <a:solidFill>
                  <a:srgbClr val="FFFF00"/>
                </a:solidFill>
              </a:rPr>
              <a:t>Settlor</a:t>
            </a:r>
            <a:r>
              <a:rPr lang="fr-FR" sz="1600" dirty="0">
                <a:solidFill>
                  <a:srgbClr val="FFFF00"/>
                </a:solidFill>
              </a:rPr>
              <a:t>:</a:t>
            </a:r>
          </a:p>
          <a:p>
            <a:pPr algn="ctr"/>
            <a:r>
              <a:rPr lang="fr-FR" sz="1600" dirty="0">
                <a:solidFill>
                  <a:srgbClr val="FFFF00"/>
                </a:solidFill>
              </a:rPr>
              <a:t>Daniel</a:t>
            </a:r>
          </a:p>
          <a:p>
            <a:pPr algn="ctr"/>
            <a:r>
              <a:rPr lang="fr-FR" sz="1600" dirty="0">
                <a:solidFill>
                  <a:srgbClr val="FFFF00"/>
                </a:solidFill>
              </a:rPr>
              <a:t>French Tax </a:t>
            </a:r>
            <a:r>
              <a:rPr lang="fr-FR" sz="1600" dirty="0" err="1">
                <a:solidFill>
                  <a:srgbClr val="FFFF00"/>
                </a:solidFill>
              </a:rPr>
              <a:t>Resident</a:t>
            </a:r>
            <a:endParaRPr lang="fr-FR" sz="1600" dirty="0">
              <a:solidFill>
                <a:srgbClr val="FFFF00"/>
              </a:solidFill>
            </a:endParaRPr>
          </a:p>
          <a:p>
            <a:pPr algn="ctr"/>
            <a:r>
              <a:rPr lang="fr-FR" sz="1600" dirty="0" err="1">
                <a:solidFill>
                  <a:srgbClr val="FFFF00"/>
                </a:solidFill>
              </a:rPr>
              <a:t>Died</a:t>
            </a:r>
            <a:r>
              <a:rPr lang="fr-FR" sz="1600" dirty="0">
                <a:solidFill>
                  <a:srgbClr val="FFFF00"/>
                </a:solidFill>
              </a:rPr>
              <a:t> in 2001</a:t>
            </a:r>
          </a:p>
        </p:txBody>
      </p:sp>
      <p:sp>
        <p:nvSpPr>
          <p:cNvPr id="2" name="Triangle isocèle 1">
            <a:extLst>
              <a:ext uri="{FF2B5EF4-FFF2-40B4-BE49-F238E27FC236}">
                <a16:creationId xmlns:a16="http://schemas.microsoft.com/office/drawing/2014/main" id="{B4729D38-8F02-6A5F-F100-FAEF1262C0BA}"/>
              </a:ext>
            </a:extLst>
          </p:cNvPr>
          <p:cNvSpPr/>
          <p:nvPr/>
        </p:nvSpPr>
        <p:spPr bwMode="auto">
          <a:xfrm>
            <a:off x="3500841" y="2269269"/>
            <a:ext cx="2160239" cy="1663922"/>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6" name="Connecteur droit 5">
            <a:extLst>
              <a:ext uri="{FF2B5EF4-FFF2-40B4-BE49-F238E27FC236}">
                <a16:creationId xmlns:a16="http://schemas.microsoft.com/office/drawing/2014/main" id="{F33727D3-93AE-DD7E-A549-7120268D252A}"/>
              </a:ext>
            </a:extLst>
          </p:cNvPr>
          <p:cNvCxnSpPr>
            <a:cxnSpLocks/>
          </p:cNvCxnSpPr>
          <p:nvPr/>
        </p:nvCxnSpPr>
        <p:spPr bwMode="auto">
          <a:xfrm flipH="1">
            <a:off x="5076056" y="2998271"/>
            <a:ext cx="1393402"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3" name="ZoneTexte 2">
            <a:extLst>
              <a:ext uri="{FF2B5EF4-FFF2-40B4-BE49-F238E27FC236}">
                <a16:creationId xmlns:a16="http://schemas.microsoft.com/office/drawing/2014/main" id="{419AE78D-9247-3A27-B0E7-F591E5B088F3}"/>
              </a:ext>
            </a:extLst>
          </p:cNvPr>
          <p:cNvSpPr txBox="1"/>
          <p:nvPr/>
        </p:nvSpPr>
        <p:spPr>
          <a:xfrm>
            <a:off x="380855" y="5232138"/>
            <a:ext cx="8433723" cy="1200329"/>
          </a:xfrm>
          <a:prstGeom prst="rect">
            <a:avLst/>
          </a:prstGeom>
          <a:noFill/>
          <a:ln>
            <a:noFill/>
          </a:ln>
        </p:spPr>
        <p:txBody>
          <a:bodyPr wrap="square" rtlCol="0">
            <a:spAutoFit/>
          </a:bodyPr>
          <a:lstStyle/>
          <a:p>
            <a:r>
              <a:rPr lang="en-US" sz="1400" b="1" noProof="0" dirty="0">
                <a:solidFill>
                  <a:srgbClr val="FFFF00"/>
                </a:solidFill>
              </a:rPr>
              <a:t>Position of the FTA: </a:t>
            </a:r>
            <a:r>
              <a:rPr lang="en-US" sz="1400" noProof="0" dirty="0">
                <a:solidFill>
                  <a:srgbClr val="FFFF00"/>
                </a:solidFill>
              </a:rPr>
              <a:t>French inheritance tax applies on trust assets upon the settlor’s death </a:t>
            </a:r>
          </a:p>
          <a:p>
            <a:r>
              <a:rPr lang="en-US" sz="1400" b="1" dirty="0">
                <a:solidFill>
                  <a:srgbClr val="FFFF00"/>
                </a:solidFill>
              </a:rPr>
              <a:t>Position of the taxpayer (the beneficiary):</a:t>
            </a:r>
            <a:r>
              <a:rPr lang="en-US" sz="1400" dirty="0">
                <a:solidFill>
                  <a:srgbClr val="FFFF00"/>
                </a:solidFill>
              </a:rPr>
              <a:t> the trust was not taxable upon the settlor’s death</a:t>
            </a:r>
          </a:p>
          <a:p>
            <a:r>
              <a:rPr lang="en-US" sz="1400" b="1" noProof="0" dirty="0">
                <a:solidFill>
                  <a:srgbClr val="FFFF00"/>
                </a:solidFill>
              </a:rPr>
              <a:t>The Decision </a:t>
            </a:r>
            <a:r>
              <a:rPr lang="en-US" sz="1400" b="1" dirty="0">
                <a:solidFill>
                  <a:srgbClr val="FFFF00"/>
                </a:solidFill>
              </a:rPr>
              <a:t>of the Supreme Court: </a:t>
            </a:r>
            <a:r>
              <a:rPr lang="en-US" sz="1400" dirty="0">
                <a:solidFill>
                  <a:srgbClr val="FFFF00"/>
                </a:solidFill>
              </a:rPr>
              <a:t>French inheritance tax was due upon the Settlor’s death because he actually controlled the assets transferred to the trust (qualified as irrevocable and discretionary in the trust deed)</a:t>
            </a:r>
            <a:endParaRPr lang="en-US" sz="1400" noProof="0" dirty="0">
              <a:solidFill>
                <a:srgbClr val="FFFF00"/>
              </a:solidFill>
            </a:endParaRPr>
          </a:p>
          <a:p>
            <a:endParaRPr lang="fr-FR" sz="1600" dirty="0">
              <a:solidFill>
                <a:srgbClr val="FFFF00"/>
              </a:solidFill>
            </a:endParaRPr>
          </a:p>
        </p:txBody>
      </p:sp>
      <p:pic>
        <p:nvPicPr>
          <p:cNvPr id="4" name="Image 3">
            <a:extLst>
              <a:ext uri="{FF2B5EF4-FFF2-40B4-BE49-F238E27FC236}">
                <a16:creationId xmlns:a16="http://schemas.microsoft.com/office/drawing/2014/main" id="{2F691047-40BF-6A24-728C-4F3E61FD6CE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3710" y="2337844"/>
            <a:ext cx="980988" cy="1323439"/>
          </a:xfrm>
          <a:prstGeom prst="rect">
            <a:avLst/>
          </a:prstGeom>
        </p:spPr>
      </p:pic>
      <p:pic>
        <p:nvPicPr>
          <p:cNvPr id="8" name="Image 7">
            <a:extLst>
              <a:ext uri="{FF2B5EF4-FFF2-40B4-BE49-F238E27FC236}">
                <a16:creationId xmlns:a16="http://schemas.microsoft.com/office/drawing/2014/main" id="{02499E7C-E9EF-FF92-615C-840B28B8B943}"/>
              </a:ext>
            </a:extLst>
          </p:cNvPr>
          <p:cNvPicPr>
            <a:picLocks noChangeAspect="1"/>
          </p:cNvPicPr>
          <p:nvPr/>
        </p:nvPicPr>
        <p:blipFill>
          <a:blip r:embed="rId4"/>
          <a:stretch>
            <a:fillRect/>
          </a:stretch>
        </p:blipFill>
        <p:spPr>
          <a:xfrm>
            <a:off x="5341261" y="4144176"/>
            <a:ext cx="738507" cy="876977"/>
          </a:xfrm>
          <a:prstGeom prst="rect">
            <a:avLst/>
          </a:prstGeom>
        </p:spPr>
      </p:pic>
      <p:pic>
        <p:nvPicPr>
          <p:cNvPr id="10" name="Image 9">
            <a:extLst>
              <a:ext uri="{FF2B5EF4-FFF2-40B4-BE49-F238E27FC236}">
                <a16:creationId xmlns:a16="http://schemas.microsoft.com/office/drawing/2014/main" id="{C8305182-0A35-2AE2-2086-ABEDDC3C9B0E}"/>
              </a:ext>
            </a:extLst>
          </p:cNvPr>
          <p:cNvPicPr>
            <a:picLocks noChangeAspect="1"/>
          </p:cNvPicPr>
          <p:nvPr/>
        </p:nvPicPr>
        <p:blipFill>
          <a:blip r:embed="rId5"/>
          <a:stretch>
            <a:fillRect/>
          </a:stretch>
        </p:blipFill>
        <p:spPr>
          <a:xfrm>
            <a:off x="8230833" y="1950402"/>
            <a:ext cx="573619" cy="1077218"/>
          </a:xfrm>
          <a:prstGeom prst="rect">
            <a:avLst/>
          </a:prstGeom>
        </p:spPr>
      </p:pic>
      <p:pic>
        <p:nvPicPr>
          <p:cNvPr id="12" name="Image 11">
            <a:extLst>
              <a:ext uri="{FF2B5EF4-FFF2-40B4-BE49-F238E27FC236}">
                <a16:creationId xmlns:a16="http://schemas.microsoft.com/office/drawing/2014/main" id="{0B8B5051-40D6-9F3E-B62A-A8D08FB8AB78}"/>
              </a:ext>
            </a:extLst>
          </p:cNvPr>
          <p:cNvPicPr>
            <a:picLocks noChangeAspect="1"/>
          </p:cNvPicPr>
          <p:nvPr/>
        </p:nvPicPr>
        <p:blipFill>
          <a:blip r:embed="rId6"/>
          <a:stretch>
            <a:fillRect/>
          </a:stretch>
        </p:blipFill>
        <p:spPr>
          <a:xfrm>
            <a:off x="7587679" y="2604313"/>
            <a:ext cx="643154" cy="1451219"/>
          </a:xfrm>
          <a:prstGeom prst="rect">
            <a:avLst/>
          </a:prstGeom>
        </p:spPr>
      </p:pic>
      <p:pic>
        <p:nvPicPr>
          <p:cNvPr id="14" name="Image 13">
            <a:extLst>
              <a:ext uri="{FF2B5EF4-FFF2-40B4-BE49-F238E27FC236}">
                <a16:creationId xmlns:a16="http://schemas.microsoft.com/office/drawing/2014/main" id="{8204956D-B800-54EA-08AD-70716E5563BD}"/>
              </a:ext>
            </a:extLst>
          </p:cNvPr>
          <p:cNvPicPr>
            <a:picLocks noChangeAspect="1"/>
          </p:cNvPicPr>
          <p:nvPr/>
        </p:nvPicPr>
        <p:blipFill>
          <a:blip r:embed="rId7"/>
          <a:stretch>
            <a:fillRect/>
          </a:stretch>
        </p:blipFill>
        <p:spPr>
          <a:xfrm>
            <a:off x="8336608" y="3070013"/>
            <a:ext cx="627880" cy="1399767"/>
          </a:xfrm>
          <a:prstGeom prst="rect">
            <a:avLst/>
          </a:prstGeom>
        </p:spPr>
      </p:pic>
      <p:cxnSp>
        <p:nvCxnSpPr>
          <p:cNvPr id="7" name="Connecteur droit 6">
            <a:extLst>
              <a:ext uri="{FF2B5EF4-FFF2-40B4-BE49-F238E27FC236}">
                <a16:creationId xmlns:a16="http://schemas.microsoft.com/office/drawing/2014/main" id="{497E541A-83C8-20D8-2DF5-44A43A0CD32D}"/>
              </a:ext>
            </a:extLst>
          </p:cNvPr>
          <p:cNvCxnSpPr>
            <a:cxnSpLocks/>
          </p:cNvCxnSpPr>
          <p:nvPr/>
        </p:nvCxnSpPr>
        <p:spPr bwMode="auto">
          <a:xfrm flipH="1">
            <a:off x="2463422" y="2998271"/>
            <a:ext cx="1548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11" name="ZoneTexte 10">
            <a:extLst>
              <a:ext uri="{FF2B5EF4-FFF2-40B4-BE49-F238E27FC236}">
                <a16:creationId xmlns:a16="http://schemas.microsoft.com/office/drawing/2014/main" id="{A89F217B-F285-94A3-EBE4-B532F49C22BB}"/>
              </a:ext>
            </a:extLst>
          </p:cNvPr>
          <p:cNvSpPr txBox="1"/>
          <p:nvPr/>
        </p:nvSpPr>
        <p:spPr>
          <a:xfrm>
            <a:off x="8604448" y="6381328"/>
            <a:ext cx="360040" cy="276999"/>
          </a:xfrm>
          <a:prstGeom prst="rect">
            <a:avLst/>
          </a:prstGeom>
          <a:noFill/>
        </p:spPr>
        <p:txBody>
          <a:bodyPr wrap="square" rtlCol="0">
            <a:spAutoFit/>
          </a:bodyPr>
          <a:lstStyle/>
          <a:p>
            <a:r>
              <a:rPr lang="fr-FR" sz="1200" b="1" dirty="0"/>
              <a:t>12</a:t>
            </a:r>
            <a:endParaRPr lang="en-US" sz="1200" b="1" dirty="0"/>
          </a:p>
        </p:txBody>
      </p:sp>
    </p:spTree>
    <p:extLst>
      <p:ext uri="{BB962C8B-B14F-4D97-AF65-F5344CB8AC3E}">
        <p14:creationId xmlns:p14="http://schemas.microsoft.com/office/powerpoint/2010/main" val="2402747951"/>
      </p:ext>
    </p:extLst>
  </p:cSld>
  <p:clrMapOvr>
    <a:masterClrMapping/>
  </p:clrMapOvr>
  <p:transition spd="slow">
    <p:wipe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9D51D44-4242-00A2-A0CF-25DF71D87424}"/>
              </a:ext>
            </a:extLst>
          </p:cNvPr>
          <p:cNvSpPr>
            <a:spLocks noGrp="1"/>
          </p:cNvSpPr>
          <p:nvPr>
            <p:ph idx="1"/>
          </p:nvPr>
        </p:nvSpPr>
        <p:spPr>
          <a:xfrm>
            <a:off x="685800" y="1844824"/>
            <a:ext cx="7772400" cy="2736304"/>
          </a:xfrm>
        </p:spPr>
        <p:txBody>
          <a:bodyPr/>
          <a:lstStyle/>
          <a:p>
            <a:pPr marL="457200" lvl="1" indent="0" algn="just">
              <a:lnSpc>
                <a:spcPct val="107000"/>
              </a:lnSpc>
              <a:spcAft>
                <a:spcPts val="800"/>
              </a:spcAft>
              <a:buNone/>
            </a:pPr>
            <a:r>
              <a:rPr lang="en-US" sz="14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1.2. Life insurance policies and trusts</a:t>
            </a: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marL="0" indent="0" algn="just">
              <a:lnSpc>
                <a:spcPct val="107000"/>
              </a:lnSpc>
              <a:spcAft>
                <a:spcPts val="800"/>
              </a:spcAft>
              <a:buNone/>
              <a:tabLst>
                <a:tab pos="0" algn="l"/>
              </a:tabLst>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Before July 31, 2011, distribution of capital decided by the trustee of an irrevocable and discretionary trust, after the settlor’s death, was subject to inheritance tax, regardless of the fact that the trustees have subscribed to life insurance policies with the settlor being the insured person.</a:t>
            </a:r>
          </a:p>
          <a:p>
            <a:endParaRPr lang="en-US" dirty="0"/>
          </a:p>
        </p:txBody>
      </p:sp>
      <p:sp>
        <p:nvSpPr>
          <p:cNvPr id="5" name="ZoneTexte 4">
            <a:extLst>
              <a:ext uri="{FF2B5EF4-FFF2-40B4-BE49-F238E27FC236}">
                <a16:creationId xmlns:a16="http://schemas.microsoft.com/office/drawing/2014/main" id="{33B1E2AA-52D9-5BF0-8B09-3C45B941B765}"/>
              </a:ext>
            </a:extLst>
          </p:cNvPr>
          <p:cNvSpPr txBox="1"/>
          <p:nvPr/>
        </p:nvSpPr>
        <p:spPr>
          <a:xfrm>
            <a:off x="8604448" y="6381328"/>
            <a:ext cx="360040" cy="276999"/>
          </a:xfrm>
          <a:prstGeom prst="rect">
            <a:avLst/>
          </a:prstGeom>
          <a:noFill/>
        </p:spPr>
        <p:txBody>
          <a:bodyPr wrap="square" rtlCol="0">
            <a:spAutoFit/>
          </a:bodyPr>
          <a:lstStyle/>
          <a:p>
            <a:r>
              <a:rPr lang="fr-FR" sz="1200" b="1" dirty="0"/>
              <a:t>13</a:t>
            </a:r>
            <a:endParaRPr lang="en-US" sz="1200" b="1" dirty="0"/>
          </a:p>
        </p:txBody>
      </p:sp>
    </p:spTree>
    <p:extLst>
      <p:ext uri="{BB962C8B-B14F-4D97-AF65-F5344CB8AC3E}">
        <p14:creationId xmlns:p14="http://schemas.microsoft.com/office/powerpoint/2010/main" val="634682517"/>
      </p:ext>
    </p:extLst>
  </p:cSld>
  <p:clrMapOvr>
    <a:masterClrMapping/>
  </p:clrMapOvr>
  <p:transition spd="slow">
    <p:wipe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38AAB-AB8B-FBC7-A3BB-47E5951D6D52}"/>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A720D79C-A8FA-61E1-DFBC-C83904983D65}"/>
              </a:ext>
            </a:extLst>
          </p:cNvPr>
          <p:cNvSpPr/>
          <p:nvPr/>
        </p:nvSpPr>
        <p:spPr>
          <a:xfrm>
            <a:off x="458757" y="89616"/>
            <a:ext cx="8244408" cy="972126"/>
          </a:xfrm>
          <a:prstGeom prst="rect">
            <a:avLst/>
          </a:prstGeom>
        </p:spPr>
        <p:txBody>
          <a:bodyPr wrap="square">
            <a:spAutoFit/>
          </a:bodyPr>
          <a:lstStyle/>
          <a:p>
            <a:pPr algn="ctr">
              <a:lnSpc>
                <a:spcPct val="107000"/>
              </a:lnSpc>
              <a:spcAft>
                <a:spcPts val="0"/>
              </a:spcAft>
            </a:pPr>
            <a:r>
              <a:rPr lang="en-US" sz="1800" b="1" dirty="0">
                <a:solidFill>
                  <a:srgbClr val="FFFF00"/>
                </a:solidFill>
                <a:ea typeface="Calibri" panose="020F0502020204030204" pitchFamily="34" charset="0"/>
                <a:cs typeface="Times New Roman" panose="02020603050405020304" pitchFamily="18" charset="0"/>
              </a:rPr>
              <a:t>Decision of the Appeal Court of Paris</a:t>
            </a:r>
          </a:p>
          <a:p>
            <a:pPr algn="ctr">
              <a:lnSpc>
                <a:spcPct val="107000"/>
              </a:lnSpc>
              <a:spcAft>
                <a:spcPts val="0"/>
              </a:spcAft>
            </a:pPr>
            <a:r>
              <a:rPr lang="en-US" sz="1800" b="1" dirty="0">
                <a:solidFill>
                  <a:srgbClr val="FFFF00"/>
                </a:solidFill>
                <a:ea typeface="Calibri" panose="020F0502020204030204" pitchFamily="34" charset="0"/>
                <a:cs typeface="Times New Roman" panose="02020603050405020304" pitchFamily="18" charset="0"/>
              </a:rPr>
              <a:t>June 30, 2025 n°22/06103</a:t>
            </a:r>
          </a:p>
          <a:p>
            <a:pPr algn="ctr">
              <a:lnSpc>
                <a:spcPct val="107000"/>
              </a:lnSpc>
              <a:spcAft>
                <a:spcPts val="0"/>
              </a:spcAft>
            </a:pPr>
            <a:r>
              <a:rPr lang="en-US" sz="1800" b="1" dirty="0">
                <a:solidFill>
                  <a:srgbClr val="FFFF00"/>
                </a:solidFill>
                <a:ea typeface="Calibri" panose="020F0502020204030204" pitchFamily="34" charset="0"/>
                <a:cs typeface="Times New Roman" panose="02020603050405020304" pitchFamily="18" charset="0"/>
              </a:rPr>
              <a:t>Life insurance policies and trusts </a:t>
            </a:r>
            <a:r>
              <a:rPr lang="en-US" sz="1800" b="1" dirty="0">
                <a:solidFill>
                  <a:schemeClr val="accent1">
                    <a:lumMod val="60000"/>
                    <a:lumOff val="40000"/>
                  </a:schemeClr>
                </a:solidFill>
                <a:ea typeface="Calibri" panose="020F0502020204030204" pitchFamily="34" charset="0"/>
                <a:cs typeface="Times New Roman" panose="02020603050405020304" pitchFamily="18" charset="0"/>
              </a:rPr>
              <a:t>(1) </a:t>
            </a:r>
            <a:endParaRPr lang="en-US" sz="2400" b="1" dirty="0">
              <a:solidFill>
                <a:schemeClr val="accent1">
                  <a:lumMod val="60000"/>
                  <a:lumOff val="40000"/>
                </a:schemeClr>
              </a:solidFill>
              <a:ea typeface="Calibri" panose="020F0502020204030204" pitchFamily="34" charset="0"/>
              <a:cs typeface="Times New Roman" panose="02020603050405020304" pitchFamily="18" charset="0"/>
            </a:endParaRPr>
          </a:p>
        </p:txBody>
      </p:sp>
      <p:sp>
        <p:nvSpPr>
          <p:cNvPr id="19" name="ZoneTexte 18">
            <a:extLst>
              <a:ext uri="{FF2B5EF4-FFF2-40B4-BE49-F238E27FC236}">
                <a16:creationId xmlns:a16="http://schemas.microsoft.com/office/drawing/2014/main" id="{D006726C-62FD-2C44-DEF9-EB4F528B4F51}"/>
              </a:ext>
            </a:extLst>
          </p:cNvPr>
          <p:cNvSpPr txBox="1"/>
          <p:nvPr/>
        </p:nvSpPr>
        <p:spPr>
          <a:xfrm>
            <a:off x="3897013" y="1704896"/>
            <a:ext cx="1349972" cy="338554"/>
          </a:xfrm>
          <a:prstGeom prst="rect">
            <a:avLst/>
          </a:prstGeom>
          <a:noFill/>
          <a:ln>
            <a:solidFill>
              <a:srgbClr val="FFFF00"/>
            </a:solidFill>
          </a:ln>
        </p:spPr>
        <p:txBody>
          <a:bodyPr wrap="square" rtlCol="0">
            <a:spAutoFit/>
          </a:bodyPr>
          <a:lstStyle/>
          <a:p>
            <a:pPr algn="ctr"/>
            <a:r>
              <a:rPr lang="fr-FR" sz="1600" dirty="0">
                <a:solidFill>
                  <a:srgbClr val="FFFF00"/>
                </a:solidFill>
              </a:rPr>
              <a:t>US Trustees</a:t>
            </a:r>
          </a:p>
        </p:txBody>
      </p:sp>
      <p:sp>
        <p:nvSpPr>
          <p:cNvPr id="20" name="ZoneTexte 19">
            <a:extLst>
              <a:ext uri="{FF2B5EF4-FFF2-40B4-BE49-F238E27FC236}">
                <a16:creationId xmlns:a16="http://schemas.microsoft.com/office/drawing/2014/main" id="{89DC7FBF-B0CD-D140-5020-3801C7966405}"/>
              </a:ext>
            </a:extLst>
          </p:cNvPr>
          <p:cNvSpPr txBox="1"/>
          <p:nvPr/>
        </p:nvSpPr>
        <p:spPr>
          <a:xfrm>
            <a:off x="87014" y="1708867"/>
            <a:ext cx="3583720" cy="1077218"/>
          </a:xfrm>
          <a:prstGeom prst="rect">
            <a:avLst/>
          </a:prstGeom>
          <a:noFill/>
          <a:ln>
            <a:noFill/>
          </a:ln>
        </p:spPr>
        <p:txBody>
          <a:bodyPr wrap="square" rtlCol="0">
            <a:spAutoFit/>
          </a:bodyPr>
          <a:lstStyle/>
          <a:p>
            <a:r>
              <a:rPr lang="fr-FR" sz="1600" dirty="0">
                <a:solidFill>
                  <a:schemeClr val="accent1">
                    <a:lumMod val="60000"/>
                    <a:lumOff val="40000"/>
                  </a:schemeClr>
                </a:solidFill>
              </a:rPr>
              <a:t>- Setting up of US trusts by Mr. U</a:t>
            </a:r>
          </a:p>
          <a:p>
            <a:r>
              <a:rPr lang="fr-FR" sz="1600" dirty="0">
                <a:solidFill>
                  <a:schemeClr val="accent1">
                    <a:lumMod val="60000"/>
                    <a:lumOff val="40000"/>
                  </a:schemeClr>
                </a:solidFill>
              </a:rPr>
              <a:t>- Transfer of cash to trusts by Mr. U</a:t>
            </a:r>
          </a:p>
          <a:p>
            <a:pPr marL="88900" indent="-88900"/>
            <a:r>
              <a:rPr lang="fr-FR" sz="1600" dirty="0">
                <a:solidFill>
                  <a:schemeClr val="accent1">
                    <a:lumMod val="60000"/>
                    <a:lumOff val="40000"/>
                  </a:schemeClr>
                </a:solidFill>
              </a:rPr>
              <a:t>- </a:t>
            </a:r>
            <a:r>
              <a:rPr lang="fr-FR" sz="1600" dirty="0" err="1">
                <a:solidFill>
                  <a:schemeClr val="accent1">
                    <a:lumMod val="60000"/>
                    <a:lumOff val="40000"/>
                  </a:schemeClr>
                </a:solidFill>
              </a:rPr>
              <a:t>Subscription</a:t>
            </a:r>
            <a:r>
              <a:rPr lang="fr-FR" sz="1600" dirty="0">
                <a:solidFill>
                  <a:schemeClr val="accent1">
                    <a:lumMod val="60000"/>
                    <a:lumOff val="40000"/>
                  </a:schemeClr>
                </a:solidFill>
              </a:rPr>
              <a:t> of US life </a:t>
            </a:r>
            <a:r>
              <a:rPr lang="fr-FR" sz="1600" dirty="0" err="1">
                <a:solidFill>
                  <a:schemeClr val="accent1">
                    <a:lumMod val="60000"/>
                    <a:lumOff val="40000"/>
                  </a:schemeClr>
                </a:solidFill>
              </a:rPr>
              <a:t>insurance</a:t>
            </a:r>
            <a:r>
              <a:rPr lang="fr-FR" sz="1600" dirty="0">
                <a:solidFill>
                  <a:schemeClr val="accent1">
                    <a:lumMod val="60000"/>
                    <a:lumOff val="40000"/>
                  </a:schemeClr>
                </a:solidFill>
              </a:rPr>
              <a:t> </a:t>
            </a:r>
            <a:r>
              <a:rPr lang="fr-FR" sz="1600" dirty="0" err="1">
                <a:solidFill>
                  <a:schemeClr val="accent1">
                    <a:lumMod val="60000"/>
                    <a:lumOff val="40000"/>
                  </a:schemeClr>
                </a:solidFill>
              </a:rPr>
              <a:t>policies</a:t>
            </a:r>
            <a:r>
              <a:rPr lang="fr-FR" sz="1600" dirty="0">
                <a:solidFill>
                  <a:schemeClr val="accent1">
                    <a:lumMod val="60000"/>
                    <a:lumOff val="40000"/>
                  </a:schemeClr>
                </a:solidFill>
              </a:rPr>
              <a:t>      by the trustees </a:t>
            </a:r>
          </a:p>
        </p:txBody>
      </p:sp>
      <p:sp>
        <p:nvSpPr>
          <p:cNvPr id="22" name="ZoneTexte 21">
            <a:extLst>
              <a:ext uri="{FF2B5EF4-FFF2-40B4-BE49-F238E27FC236}">
                <a16:creationId xmlns:a16="http://schemas.microsoft.com/office/drawing/2014/main" id="{5FB6771B-69D2-C21E-0E3E-878895E5534A}"/>
              </a:ext>
            </a:extLst>
          </p:cNvPr>
          <p:cNvSpPr txBox="1"/>
          <p:nvPr/>
        </p:nvSpPr>
        <p:spPr>
          <a:xfrm>
            <a:off x="3674464" y="5347347"/>
            <a:ext cx="1816213" cy="584775"/>
          </a:xfrm>
          <a:prstGeom prst="rect">
            <a:avLst/>
          </a:prstGeom>
          <a:noFill/>
          <a:ln>
            <a:solidFill>
              <a:srgbClr val="FFFF00"/>
            </a:solidFill>
          </a:ln>
        </p:spPr>
        <p:txBody>
          <a:bodyPr wrap="square" rtlCol="0">
            <a:spAutoFit/>
          </a:bodyPr>
          <a:lstStyle/>
          <a:p>
            <a:pPr algn="ctr"/>
            <a:r>
              <a:rPr lang="fr-FR" sz="1600" dirty="0">
                <a:solidFill>
                  <a:srgbClr val="FFFF00"/>
                </a:solidFill>
              </a:rPr>
              <a:t>US </a:t>
            </a:r>
            <a:r>
              <a:rPr lang="fr-FR" sz="1600" dirty="0" err="1">
                <a:solidFill>
                  <a:srgbClr val="FFFF00"/>
                </a:solidFill>
              </a:rPr>
              <a:t>Insurance</a:t>
            </a:r>
            <a:r>
              <a:rPr lang="fr-FR" sz="1600" dirty="0">
                <a:solidFill>
                  <a:srgbClr val="FFFF00"/>
                </a:solidFill>
              </a:rPr>
              <a:t> Company</a:t>
            </a:r>
          </a:p>
        </p:txBody>
      </p:sp>
      <p:sp>
        <p:nvSpPr>
          <p:cNvPr id="24" name="ZoneTexte 23">
            <a:extLst>
              <a:ext uri="{FF2B5EF4-FFF2-40B4-BE49-F238E27FC236}">
                <a16:creationId xmlns:a16="http://schemas.microsoft.com/office/drawing/2014/main" id="{6D10CEB7-15E1-55D1-BA4F-8E7C8442ED04}"/>
              </a:ext>
            </a:extLst>
          </p:cNvPr>
          <p:cNvSpPr txBox="1"/>
          <p:nvPr/>
        </p:nvSpPr>
        <p:spPr>
          <a:xfrm>
            <a:off x="6008958" y="2875481"/>
            <a:ext cx="1653881" cy="830997"/>
          </a:xfrm>
          <a:prstGeom prst="rect">
            <a:avLst/>
          </a:prstGeom>
          <a:noFill/>
          <a:ln>
            <a:noFill/>
          </a:ln>
        </p:spPr>
        <p:txBody>
          <a:bodyPr wrap="square" rtlCol="0">
            <a:spAutoFit/>
          </a:bodyPr>
          <a:lstStyle/>
          <a:p>
            <a:pPr algn="ctr"/>
            <a:r>
              <a:rPr lang="fr-FR" sz="1600" dirty="0" err="1">
                <a:solidFill>
                  <a:srgbClr val="FFFF00"/>
                </a:solidFill>
              </a:rPr>
              <a:t>Beneficiaries</a:t>
            </a:r>
            <a:endParaRPr lang="fr-FR" sz="1600" dirty="0">
              <a:solidFill>
                <a:srgbClr val="FFFF00"/>
              </a:solidFill>
            </a:endParaRPr>
          </a:p>
          <a:p>
            <a:pPr algn="ctr"/>
            <a:r>
              <a:rPr lang="fr-FR" sz="1600" dirty="0">
                <a:solidFill>
                  <a:srgbClr val="FFFF00"/>
                </a:solidFill>
              </a:rPr>
              <a:t>Mr. </a:t>
            </a:r>
            <a:r>
              <a:rPr lang="fr-FR" sz="1600" dirty="0" err="1">
                <a:solidFill>
                  <a:srgbClr val="FFFF00"/>
                </a:solidFill>
              </a:rPr>
              <a:t>U’s</a:t>
            </a:r>
            <a:r>
              <a:rPr lang="fr-FR" sz="1600" dirty="0">
                <a:solidFill>
                  <a:srgbClr val="FFFF00"/>
                </a:solidFill>
              </a:rPr>
              <a:t> </a:t>
            </a:r>
            <a:r>
              <a:rPr lang="fr-FR" sz="1600" dirty="0" err="1">
                <a:solidFill>
                  <a:srgbClr val="FFFF00"/>
                </a:solidFill>
              </a:rPr>
              <a:t>children</a:t>
            </a:r>
            <a:endParaRPr lang="fr-FR" sz="1600" dirty="0">
              <a:solidFill>
                <a:srgbClr val="FFFF00"/>
              </a:solidFill>
            </a:endParaRPr>
          </a:p>
          <a:p>
            <a:pPr algn="ctr"/>
            <a:r>
              <a:rPr lang="fr-FR" sz="1600" dirty="0" err="1">
                <a:solidFill>
                  <a:srgbClr val="FFFF00"/>
                </a:solidFill>
              </a:rPr>
              <a:t>grandchildren</a:t>
            </a:r>
            <a:endParaRPr lang="fr-FR" sz="1600" dirty="0">
              <a:solidFill>
                <a:srgbClr val="FFFF00"/>
              </a:solidFill>
            </a:endParaRPr>
          </a:p>
        </p:txBody>
      </p:sp>
      <p:cxnSp>
        <p:nvCxnSpPr>
          <p:cNvPr id="39" name="Connecteur droit 38">
            <a:extLst>
              <a:ext uri="{FF2B5EF4-FFF2-40B4-BE49-F238E27FC236}">
                <a16:creationId xmlns:a16="http://schemas.microsoft.com/office/drawing/2014/main" id="{E75692D8-A672-B48E-04AA-B2FFFC289253}"/>
              </a:ext>
            </a:extLst>
          </p:cNvPr>
          <p:cNvCxnSpPr/>
          <p:nvPr/>
        </p:nvCxnSpPr>
        <p:spPr bwMode="auto">
          <a:xfrm>
            <a:off x="4567019" y="4123580"/>
            <a:ext cx="0" cy="1224000"/>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cxnSp>
        <p:nvCxnSpPr>
          <p:cNvPr id="35" name="Connecteur droit 34">
            <a:extLst>
              <a:ext uri="{FF2B5EF4-FFF2-40B4-BE49-F238E27FC236}">
                <a16:creationId xmlns:a16="http://schemas.microsoft.com/office/drawing/2014/main" id="{F9BDDDB5-0483-3B5A-9897-01C8B0C2CAD8}"/>
              </a:ext>
            </a:extLst>
          </p:cNvPr>
          <p:cNvCxnSpPr>
            <a:cxnSpLocks/>
          </p:cNvCxnSpPr>
          <p:nvPr/>
        </p:nvCxnSpPr>
        <p:spPr bwMode="auto">
          <a:xfrm flipH="1">
            <a:off x="4583101" y="2044618"/>
            <a:ext cx="0" cy="396000"/>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41" name="Connecteur droit 40">
            <a:extLst>
              <a:ext uri="{FF2B5EF4-FFF2-40B4-BE49-F238E27FC236}">
                <a16:creationId xmlns:a16="http://schemas.microsoft.com/office/drawing/2014/main" id="{7974FC72-EE6F-B3D6-06A9-C8388DA13EE5}"/>
              </a:ext>
            </a:extLst>
          </p:cNvPr>
          <p:cNvCxnSpPr>
            <a:cxnSpLocks/>
          </p:cNvCxnSpPr>
          <p:nvPr/>
        </p:nvCxnSpPr>
        <p:spPr bwMode="auto">
          <a:xfrm flipH="1" flipV="1">
            <a:off x="1945907" y="3356992"/>
            <a:ext cx="2621112" cy="1530364"/>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sp>
        <p:nvSpPr>
          <p:cNvPr id="25" name="ZoneTexte 24">
            <a:extLst>
              <a:ext uri="{FF2B5EF4-FFF2-40B4-BE49-F238E27FC236}">
                <a16:creationId xmlns:a16="http://schemas.microsoft.com/office/drawing/2014/main" id="{FD68DE94-C772-E4E0-0756-AC38A2E8D660}"/>
              </a:ext>
            </a:extLst>
          </p:cNvPr>
          <p:cNvSpPr txBox="1"/>
          <p:nvPr/>
        </p:nvSpPr>
        <p:spPr>
          <a:xfrm>
            <a:off x="3758442" y="2849774"/>
            <a:ext cx="1617155" cy="1323439"/>
          </a:xfrm>
          <a:prstGeom prst="rect">
            <a:avLst/>
          </a:prstGeom>
          <a:noFill/>
          <a:ln>
            <a:noFill/>
          </a:ln>
        </p:spPr>
        <p:txBody>
          <a:bodyPr wrap="square" rtlCol="0">
            <a:spAutoFit/>
          </a:bodyPr>
          <a:lstStyle/>
          <a:p>
            <a:pPr algn="ctr"/>
            <a:r>
              <a:rPr lang="fr-FR" sz="1600" b="1" dirty="0">
                <a:solidFill>
                  <a:srgbClr val="FFFF00"/>
                </a:solidFill>
              </a:rPr>
              <a:t>US life</a:t>
            </a:r>
          </a:p>
          <a:p>
            <a:pPr algn="ctr"/>
            <a:r>
              <a:rPr lang="fr-FR" sz="1600" b="1" dirty="0" err="1">
                <a:solidFill>
                  <a:srgbClr val="FFFF00"/>
                </a:solidFill>
              </a:rPr>
              <a:t>Insurance</a:t>
            </a:r>
            <a:endParaRPr lang="fr-FR" sz="1600" b="1" dirty="0">
              <a:solidFill>
                <a:srgbClr val="FFFF00"/>
              </a:solidFill>
            </a:endParaRPr>
          </a:p>
          <a:p>
            <a:pPr algn="ctr"/>
            <a:r>
              <a:rPr lang="fr-FR" sz="1600" b="1" dirty="0">
                <a:solidFill>
                  <a:srgbClr val="FFFF00"/>
                </a:solidFill>
              </a:rPr>
              <a:t>Trusts</a:t>
            </a:r>
          </a:p>
          <a:p>
            <a:pPr algn="ctr"/>
            <a:r>
              <a:rPr lang="fr-FR" sz="1600" dirty="0" err="1">
                <a:solidFill>
                  <a:srgbClr val="FFFF00"/>
                </a:solidFill>
              </a:rPr>
              <a:t>irrevocable</a:t>
            </a:r>
            <a:r>
              <a:rPr lang="fr-FR" sz="1600" dirty="0">
                <a:solidFill>
                  <a:srgbClr val="FFFF00"/>
                </a:solidFill>
              </a:rPr>
              <a:t> </a:t>
            </a:r>
            <a:r>
              <a:rPr lang="fr-FR" sz="1600" dirty="0" err="1">
                <a:solidFill>
                  <a:srgbClr val="FFFF00"/>
                </a:solidFill>
              </a:rPr>
              <a:t>discretionary</a:t>
            </a:r>
            <a:endParaRPr lang="fr-FR" sz="1600" dirty="0">
              <a:solidFill>
                <a:srgbClr val="FFFF00"/>
              </a:solidFill>
            </a:endParaRPr>
          </a:p>
        </p:txBody>
      </p:sp>
      <p:sp>
        <p:nvSpPr>
          <p:cNvPr id="26" name="ZoneTexte 25">
            <a:extLst>
              <a:ext uri="{FF2B5EF4-FFF2-40B4-BE49-F238E27FC236}">
                <a16:creationId xmlns:a16="http://schemas.microsoft.com/office/drawing/2014/main" id="{C942933A-C7FB-2464-DAB8-00B5663CE6E6}"/>
              </a:ext>
            </a:extLst>
          </p:cNvPr>
          <p:cNvSpPr txBox="1"/>
          <p:nvPr/>
        </p:nvSpPr>
        <p:spPr>
          <a:xfrm>
            <a:off x="862748" y="2876576"/>
            <a:ext cx="1186446" cy="830997"/>
          </a:xfrm>
          <a:prstGeom prst="rect">
            <a:avLst/>
          </a:prstGeom>
          <a:noFill/>
          <a:ln>
            <a:noFill/>
          </a:ln>
        </p:spPr>
        <p:txBody>
          <a:bodyPr wrap="square" rtlCol="0">
            <a:spAutoFit/>
          </a:bodyPr>
          <a:lstStyle/>
          <a:p>
            <a:pPr algn="ctr"/>
            <a:r>
              <a:rPr lang="fr-FR" sz="1600" dirty="0">
                <a:solidFill>
                  <a:srgbClr val="FFFF00"/>
                </a:solidFill>
              </a:rPr>
              <a:t>Mr. U</a:t>
            </a:r>
          </a:p>
          <a:p>
            <a:pPr algn="ctr"/>
            <a:r>
              <a:rPr lang="fr-FR" sz="1600" dirty="0">
                <a:solidFill>
                  <a:schemeClr val="accent1">
                    <a:lumMod val="60000"/>
                    <a:lumOff val="40000"/>
                  </a:schemeClr>
                </a:solidFill>
              </a:rPr>
              <a:t>Swiss </a:t>
            </a:r>
            <a:r>
              <a:rPr lang="fr-FR" sz="1600" dirty="0" err="1">
                <a:solidFill>
                  <a:schemeClr val="accent1">
                    <a:lumMod val="60000"/>
                    <a:lumOff val="40000"/>
                  </a:schemeClr>
                </a:solidFill>
              </a:rPr>
              <a:t>tax</a:t>
            </a:r>
            <a:r>
              <a:rPr lang="fr-FR" sz="1600" dirty="0">
                <a:solidFill>
                  <a:schemeClr val="accent1">
                    <a:lumMod val="60000"/>
                    <a:lumOff val="40000"/>
                  </a:schemeClr>
                </a:solidFill>
              </a:rPr>
              <a:t> </a:t>
            </a:r>
            <a:r>
              <a:rPr lang="fr-FR" sz="1600" dirty="0" err="1">
                <a:solidFill>
                  <a:schemeClr val="accent1">
                    <a:lumMod val="60000"/>
                    <a:lumOff val="40000"/>
                  </a:schemeClr>
                </a:solidFill>
              </a:rPr>
              <a:t>resident</a:t>
            </a:r>
            <a:endParaRPr lang="fr-FR" sz="1600" dirty="0">
              <a:solidFill>
                <a:schemeClr val="accent1">
                  <a:lumMod val="60000"/>
                  <a:lumOff val="40000"/>
                </a:schemeClr>
              </a:solidFill>
            </a:endParaRPr>
          </a:p>
        </p:txBody>
      </p:sp>
      <p:sp>
        <p:nvSpPr>
          <p:cNvPr id="2" name="Triangle isocèle 1">
            <a:extLst>
              <a:ext uri="{FF2B5EF4-FFF2-40B4-BE49-F238E27FC236}">
                <a16:creationId xmlns:a16="http://schemas.microsoft.com/office/drawing/2014/main" id="{7D158D56-0D9B-4BAA-1B5B-6534CF7904CB}"/>
              </a:ext>
            </a:extLst>
          </p:cNvPr>
          <p:cNvSpPr/>
          <p:nvPr/>
        </p:nvSpPr>
        <p:spPr bwMode="auto">
          <a:xfrm>
            <a:off x="3491880" y="2459658"/>
            <a:ext cx="2160239" cy="1663922"/>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6" name="Connecteur droit 5">
            <a:extLst>
              <a:ext uri="{FF2B5EF4-FFF2-40B4-BE49-F238E27FC236}">
                <a16:creationId xmlns:a16="http://schemas.microsoft.com/office/drawing/2014/main" id="{EB428A70-9592-3161-F513-27F078306A98}"/>
              </a:ext>
            </a:extLst>
          </p:cNvPr>
          <p:cNvCxnSpPr>
            <a:cxnSpLocks/>
          </p:cNvCxnSpPr>
          <p:nvPr/>
        </p:nvCxnSpPr>
        <p:spPr bwMode="auto">
          <a:xfrm flipH="1">
            <a:off x="5130069" y="3292075"/>
            <a:ext cx="972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cxnSp>
        <p:nvCxnSpPr>
          <p:cNvPr id="7" name="Connecteur droit 6">
            <a:extLst>
              <a:ext uri="{FF2B5EF4-FFF2-40B4-BE49-F238E27FC236}">
                <a16:creationId xmlns:a16="http://schemas.microsoft.com/office/drawing/2014/main" id="{489AB7F9-E15A-6704-FA0E-0282EBB047AD}"/>
              </a:ext>
            </a:extLst>
          </p:cNvPr>
          <p:cNvCxnSpPr>
            <a:cxnSpLocks/>
          </p:cNvCxnSpPr>
          <p:nvPr/>
        </p:nvCxnSpPr>
        <p:spPr bwMode="auto">
          <a:xfrm flipH="1">
            <a:off x="1945907" y="2979503"/>
            <a:ext cx="2249772" cy="277273"/>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9" name="ZoneTexte 8">
            <a:extLst>
              <a:ext uri="{FF2B5EF4-FFF2-40B4-BE49-F238E27FC236}">
                <a16:creationId xmlns:a16="http://schemas.microsoft.com/office/drawing/2014/main" id="{F0B0226F-290A-7A9B-3E87-556DF21D5F28}"/>
              </a:ext>
            </a:extLst>
          </p:cNvPr>
          <p:cNvSpPr txBox="1"/>
          <p:nvPr/>
        </p:nvSpPr>
        <p:spPr>
          <a:xfrm>
            <a:off x="1901548" y="4006805"/>
            <a:ext cx="1202076" cy="584775"/>
          </a:xfrm>
          <a:prstGeom prst="rect">
            <a:avLst/>
          </a:prstGeom>
          <a:noFill/>
          <a:ln>
            <a:noFill/>
          </a:ln>
        </p:spPr>
        <p:txBody>
          <a:bodyPr wrap="square" rtlCol="0">
            <a:spAutoFit/>
          </a:bodyPr>
          <a:lstStyle/>
          <a:p>
            <a:pPr algn="ctr"/>
            <a:r>
              <a:rPr lang="fr-FR" sz="1600" dirty="0" err="1">
                <a:solidFill>
                  <a:srgbClr val="FFFF00"/>
                </a:solidFill>
              </a:rPr>
              <a:t>Insured</a:t>
            </a:r>
            <a:r>
              <a:rPr lang="fr-FR" sz="1600" dirty="0">
                <a:solidFill>
                  <a:srgbClr val="FFFF00"/>
                </a:solidFill>
              </a:rPr>
              <a:t> </a:t>
            </a:r>
            <a:r>
              <a:rPr lang="fr-FR" sz="1600" dirty="0" err="1">
                <a:solidFill>
                  <a:srgbClr val="FFFF00"/>
                </a:solidFill>
              </a:rPr>
              <a:t>person</a:t>
            </a:r>
            <a:endParaRPr lang="fr-FR" sz="1600" dirty="0">
              <a:solidFill>
                <a:srgbClr val="FFFF00"/>
              </a:solidFill>
            </a:endParaRPr>
          </a:p>
        </p:txBody>
      </p:sp>
      <p:sp>
        <p:nvSpPr>
          <p:cNvPr id="12" name="ZoneTexte 11">
            <a:extLst>
              <a:ext uri="{FF2B5EF4-FFF2-40B4-BE49-F238E27FC236}">
                <a16:creationId xmlns:a16="http://schemas.microsoft.com/office/drawing/2014/main" id="{AF109DDB-4EDF-C228-69D6-E5D59FAA9491}"/>
              </a:ext>
            </a:extLst>
          </p:cNvPr>
          <p:cNvSpPr txBox="1"/>
          <p:nvPr/>
        </p:nvSpPr>
        <p:spPr>
          <a:xfrm>
            <a:off x="2228957" y="2745362"/>
            <a:ext cx="1202076" cy="338554"/>
          </a:xfrm>
          <a:prstGeom prst="rect">
            <a:avLst/>
          </a:prstGeom>
          <a:noFill/>
          <a:ln>
            <a:noFill/>
          </a:ln>
        </p:spPr>
        <p:txBody>
          <a:bodyPr wrap="square" rtlCol="0">
            <a:spAutoFit/>
          </a:bodyPr>
          <a:lstStyle/>
          <a:p>
            <a:pPr algn="ctr"/>
            <a:r>
              <a:rPr lang="fr-FR" sz="1600" dirty="0" err="1">
                <a:solidFill>
                  <a:srgbClr val="FFFF00"/>
                </a:solidFill>
              </a:rPr>
              <a:t>Settlor</a:t>
            </a:r>
            <a:endParaRPr lang="fr-FR" sz="1600" dirty="0">
              <a:solidFill>
                <a:srgbClr val="FFFF00"/>
              </a:solidFill>
            </a:endParaRPr>
          </a:p>
        </p:txBody>
      </p:sp>
      <p:sp>
        <p:nvSpPr>
          <p:cNvPr id="13" name="ZoneTexte 12">
            <a:extLst>
              <a:ext uri="{FF2B5EF4-FFF2-40B4-BE49-F238E27FC236}">
                <a16:creationId xmlns:a16="http://schemas.microsoft.com/office/drawing/2014/main" id="{10A21F47-E280-438C-8316-121BA2002C9E}"/>
              </a:ext>
            </a:extLst>
          </p:cNvPr>
          <p:cNvSpPr txBox="1"/>
          <p:nvPr/>
        </p:nvSpPr>
        <p:spPr>
          <a:xfrm>
            <a:off x="4433584" y="4173213"/>
            <a:ext cx="1576505" cy="1077218"/>
          </a:xfrm>
          <a:prstGeom prst="rect">
            <a:avLst/>
          </a:prstGeom>
          <a:noFill/>
          <a:ln>
            <a:noFill/>
          </a:ln>
        </p:spPr>
        <p:txBody>
          <a:bodyPr wrap="square" rtlCol="0">
            <a:spAutoFit/>
          </a:bodyPr>
          <a:lstStyle/>
          <a:p>
            <a:pPr algn="ctr"/>
            <a:r>
              <a:rPr lang="fr-FR" sz="1600" dirty="0" err="1">
                <a:solidFill>
                  <a:schemeClr val="accent1">
                    <a:lumMod val="60000"/>
                    <a:lumOff val="40000"/>
                  </a:schemeClr>
                </a:solidFill>
              </a:rPr>
              <a:t>Subscription</a:t>
            </a:r>
            <a:r>
              <a:rPr lang="fr-FR" sz="1600" dirty="0">
                <a:solidFill>
                  <a:schemeClr val="accent1">
                    <a:lumMod val="60000"/>
                    <a:lumOff val="40000"/>
                  </a:schemeClr>
                </a:solidFill>
              </a:rPr>
              <a:t> of</a:t>
            </a:r>
          </a:p>
          <a:p>
            <a:pPr algn="ctr"/>
            <a:r>
              <a:rPr lang="fr-FR" sz="1600" dirty="0">
                <a:solidFill>
                  <a:srgbClr val="FFFF00"/>
                </a:solidFill>
              </a:rPr>
              <a:t>Life </a:t>
            </a:r>
            <a:r>
              <a:rPr lang="fr-FR" sz="1600" dirty="0" err="1">
                <a:solidFill>
                  <a:srgbClr val="FFFF00"/>
                </a:solidFill>
              </a:rPr>
              <a:t>insurance</a:t>
            </a:r>
            <a:r>
              <a:rPr lang="fr-FR" sz="1600" dirty="0">
                <a:solidFill>
                  <a:srgbClr val="FFFF00"/>
                </a:solidFill>
              </a:rPr>
              <a:t> </a:t>
            </a:r>
            <a:r>
              <a:rPr lang="fr-FR" sz="1600" dirty="0" err="1">
                <a:solidFill>
                  <a:srgbClr val="FFFF00"/>
                </a:solidFill>
              </a:rPr>
              <a:t>policies</a:t>
            </a:r>
            <a:endParaRPr lang="fr-FR" sz="1600" dirty="0">
              <a:solidFill>
                <a:srgbClr val="FFFF00"/>
              </a:solidFill>
            </a:endParaRPr>
          </a:p>
          <a:p>
            <a:pPr algn="ctr"/>
            <a:r>
              <a:rPr lang="fr-FR" sz="1600" dirty="0">
                <a:solidFill>
                  <a:schemeClr val="accent1">
                    <a:lumMod val="60000"/>
                    <a:lumOff val="40000"/>
                  </a:schemeClr>
                </a:solidFill>
              </a:rPr>
              <a:t>by the trustees</a:t>
            </a:r>
          </a:p>
        </p:txBody>
      </p:sp>
      <p:cxnSp>
        <p:nvCxnSpPr>
          <p:cNvPr id="15" name="Connecteur droit 14">
            <a:extLst>
              <a:ext uri="{FF2B5EF4-FFF2-40B4-BE49-F238E27FC236}">
                <a16:creationId xmlns:a16="http://schemas.microsoft.com/office/drawing/2014/main" id="{8858C48F-B066-F85D-EE00-25601E808AEE}"/>
              </a:ext>
            </a:extLst>
          </p:cNvPr>
          <p:cNvCxnSpPr>
            <a:cxnSpLocks/>
          </p:cNvCxnSpPr>
          <p:nvPr/>
        </p:nvCxnSpPr>
        <p:spPr bwMode="auto">
          <a:xfrm flipH="1">
            <a:off x="1901548" y="3295811"/>
            <a:ext cx="2088000" cy="0"/>
          </a:xfrm>
          <a:prstGeom prst="line">
            <a:avLst/>
          </a:prstGeom>
          <a:solidFill>
            <a:schemeClr val="accent1"/>
          </a:solidFill>
          <a:ln w="12700" cap="flat" cmpd="sng" algn="ctr">
            <a:solidFill>
              <a:schemeClr val="accent1">
                <a:lumMod val="60000"/>
                <a:lumOff val="40000"/>
              </a:schemeClr>
            </a:solidFill>
            <a:prstDash val="solid"/>
            <a:round/>
            <a:headEnd type="triangle" w="med" len="med"/>
            <a:tailEnd type="none" w="med" len="med"/>
          </a:ln>
          <a:effectLst/>
        </p:spPr>
      </p:cxnSp>
      <p:sp>
        <p:nvSpPr>
          <p:cNvPr id="17" name="ZoneTexte 16">
            <a:extLst>
              <a:ext uri="{FF2B5EF4-FFF2-40B4-BE49-F238E27FC236}">
                <a16:creationId xmlns:a16="http://schemas.microsoft.com/office/drawing/2014/main" id="{7B4750D5-1A31-E2BF-9DF2-482CB9DCB5A9}"/>
              </a:ext>
            </a:extLst>
          </p:cNvPr>
          <p:cNvSpPr txBox="1"/>
          <p:nvPr/>
        </p:nvSpPr>
        <p:spPr>
          <a:xfrm>
            <a:off x="2469755" y="3314852"/>
            <a:ext cx="1202076" cy="338554"/>
          </a:xfrm>
          <a:prstGeom prst="rect">
            <a:avLst/>
          </a:prstGeom>
          <a:noFill/>
          <a:ln>
            <a:noFill/>
          </a:ln>
        </p:spPr>
        <p:txBody>
          <a:bodyPr wrap="square" rtlCol="0">
            <a:spAutoFit/>
          </a:bodyPr>
          <a:lstStyle/>
          <a:p>
            <a:pPr algn="ctr"/>
            <a:r>
              <a:rPr lang="fr-FR" sz="1600" dirty="0">
                <a:solidFill>
                  <a:schemeClr val="accent1">
                    <a:lumMod val="60000"/>
                    <a:lumOff val="40000"/>
                  </a:schemeClr>
                </a:solidFill>
              </a:rPr>
              <a:t>Cash</a:t>
            </a:r>
          </a:p>
        </p:txBody>
      </p:sp>
      <p:sp>
        <p:nvSpPr>
          <p:cNvPr id="18" name="ZoneTexte 17">
            <a:extLst>
              <a:ext uri="{FF2B5EF4-FFF2-40B4-BE49-F238E27FC236}">
                <a16:creationId xmlns:a16="http://schemas.microsoft.com/office/drawing/2014/main" id="{2E1FB0A7-8DAB-61D6-4CE7-B2BC3EE5C050}"/>
              </a:ext>
            </a:extLst>
          </p:cNvPr>
          <p:cNvSpPr txBox="1"/>
          <p:nvPr/>
        </p:nvSpPr>
        <p:spPr>
          <a:xfrm>
            <a:off x="69228" y="1456536"/>
            <a:ext cx="3422652" cy="338554"/>
          </a:xfrm>
          <a:prstGeom prst="rect">
            <a:avLst/>
          </a:prstGeom>
          <a:noFill/>
          <a:ln>
            <a:noFill/>
          </a:ln>
        </p:spPr>
        <p:txBody>
          <a:bodyPr wrap="square" rtlCol="0">
            <a:spAutoFit/>
          </a:bodyPr>
          <a:lstStyle/>
          <a:p>
            <a:r>
              <a:rPr lang="fr-FR" sz="1600" b="1" dirty="0" err="1">
                <a:solidFill>
                  <a:srgbClr val="FFFF00"/>
                </a:solidFill>
              </a:rPr>
              <a:t>Facts</a:t>
            </a:r>
            <a:r>
              <a:rPr lang="fr-FR" sz="1600" b="1" dirty="0">
                <a:solidFill>
                  <a:srgbClr val="FFFF00"/>
                </a:solidFill>
              </a:rPr>
              <a:t>: During </a:t>
            </a:r>
            <a:r>
              <a:rPr lang="fr-FR" sz="1600" b="1" dirty="0" err="1">
                <a:solidFill>
                  <a:srgbClr val="FFFF00"/>
                </a:solidFill>
              </a:rPr>
              <a:t>U’s</a:t>
            </a:r>
            <a:r>
              <a:rPr lang="fr-FR" sz="1600" b="1" dirty="0">
                <a:solidFill>
                  <a:srgbClr val="FFFF00"/>
                </a:solidFill>
              </a:rPr>
              <a:t> life</a:t>
            </a:r>
          </a:p>
        </p:txBody>
      </p:sp>
      <p:pic>
        <p:nvPicPr>
          <p:cNvPr id="4" name="Image 3">
            <a:extLst>
              <a:ext uri="{FF2B5EF4-FFF2-40B4-BE49-F238E27FC236}">
                <a16:creationId xmlns:a16="http://schemas.microsoft.com/office/drawing/2014/main" id="{6E0D3C06-E2AB-92C9-0408-2D7E24B6F1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812" y="2696577"/>
            <a:ext cx="952828" cy="1320830"/>
          </a:xfrm>
          <a:prstGeom prst="rect">
            <a:avLst/>
          </a:prstGeom>
        </p:spPr>
      </p:pic>
      <p:pic>
        <p:nvPicPr>
          <p:cNvPr id="10" name="Image 9">
            <a:extLst>
              <a:ext uri="{FF2B5EF4-FFF2-40B4-BE49-F238E27FC236}">
                <a16:creationId xmlns:a16="http://schemas.microsoft.com/office/drawing/2014/main" id="{8B8D5624-57AA-F53D-BF1D-F25838DFED6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10399" y="2600410"/>
            <a:ext cx="1653881" cy="1312731"/>
          </a:xfrm>
          <a:prstGeom prst="rect">
            <a:avLst/>
          </a:prstGeom>
        </p:spPr>
      </p:pic>
      <p:sp>
        <p:nvSpPr>
          <p:cNvPr id="8" name="ZoneTexte 7">
            <a:extLst>
              <a:ext uri="{FF2B5EF4-FFF2-40B4-BE49-F238E27FC236}">
                <a16:creationId xmlns:a16="http://schemas.microsoft.com/office/drawing/2014/main" id="{700DA3B4-BA67-8801-F967-863451E8C907}"/>
              </a:ext>
            </a:extLst>
          </p:cNvPr>
          <p:cNvSpPr txBox="1"/>
          <p:nvPr/>
        </p:nvSpPr>
        <p:spPr>
          <a:xfrm>
            <a:off x="8604448" y="6381328"/>
            <a:ext cx="360040" cy="276999"/>
          </a:xfrm>
          <a:prstGeom prst="rect">
            <a:avLst/>
          </a:prstGeom>
          <a:noFill/>
        </p:spPr>
        <p:txBody>
          <a:bodyPr wrap="square" rtlCol="0">
            <a:spAutoFit/>
          </a:bodyPr>
          <a:lstStyle/>
          <a:p>
            <a:r>
              <a:rPr lang="fr-FR" sz="1200" b="1" dirty="0"/>
              <a:t>14</a:t>
            </a:r>
            <a:endParaRPr lang="en-US" sz="1200" b="1" dirty="0"/>
          </a:p>
        </p:txBody>
      </p:sp>
    </p:spTree>
    <p:extLst>
      <p:ext uri="{BB962C8B-B14F-4D97-AF65-F5344CB8AC3E}">
        <p14:creationId xmlns:p14="http://schemas.microsoft.com/office/powerpoint/2010/main" val="3253519234"/>
      </p:ext>
    </p:extLst>
  </p:cSld>
  <p:clrMapOvr>
    <a:masterClrMapping/>
  </p:clrMapOvr>
  <p:transition spd="slow">
    <p:wipe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F19BBC-426D-D396-968C-1880C36604A2}"/>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D9D15697-95B2-6C63-2B61-7E18EF1E15D6}"/>
              </a:ext>
            </a:extLst>
          </p:cNvPr>
          <p:cNvSpPr/>
          <p:nvPr/>
        </p:nvSpPr>
        <p:spPr>
          <a:xfrm>
            <a:off x="458757" y="89616"/>
            <a:ext cx="8244408" cy="972126"/>
          </a:xfrm>
          <a:prstGeom prst="rect">
            <a:avLst/>
          </a:prstGeom>
        </p:spPr>
        <p:txBody>
          <a:bodyPr wrap="square">
            <a:spAutoFit/>
          </a:bodyPr>
          <a:lstStyle/>
          <a:p>
            <a:pPr algn="ctr">
              <a:lnSpc>
                <a:spcPct val="107000"/>
              </a:lnSpc>
              <a:spcAft>
                <a:spcPts val="0"/>
              </a:spcAft>
            </a:pPr>
            <a:r>
              <a:rPr lang="en-US" sz="1800" b="1" dirty="0">
                <a:solidFill>
                  <a:srgbClr val="FFFF00"/>
                </a:solidFill>
                <a:ea typeface="Calibri" panose="020F0502020204030204" pitchFamily="34" charset="0"/>
                <a:cs typeface="Times New Roman" panose="02020603050405020304" pitchFamily="18" charset="0"/>
              </a:rPr>
              <a:t>Decision of the Appeal Court of Paris</a:t>
            </a:r>
          </a:p>
          <a:p>
            <a:pPr algn="ctr">
              <a:lnSpc>
                <a:spcPct val="107000"/>
              </a:lnSpc>
              <a:spcAft>
                <a:spcPts val="0"/>
              </a:spcAft>
            </a:pPr>
            <a:r>
              <a:rPr lang="en-US" sz="1800" b="1" dirty="0">
                <a:solidFill>
                  <a:srgbClr val="FFFF00"/>
                </a:solidFill>
                <a:ea typeface="Calibri" panose="020F0502020204030204" pitchFamily="34" charset="0"/>
                <a:cs typeface="Times New Roman" panose="02020603050405020304" pitchFamily="18" charset="0"/>
              </a:rPr>
              <a:t>June 30, 2025 n°22/06103</a:t>
            </a:r>
          </a:p>
          <a:p>
            <a:pPr algn="ctr">
              <a:lnSpc>
                <a:spcPct val="107000"/>
              </a:lnSpc>
              <a:spcAft>
                <a:spcPts val="0"/>
              </a:spcAft>
            </a:pPr>
            <a:r>
              <a:rPr lang="en-US" sz="1800" b="1" dirty="0">
                <a:solidFill>
                  <a:srgbClr val="FFFF00"/>
                </a:solidFill>
                <a:ea typeface="Calibri" panose="020F0502020204030204" pitchFamily="34" charset="0"/>
                <a:cs typeface="Times New Roman" panose="02020603050405020304" pitchFamily="18" charset="0"/>
              </a:rPr>
              <a:t>Life insurance policies and trusts </a:t>
            </a:r>
            <a:r>
              <a:rPr lang="en-US" sz="1800" b="1" dirty="0">
                <a:solidFill>
                  <a:schemeClr val="accent1">
                    <a:lumMod val="60000"/>
                    <a:lumOff val="40000"/>
                  </a:schemeClr>
                </a:solidFill>
                <a:ea typeface="Calibri" panose="020F0502020204030204" pitchFamily="34" charset="0"/>
                <a:cs typeface="Times New Roman" panose="02020603050405020304" pitchFamily="18" charset="0"/>
              </a:rPr>
              <a:t>(2) </a:t>
            </a:r>
            <a:endParaRPr lang="en-US" sz="2400" b="1" dirty="0">
              <a:solidFill>
                <a:schemeClr val="accent1">
                  <a:lumMod val="60000"/>
                  <a:lumOff val="40000"/>
                </a:schemeClr>
              </a:solidFill>
              <a:ea typeface="Calibri" panose="020F0502020204030204" pitchFamily="34" charset="0"/>
              <a:cs typeface="Times New Roman" panose="02020603050405020304" pitchFamily="18" charset="0"/>
            </a:endParaRPr>
          </a:p>
        </p:txBody>
      </p:sp>
      <p:sp>
        <p:nvSpPr>
          <p:cNvPr id="19" name="ZoneTexte 18">
            <a:extLst>
              <a:ext uri="{FF2B5EF4-FFF2-40B4-BE49-F238E27FC236}">
                <a16:creationId xmlns:a16="http://schemas.microsoft.com/office/drawing/2014/main" id="{4A852BB0-04C8-31F4-2A00-4E57CBA81DCC}"/>
              </a:ext>
            </a:extLst>
          </p:cNvPr>
          <p:cNvSpPr txBox="1"/>
          <p:nvPr/>
        </p:nvSpPr>
        <p:spPr>
          <a:xfrm>
            <a:off x="3905975" y="1711637"/>
            <a:ext cx="1349972" cy="338554"/>
          </a:xfrm>
          <a:prstGeom prst="rect">
            <a:avLst/>
          </a:prstGeom>
          <a:noFill/>
          <a:ln>
            <a:solidFill>
              <a:srgbClr val="FFFF00"/>
            </a:solidFill>
          </a:ln>
        </p:spPr>
        <p:txBody>
          <a:bodyPr wrap="square" rtlCol="0">
            <a:spAutoFit/>
          </a:bodyPr>
          <a:lstStyle/>
          <a:p>
            <a:pPr algn="ctr"/>
            <a:r>
              <a:rPr lang="fr-FR" sz="1600" dirty="0">
                <a:solidFill>
                  <a:srgbClr val="FFFF00"/>
                </a:solidFill>
              </a:rPr>
              <a:t>US Trustees</a:t>
            </a:r>
          </a:p>
        </p:txBody>
      </p:sp>
      <p:sp>
        <p:nvSpPr>
          <p:cNvPr id="20" name="ZoneTexte 19">
            <a:extLst>
              <a:ext uri="{FF2B5EF4-FFF2-40B4-BE49-F238E27FC236}">
                <a16:creationId xmlns:a16="http://schemas.microsoft.com/office/drawing/2014/main" id="{1C86793B-9031-6F15-4108-D6E1885B8924}"/>
              </a:ext>
            </a:extLst>
          </p:cNvPr>
          <p:cNvSpPr txBox="1"/>
          <p:nvPr/>
        </p:nvSpPr>
        <p:spPr>
          <a:xfrm>
            <a:off x="88111" y="1468980"/>
            <a:ext cx="3403769" cy="338554"/>
          </a:xfrm>
          <a:prstGeom prst="rect">
            <a:avLst/>
          </a:prstGeom>
          <a:noFill/>
          <a:ln>
            <a:noFill/>
          </a:ln>
        </p:spPr>
        <p:txBody>
          <a:bodyPr wrap="square" rtlCol="0">
            <a:spAutoFit/>
          </a:bodyPr>
          <a:lstStyle/>
          <a:p>
            <a:r>
              <a:rPr lang="fr-FR" sz="1600" b="1" dirty="0" err="1">
                <a:solidFill>
                  <a:srgbClr val="FFFF00"/>
                </a:solidFill>
              </a:rPr>
              <a:t>Facts</a:t>
            </a:r>
            <a:r>
              <a:rPr lang="fr-FR" sz="1600" b="1" dirty="0">
                <a:solidFill>
                  <a:srgbClr val="FFFF00"/>
                </a:solidFill>
              </a:rPr>
              <a:t>: </a:t>
            </a:r>
            <a:r>
              <a:rPr lang="fr-FR" sz="1600" b="1" dirty="0" err="1">
                <a:solidFill>
                  <a:srgbClr val="FFFF00"/>
                </a:solidFill>
              </a:rPr>
              <a:t>Upon</a:t>
            </a:r>
            <a:r>
              <a:rPr lang="fr-FR" sz="1600" b="1" dirty="0">
                <a:solidFill>
                  <a:srgbClr val="FFFF00"/>
                </a:solidFill>
              </a:rPr>
              <a:t> </a:t>
            </a:r>
            <a:r>
              <a:rPr lang="fr-FR" sz="1600" b="1" dirty="0" err="1">
                <a:solidFill>
                  <a:srgbClr val="FFFF00"/>
                </a:solidFill>
              </a:rPr>
              <a:t>U’s</a:t>
            </a:r>
            <a:r>
              <a:rPr lang="fr-FR" sz="1600" b="1" dirty="0">
                <a:solidFill>
                  <a:srgbClr val="FFFF00"/>
                </a:solidFill>
              </a:rPr>
              <a:t> </a:t>
            </a:r>
            <a:r>
              <a:rPr lang="fr-FR" sz="1600" b="1" dirty="0" err="1">
                <a:solidFill>
                  <a:srgbClr val="FFFF00"/>
                </a:solidFill>
              </a:rPr>
              <a:t>death</a:t>
            </a:r>
            <a:r>
              <a:rPr lang="fr-FR" sz="1600" b="1" dirty="0">
                <a:solidFill>
                  <a:srgbClr val="FFFF00"/>
                </a:solidFill>
              </a:rPr>
              <a:t> in 2008</a:t>
            </a:r>
          </a:p>
        </p:txBody>
      </p:sp>
      <p:sp>
        <p:nvSpPr>
          <p:cNvPr id="22" name="ZoneTexte 21">
            <a:extLst>
              <a:ext uri="{FF2B5EF4-FFF2-40B4-BE49-F238E27FC236}">
                <a16:creationId xmlns:a16="http://schemas.microsoft.com/office/drawing/2014/main" id="{F7946E4D-E7A2-FE5A-24BF-696BED0BE600}"/>
              </a:ext>
            </a:extLst>
          </p:cNvPr>
          <p:cNvSpPr txBox="1"/>
          <p:nvPr/>
        </p:nvSpPr>
        <p:spPr>
          <a:xfrm>
            <a:off x="3491880" y="5347347"/>
            <a:ext cx="2160239" cy="338554"/>
          </a:xfrm>
          <a:prstGeom prst="rect">
            <a:avLst/>
          </a:prstGeom>
          <a:noFill/>
          <a:ln>
            <a:solidFill>
              <a:srgbClr val="FFFF00"/>
            </a:solidFill>
          </a:ln>
        </p:spPr>
        <p:txBody>
          <a:bodyPr wrap="square" rtlCol="0">
            <a:spAutoFit/>
          </a:bodyPr>
          <a:lstStyle/>
          <a:p>
            <a:pPr algn="ctr"/>
            <a:r>
              <a:rPr lang="fr-FR" sz="1600" dirty="0">
                <a:solidFill>
                  <a:srgbClr val="FFFF00"/>
                </a:solidFill>
              </a:rPr>
              <a:t>US </a:t>
            </a:r>
            <a:r>
              <a:rPr lang="fr-FR" sz="1600" dirty="0" err="1">
                <a:solidFill>
                  <a:srgbClr val="FFFF00"/>
                </a:solidFill>
              </a:rPr>
              <a:t>Insurance</a:t>
            </a:r>
            <a:r>
              <a:rPr lang="fr-FR" sz="1600" dirty="0">
                <a:solidFill>
                  <a:srgbClr val="FFFF00"/>
                </a:solidFill>
              </a:rPr>
              <a:t> Company</a:t>
            </a:r>
          </a:p>
        </p:txBody>
      </p:sp>
      <p:sp>
        <p:nvSpPr>
          <p:cNvPr id="24" name="ZoneTexte 23">
            <a:extLst>
              <a:ext uri="{FF2B5EF4-FFF2-40B4-BE49-F238E27FC236}">
                <a16:creationId xmlns:a16="http://schemas.microsoft.com/office/drawing/2014/main" id="{4766F41B-1B14-5FE8-E770-24DB95AF630F}"/>
              </a:ext>
            </a:extLst>
          </p:cNvPr>
          <p:cNvSpPr txBox="1"/>
          <p:nvPr/>
        </p:nvSpPr>
        <p:spPr>
          <a:xfrm>
            <a:off x="6030415" y="2839715"/>
            <a:ext cx="1506012" cy="830997"/>
          </a:xfrm>
          <a:prstGeom prst="rect">
            <a:avLst/>
          </a:prstGeom>
          <a:noFill/>
          <a:ln>
            <a:noFill/>
          </a:ln>
        </p:spPr>
        <p:txBody>
          <a:bodyPr wrap="square" rtlCol="0">
            <a:spAutoFit/>
          </a:bodyPr>
          <a:lstStyle/>
          <a:p>
            <a:pPr algn="ctr"/>
            <a:r>
              <a:rPr lang="fr-FR" sz="1600" dirty="0" err="1">
                <a:solidFill>
                  <a:srgbClr val="FFFF00"/>
                </a:solidFill>
              </a:rPr>
              <a:t>Beneficiaries</a:t>
            </a:r>
            <a:endParaRPr lang="fr-FR" sz="1600" dirty="0">
              <a:solidFill>
                <a:srgbClr val="FFFF00"/>
              </a:solidFill>
            </a:endParaRPr>
          </a:p>
          <a:p>
            <a:pPr algn="ctr"/>
            <a:r>
              <a:rPr lang="fr-FR" sz="1600" dirty="0">
                <a:solidFill>
                  <a:srgbClr val="FFFF00"/>
                </a:solidFill>
              </a:rPr>
              <a:t>Mr. </a:t>
            </a:r>
            <a:r>
              <a:rPr lang="fr-FR" sz="1600" dirty="0" err="1">
                <a:solidFill>
                  <a:srgbClr val="FFFF00"/>
                </a:solidFill>
              </a:rPr>
              <a:t>U’s</a:t>
            </a:r>
            <a:r>
              <a:rPr lang="fr-FR" sz="1600" dirty="0">
                <a:solidFill>
                  <a:srgbClr val="FFFF00"/>
                </a:solidFill>
              </a:rPr>
              <a:t> </a:t>
            </a:r>
            <a:r>
              <a:rPr lang="fr-FR" sz="1600" dirty="0" err="1">
                <a:solidFill>
                  <a:srgbClr val="FFFF00"/>
                </a:solidFill>
              </a:rPr>
              <a:t>children</a:t>
            </a:r>
            <a:endParaRPr lang="fr-FR" sz="1600" dirty="0">
              <a:solidFill>
                <a:srgbClr val="FFFF00"/>
              </a:solidFill>
            </a:endParaRPr>
          </a:p>
          <a:p>
            <a:pPr algn="ctr"/>
            <a:r>
              <a:rPr lang="fr-FR" sz="1600" dirty="0" err="1">
                <a:solidFill>
                  <a:srgbClr val="FFFF00"/>
                </a:solidFill>
              </a:rPr>
              <a:t>grandchildren</a:t>
            </a:r>
            <a:endParaRPr lang="fr-FR" sz="1600" dirty="0">
              <a:solidFill>
                <a:srgbClr val="FFFF00"/>
              </a:solidFill>
            </a:endParaRPr>
          </a:p>
        </p:txBody>
      </p:sp>
      <p:cxnSp>
        <p:nvCxnSpPr>
          <p:cNvPr id="39" name="Connecteur droit 38">
            <a:extLst>
              <a:ext uri="{FF2B5EF4-FFF2-40B4-BE49-F238E27FC236}">
                <a16:creationId xmlns:a16="http://schemas.microsoft.com/office/drawing/2014/main" id="{67F738DF-A2B7-5787-2C60-76DD711487E4}"/>
              </a:ext>
            </a:extLst>
          </p:cNvPr>
          <p:cNvCxnSpPr/>
          <p:nvPr/>
        </p:nvCxnSpPr>
        <p:spPr bwMode="auto">
          <a:xfrm>
            <a:off x="4567019" y="4123580"/>
            <a:ext cx="0" cy="1224000"/>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cxnSp>
        <p:nvCxnSpPr>
          <p:cNvPr id="35" name="Connecteur droit 34">
            <a:extLst>
              <a:ext uri="{FF2B5EF4-FFF2-40B4-BE49-F238E27FC236}">
                <a16:creationId xmlns:a16="http://schemas.microsoft.com/office/drawing/2014/main" id="{58081927-2367-B364-5E91-EC260EC49F86}"/>
              </a:ext>
            </a:extLst>
          </p:cNvPr>
          <p:cNvCxnSpPr>
            <a:cxnSpLocks/>
          </p:cNvCxnSpPr>
          <p:nvPr/>
        </p:nvCxnSpPr>
        <p:spPr bwMode="auto">
          <a:xfrm flipH="1">
            <a:off x="4583101" y="2044618"/>
            <a:ext cx="0" cy="396000"/>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41" name="Connecteur droit 40">
            <a:extLst>
              <a:ext uri="{FF2B5EF4-FFF2-40B4-BE49-F238E27FC236}">
                <a16:creationId xmlns:a16="http://schemas.microsoft.com/office/drawing/2014/main" id="{28D286B3-A55E-B9CF-24E2-2AFAE52DA735}"/>
              </a:ext>
            </a:extLst>
          </p:cNvPr>
          <p:cNvCxnSpPr>
            <a:cxnSpLocks/>
          </p:cNvCxnSpPr>
          <p:nvPr/>
        </p:nvCxnSpPr>
        <p:spPr bwMode="auto">
          <a:xfrm flipH="1" flipV="1">
            <a:off x="1945907" y="3356992"/>
            <a:ext cx="2621112" cy="1530364"/>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sp>
        <p:nvSpPr>
          <p:cNvPr id="25" name="ZoneTexte 24">
            <a:extLst>
              <a:ext uri="{FF2B5EF4-FFF2-40B4-BE49-F238E27FC236}">
                <a16:creationId xmlns:a16="http://schemas.microsoft.com/office/drawing/2014/main" id="{706FF2D6-4182-CF9C-62D3-D1103E6A9FEB}"/>
              </a:ext>
            </a:extLst>
          </p:cNvPr>
          <p:cNvSpPr txBox="1"/>
          <p:nvPr/>
        </p:nvSpPr>
        <p:spPr>
          <a:xfrm>
            <a:off x="3758442" y="2849774"/>
            <a:ext cx="1617155" cy="1323439"/>
          </a:xfrm>
          <a:prstGeom prst="rect">
            <a:avLst/>
          </a:prstGeom>
          <a:noFill/>
          <a:ln>
            <a:noFill/>
          </a:ln>
        </p:spPr>
        <p:txBody>
          <a:bodyPr wrap="square" rtlCol="0">
            <a:spAutoFit/>
          </a:bodyPr>
          <a:lstStyle/>
          <a:p>
            <a:pPr algn="ctr"/>
            <a:r>
              <a:rPr lang="fr-FR" sz="1600" dirty="0">
                <a:solidFill>
                  <a:srgbClr val="FFFF00"/>
                </a:solidFill>
              </a:rPr>
              <a:t>US life</a:t>
            </a:r>
          </a:p>
          <a:p>
            <a:pPr algn="ctr"/>
            <a:r>
              <a:rPr lang="fr-FR" sz="1600" dirty="0" err="1">
                <a:solidFill>
                  <a:srgbClr val="FFFF00"/>
                </a:solidFill>
              </a:rPr>
              <a:t>Insurance</a:t>
            </a:r>
            <a:endParaRPr lang="fr-FR" sz="1600" dirty="0">
              <a:solidFill>
                <a:srgbClr val="FFFF00"/>
              </a:solidFill>
            </a:endParaRPr>
          </a:p>
          <a:p>
            <a:pPr algn="ctr"/>
            <a:r>
              <a:rPr lang="fr-FR" sz="1600" dirty="0">
                <a:solidFill>
                  <a:srgbClr val="FFFF00"/>
                </a:solidFill>
              </a:rPr>
              <a:t>Trusts</a:t>
            </a:r>
          </a:p>
          <a:p>
            <a:pPr algn="ctr"/>
            <a:r>
              <a:rPr lang="fr-FR" sz="1600" dirty="0" err="1">
                <a:solidFill>
                  <a:srgbClr val="FFFF00"/>
                </a:solidFill>
              </a:rPr>
              <a:t>irrevocable</a:t>
            </a:r>
            <a:r>
              <a:rPr lang="fr-FR" sz="1600" dirty="0">
                <a:solidFill>
                  <a:srgbClr val="FFFF00"/>
                </a:solidFill>
              </a:rPr>
              <a:t> </a:t>
            </a:r>
            <a:r>
              <a:rPr lang="fr-FR" sz="1600" dirty="0" err="1">
                <a:solidFill>
                  <a:srgbClr val="FFFF00"/>
                </a:solidFill>
              </a:rPr>
              <a:t>discretionary</a:t>
            </a:r>
            <a:endParaRPr lang="fr-FR" sz="1600" dirty="0">
              <a:solidFill>
                <a:srgbClr val="FFFF00"/>
              </a:solidFill>
            </a:endParaRPr>
          </a:p>
        </p:txBody>
      </p:sp>
      <p:sp>
        <p:nvSpPr>
          <p:cNvPr id="26" name="ZoneTexte 25">
            <a:extLst>
              <a:ext uri="{FF2B5EF4-FFF2-40B4-BE49-F238E27FC236}">
                <a16:creationId xmlns:a16="http://schemas.microsoft.com/office/drawing/2014/main" id="{5E2F2D37-C258-C59B-3CD6-785F63054CCD}"/>
              </a:ext>
            </a:extLst>
          </p:cNvPr>
          <p:cNvSpPr txBox="1"/>
          <p:nvPr/>
        </p:nvSpPr>
        <p:spPr>
          <a:xfrm>
            <a:off x="862748" y="2876576"/>
            <a:ext cx="1186446" cy="1323439"/>
          </a:xfrm>
          <a:prstGeom prst="rect">
            <a:avLst/>
          </a:prstGeom>
          <a:noFill/>
          <a:ln>
            <a:noFill/>
          </a:ln>
        </p:spPr>
        <p:txBody>
          <a:bodyPr wrap="square" rtlCol="0">
            <a:spAutoFit/>
          </a:bodyPr>
          <a:lstStyle/>
          <a:p>
            <a:pPr algn="ctr"/>
            <a:r>
              <a:rPr lang="fr-FR" sz="1600" dirty="0">
                <a:solidFill>
                  <a:srgbClr val="FFFF00"/>
                </a:solidFill>
              </a:rPr>
              <a:t>Mr. U</a:t>
            </a:r>
          </a:p>
          <a:p>
            <a:pPr algn="ctr"/>
            <a:r>
              <a:rPr lang="fr-FR" sz="1600" dirty="0">
                <a:solidFill>
                  <a:schemeClr val="accent1">
                    <a:lumMod val="60000"/>
                    <a:lumOff val="40000"/>
                  </a:schemeClr>
                </a:solidFill>
              </a:rPr>
              <a:t>French </a:t>
            </a:r>
            <a:r>
              <a:rPr lang="fr-FR" sz="1600" dirty="0" err="1">
                <a:solidFill>
                  <a:schemeClr val="accent1">
                    <a:lumMod val="60000"/>
                    <a:lumOff val="40000"/>
                  </a:schemeClr>
                </a:solidFill>
              </a:rPr>
              <a:t>tax</a:t>
            </a:r>
            <a:r>
              <a:rPr lang="fr-FR" sz="1600" dirty="0">
                <a:solidFill>
                  <a:schemeClr val="accent1">
                    <a:lumMod val="60000"/>
                    <a:lumOff val="40000"/>
                  </a:schemeClr>
                </a:solidFill>
              </a:rPr>
              <a:t> </a:t>
            </a:r>
            <a:r>
              <a:rPr lang="fr-FR" sz="1600" dirty="0" err="1">
                <a:solidFill>
                  <a:schemeClr val="accent1">
                    <a:lumMod val="60000"/>
                    <a:lumOff val="40000"/>
                  </a:schemeClr>
                </a:solidFill>
              </a:rPr>
              <a:t>resident</a:t>
            </a:r>
            <a:r>
              <a:rPr lang="fr-FR" sz="1600" dirty="0">
                <a:solidFill>
                  <a:schemeClr val="accent1">
                    <a:lumMod val="60000"/>
                    <a:lumOff val="40000"/>
                  </a:schemeClr>
                </a:solidFill>
              </a:rPr>
              <a:t> </a:t>
            </a:r>
            <a:r>
              <a:rPr lang="fr-FR" sz="1600" dirty="0" err="1">
                <a:solidFill>
                  <a:schemeClr val="accent1">
                    <a:lumMod val="60000"/>
                    <a:lumOff val="40000"/>
                  </a:schemeClr>
                </a:solidFill>
              </a:rPr>
              <a:t>upon</a:t>
            </a:r>
            <a:r>
              <a:rPr lang="fr-FR" sz="1600" dirty="0">
                <a:solidFill>
                  <a:schemeClr val="accent1">
                    <a:lumMod val="60000"/>
                    <a:lumOff val="40000"/>
                  </a:schemeClr>
                </a:solidFill>
              </a:rPr>
              <a:t> </a:t>
            </a:r>
            <a:r>
              <a:rPr lang="fr-FR" sz="1600" dirty="0" err="1">
                <a:solidFill>
                  <a:schemeClr val="accent1">
                    <a:lumMod val="60000"/>
                    <a:lumOff val="40000"/>
                  </a:schemeClr>
                </a:solidFill>
              </a:rPr>
              <a:t>his</a:t>
            </a:r>
            <a:r>
              <a:rPr lang="fr-FR" sz="1600" dirty="0">
                <a:solidFill>
                  <a:schemeClr val="accent1">
                    <a:lumMod val="60000"/>
                    <a:lumOff val="40000"/>
                  </a:schemeClr>
                </a:solidFill>
              </a:rPr>
              <a:t> </a:t>
            </a:r>
            <a:r>
              <a:rPr lang="fr-FR" sz="1600" dirty="0" err="1">
                <a:solidFill>
                  <a:schemeClr val="accent1">
                    <a:lumMod val="60000"/>
                    <a:lumOff val="40000"/>
                  </a:schemeClr>
                </a:solidFill>
              </a:rPr>
              <a:t>death</a:t>
            </a:r>
            <a:endParaRPr lang="fr-FR" sz="1600" dirty="0">
              <a:solidFill>
                <a:schemeClr val="accent1">
                  <a:lumMod val="60000"/>
                  <a:lumOff val="40000"/>
                </a:schemeClr>
              </a:solidFill>
            </a:endParaRPr>
          </a:p>
        </p:txBody>
      </p:sp>
      <p:sp>
        <p:nvSpPr>
          <p:cNvPr id="2" name="Triangle isocèle 1">
            <a:extLst>
              <a:ext uri="{FF2B5EF4-FFF2-40B4-BE49-F238E27FC236}">
                <a16:creationId xmlns:a16="http://schemas.microsoft.com/office/drawing/2014/main" id="{44004906-12E0-114B-7B7D-AFF15A005EB9}"/>
              </a:ext>
            </a:extLst>
          </p:cNvPr>
          <p:cNvSpPr/>
          <p:nvPr/>
        </p:nvSpPr>
        <p:spPr bwMode="auto">
          <a:xfrm>
            <a:off x="3491880" y="2459658"/>
            <a:ext cx="2160239" cy="1663922"/>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6" name="Connecteur droit 5">
            <a:extLst>
              <a:ext uri="{FF2B5EF4-FFF2-40B4-BE49-F238E27FC236}">
                <a16:creationId xmlns:a16="http://schemas.microsoft.com/office/drawing/2014/main" id="{78F470A8-FE61-DB49-3535-A3A05FE542FE}"/>
              </a:ext>
            </a:extLst>
          </p:cNvPr>
          <p:cNvCxnSpPr>
            <a:cxnSpLocks/>
          </p:cNvCxnSpPr>
          <p:nvPr/>
        </p:nvCxnSpPr>
        <p:spPr bwMode="auto">
          <a:xfrm flipH="1">
            <a:off x="5130069" y="3292075"/>
            <a:ext cx="972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cxnSp>
        <p:nvCxnSpPr>
          <p:cNvPr id="7" name="Connecteur droit 6">
            <a:extLst>
              <a:ext uri="{FF2B5EF4-FFF2-40B4-BE49-F238E27FC236}">
                <a16:creationId xmlns:a16="http://schemas.microsoft.com/office/drawing/2014/main" id="{FA9E233A-46B1-B10F-C071-0F7E3FB90FFC}"/>
              </a:ext>
            </a:extLst>
          </p:cNvPr>
          <p:cNvCxnSpPr>
            <a:cxnSpLocks/>
          </p:cNvCxnSpPr>
          <p:nvPr/>
        </p:nvCxnSpPr>
        <p:spPr bwMode="auto">
          <a:xfrm flipH="1">
            <a:off x="1945907" y="2979503"/>
            <a:ext cx="2249772" cy="277273"/>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9" name="ZoneTexte 8">
            <a:extLst>
              <a:ext uri="{FF2B5EF4-FFF2-40B4-BE49-F238E27FC236}">
                <a16:creationId xmlns:a16="http://schemas.microsoft.com/office/drawing/2014/main" id="{40F65134-15EB-75A0-0344-88C4D9A18B77}"/>
              </a:ext>
            </a:extLst>
          </p:cNvPr>
          <p:cNvSpPr txBox="1"/>
          <p:nvPr/>
        </p:nvSpPr>
        <p:spPr>
          <a:xfrm>
            <a:off x="1901548" y="4006805"/>
            <a:ext cx="1202076" cy="584775"/>
          </a:xfrm>
          <a:prstGeom prst="rect">
            <a:avLst/>
          </a:prstGeom>
          <a:noFill/>
          <a:ln>
            <a:noFill/>
          </a:ln>
        </p:spPr>
        <p:txBody>
          <a:bodyPr wrap="square" rtlCol="0">
            <a:spAutoFit/>
          </a:bodyPr>
          <a:lstStyle/>
          <a:p>
            <a:pPr algn="ctr"/>
            <a:r>
              <a:rPr lang="fr-FR" sz="1600" dirty="0" err="1">
                <a:solidFill>
                  <a:srgbClr val="FFFF00"/>
                </a:solidFill>
              </a:rPr>
              <a:t>Insured</a:t>
            </a:r>
            <a:r>
              <a:rPr lang="fr-FR" sz="1600" dirty="0">
                <a:solidFill>
                  <a:srgbClr val="FFFF00"/>
                </a:solidFill>
              </a:rPr>
              <a:t> </a:t>
            </a:r>
            <a:r>
              <a:rPr lang="fr-FR" sz="1600" dirty="0" err="1">
                <a:solidFill>
                  <a:srgbClr val="FFFF00"/>
                </a:solidFill>
              </a:rPr>
              <a:t>person</a:t>
            </a:r>
            <a:endParaRPr lang="fr-FR" sz="1600" dirty="0">
              <a:solidFill>
                <a:srgbClr val="FFFF00"/>
              </a:solidFill>
            </a:endParaRPr>
          </a:p>
        </p:txBody>
      </p:sp>
      <p:sp>
        <p:nvSpPr>
          <p:cNvPr id="12" name="ZoneTexte 11">
            <a:extLst>
              <a:ext uri="{FF2B5EF4-FFF2-40B4-BE49-F238E27FC236}">
                <a16:creationId xmlns:a16="http://schemas.microsoft.com/office/drawing/2014/main" id="{C807EB65-6D48-669D-D7EC-DF772BF00680}"/>
              </a:ext>
            </a:extLst>
          </p:cNvPr>
          <p:cNvSpPr txBox="1"/>
          <p:nvPr/>
        </p:nvSpPr>
        <p:spPr>
          <a:xfrm>
            <a:off x="2228957" y="2745362"/>
            <a:ext cx="1202076" cy="338554"/>
          </a:xfrm>
          <a:prstGeom prst="rect">
            <a:avLst/>
          </a:prstGeom>
          <a:noFill/>
          <a:ln>
            <a:noFill/>
          </a:ln>
        </p:spPr>
        <p:txBody>
          <a:bodyPr wrap="square" rtlCol="0">
            <a:spAutoFit/>
          </a:bodyPr>
          <a:lstStyle/>
          <a:p>
            <a:pPr algn="ctr"/>
            <a:r>
              <a:rPr lang="fr-FR" sz="1600" dirty="0" err="1">
                <a:solidFill>
                  <a:srgbClr val="FFFF00"/>
                </a:solidFill>
              </a:rPr>
              <a:t>Settlor</a:t>
            </a:r>
            <a:endParaRPr lang="fr-FR" sz="1600" dirty="0">
              <a:solidFill>
                <a:srgbClr val="FFFF00"/>
              </a:solidFill>
            </a:endParaRPr>
          </a:p>
        </p:txBody>
      </p:sp>
      <p:sp>
        <p:nvSpPr>
          <p:cNvPr id="13" name="ZoneTexte 12">
            <a:extLst>
              <a:ext uri="{FF2B5EF4-FFF2-40B4-BE49-F238E27FC236}">
                <a16:creationId xmlns:a16="http://schemas.microsoft.com/office/drawing/2014/main" id="{593C8186-187C-075B-8F14-0D8D34FA6480}"/>
              </a:ext>
            </a:extLst>
          </p:cNvPr>
          <p:cNvSpPr txBox="1"/>
          <p:nvPr/>
        </p:nvSpPr>
        <p:spPr>
          <a:xfrm>
            <a:off x="4244534" y="4264932"/>
            <a:ext cx="1576505" cy="830997"/>
          </a:xfrm>
          <a:prstGeom prst="rect">
            <a:avLst/>
          </a:prstGeom>
          <a:noFill/>
          <a:ln>
            <a:noFill/>
          </a:ln>
        </p:spPr>
        <p:txBody>
          <a:bodyPr wrap="square" rtlCol="0">
            <a:spAutoFit/>
          </a:bodyPr>
          <a:lstStyle/>
          <a:p>
            <a:pPr algn="ctr"/>
            <a:r>
              <a:rPr lang="fr-FR" sz="1600" dirty="0">
                <a:solidFill>
                  <a:srgbClr val="FFFF00"/>
                </a:solidFill>
              </a:rPr>
              <a:t>Life</a:t>
            </a:r>
          </a:p>
          <a:p>
            <a:pPr algn="ctr"/>
            <a:r>
              <a:rPr lang="fr-FR" sz="1600" dirty="0">
                <a:solidFill>
                  <a:srgbClr val="FFFF00"/>
                </a:solidFill>
              </a:rPr>
              <a:t> </a:t>
            </a:r>
            <a:r>
              <a:rPr lang="fr-FR" sz="1600" dirty="0" err="1">
                <a:solidFill>
                  <a:srgbClr val="FFFF00"/>
                </a:solidFill>
              </a:rPr>
              <a:t>insurance</a:t>
            </a:r>
            <a:r>
              <a:rPr lang="fr-FR" sz="1600" dirty="0">
                <a:solidFill>
                  <a:srgbClr val="FFFF00"/>
                </a:solidFill>
              </a:rPr>
              <a:t> </a:t>
            </a:r>
            <a:r>
              <a:rPr lang="fr-FR" sz="1600" dirty="0" err="1">
                <a:solidFill>
                  <a:srgbClr val="FFFF00"/>
                </a:solidFill>
              </a:rPr>
              <a:t>policies</a:t>
            </a:r>
            <a:endParaRPr lang="fr-FR" sz="1600" dirty="0">
              <a:solidFill>
                <a:srgbClr val="FFFF00"/>
              </a:solidFill>
            </a:endParaRPr>
          </a:p>
        </p:txBody>
      </p:sp>
      <p:cxnSp>
        <p:nvCxnSpPr>
          <p:cNvPr id="15" name="Connecteur droit 14">
            <a:extLst>
              <a:ext uri="{FF2B5EF4-FFF2-40B4-BE49-F238E27FC236}">
                <a16:creationId xmlns:a16="http://schemas.microsoft.com/office/drawing/2014/main" id="{5F4932A1-6C15-6A91-DEBB-795E4540CE59}"/>
              </a:ext>
            </a:extLst>
          </p:cNvPr>
          <p:cNvCxnSpPr>
            <a:cxnSpLocks/>
          </p:cNvCxnSpPr>
          <p:nvPr/>
        </p:nvCxnSpPr>
        <p:spPr bwMode="auto">
          <a:xfrm flipH="1">
            <a:off x="1901548" y="3295811"/>
            <a:ext cx="2088000" cy="0"/>
          </a:xfrm>
          <a:prstGeom prst="line">
            <a:avLst/>
          </a:prstGeom>
          <a:solidFill>
            <a:schemeClr val="accent1"/>
          </a:solidFill>
          <a:ln w="12700" cap="flat" cmpd="sng" algn="ctr">
            <a:solidFill>
              <a:schemeClr val="accent1">
                <a:lumMod val="60000"/>
                <a:lumOff val="40000"/>
              </a:schemeClr>
            </a:solidFill>
            <a:prstDash val="solid"/>
            <a:round/>
            <a:headEnd type="triangle" w="med" len="med"/>
            <a:tailEnd type="none" w="med" len="med"/>
          </a:ln>
          <a:effectLst/>
        </p:spPr>
      </p:cxnSp>
      <p:sp>
        <p:nvSpPr>
          <p:cNvPr id="17" name="ZoneTexte 16">
            <a:extLst>
              <a:ext uri="{FF2B5EF4-FFF2-40B4-BE49-F238E27FC236}">
                <a16:creationId xmlns:a16="http://schemas.microsoft.com/office/drawing/2014/main" id="{A3C94FBA-8996-20C1-32B9-8DCC8CDD0BBB}"/>
              </a:ext>
            </a:extLst>
          </p:cNvPr>
          <p:cNvSpPr txBox="1"/>
          <p:nvPr/>
        </p:nvSpPr>
        <p:spPr>
          <a:xfrm>
            <a:off x="2469755" y="3314852"/>
            <a:ext cx="1202076" cy="338554"/>
          </a:xfrm>
          <a:prstGeom prst="rect">
            <a:avLst/>
          </a:prstGeom>
          <a:noFill/>
          <a:ln>
            <a:noFill/>
          </a:ln>
        </p:spPr>
        <p:txBody>
          <a:bodyPr wrap="square" rtlCol="0">
            <a:spAutoFit/>
          </a:bodyPr>
          <a:lstStyle/>
          <a:p>
            <a:pPr algn="ctr"/>
            <a:r>
              <a:rPr lang="fr-FR" sz="1600" dirty="0">
                <a:solidFill>
                  <a:schemeClr val="accent1">
                    <a:lumMod val="60000"/>
                    <a:lumOff val="40000"/>
                  </a:schemeClr>
                </a:solidFill>
              </a:rPr>
              <a:t>Cash</a:t>
            </a:r>
          </a:p>
        </p:txBody>
      </p:sp>
      <p:sp>
        <p:nvSpPr>
          <p:cNvPr id="3" name="ZoneTexte 2">
            <a:extLst>
              <a:ext uri="{FF2B5EF4-FFF2-40B4-BE49-F238E27FC236}">
                <a16:creationId xmlns:a16="http://schemas.microsoft.com/office/drawing/2014/main" id="{56DA675F-6729-DC27-64C6-19954CA8DCFF}"/>
              </a:ext>
            </a:extLst>
          </p:cNvPr>
          <p:cNvSpPr txBox="1"/>
          <p:nvPr/>
        </p:nvSpPr>
        <p:spPr>
          <a:xfrm>
            <a:off x="88111" y="1677553"/>
            <a:ext cx="3168352" cy="892552"/>
          </a:xfrm>
          <a:prstGeom prst="rect">
            <a:avLst/>
          </a:prstGeom>
          <a:noFill/>
          <a:ln>
            <a:noFill/>
          </a:ln>
        </p:spPr>
        <p:txBody>
          <a:bodyPr wrap="square" rtlCol="0">
            <a:spAutoFit/>
          </a:bodyPr>
          <a:lstStyle/>
          <a:p>
            <a:pPr marL="185738" indent="-185738"/>
            <a:r>
              <a:rPr lang="fr-FR" sz="2000" dirty="0">
                <a:solidFill>
                  <a:schemeClr val="accent1">
                    <a:lumMod val="60000"/>
                    <a:lumOff val="40000"/>
                  </a:schemeClr>
                </a:solidFill>
              </a:rPr>
              <a:t>- </a:t>
            </a:r>
            <a:r>
              <a:rPr lang="fr-FR" sz="1600" dirty="0">
                <a:solidFill>
                  <a:schemeClr val="accent1">
                    <a:lumMod val="60000"/>
                    <a:lumOff val="40000"/>
                  </a:schemeClr>
                </a:solidFill>
              </a:rPr>
              <a:t>Payment of the </a:t>
            </a:r>
            <a:r>
              <a:rPr lang="fr-FR" sz="1600" dirty="0" err="1">
                <a:solidFill>
                  <a:schemeClr val="accent1">
                    <a:lumMod val="60000"/>
                    <a:lumOff val="40000"/>
                  </a:schemeClr>
                </a:solidFill>
              </a:rPr>
              <a:t>death</a:t>
            </a:r>
            <a:r>
              <a:rPr lang="fr-FR" sz="1600" dirty="0">
                <a:solidFill>
                  <a:schemeClr val="accent1">
                    <a:lumMod val="60000"/>
                    <a:lumOff val="40000"/>
                  </a:schemeClr>
                </a:solidFill>
              </a:rPr>
              <a:t> </a:t>
            </a:r>
            <a:r>
              <a:rPr lang="fr-FR" sz="1600" dirty="0" err="1">
                <a:solidFill>
                  <a:schemeClr val="accent1">
                    <a:lumMod val="60000"/>
                    <a:lumOff val="40000"/>
                  </a:schemeClr>
                </a:solidFill>
              </a:rPr>
              <a:t>benefit</a:t>
            </a:r>
            <a:r>
              <a:rPr lang="fr-FR" sz="1600" dirty="0">
                <a:solidFill>
                  <a:schemeClr val="accent1">
                    <a:lumMod val="60000"/>
                    <a:lumOff val="40000"/>
                  </a:schemeClr>
                </a:solidFill>
              </a:rPr>
              <a:t> by the US </a:t>
            </a:r>
            <a:r>
              <a:rPr lang="fr-FR" sz="1600" dirty="0" err="1">
                <a:solidFill>
                  <a:schemeClr val="accent1">
                    <a:lumMod val="60000"/>
                    <a:lumOff val="40000"/>
                  </a:schemeClr>
                </a:solidFill>
              </a:rPr>
              <a:t>insurance</a:t>
            </a:r>
            <a:r>
              <a:rPr lang="fr-FR" sz="1600" dirty="0">
                <a:solidFill>
                  <a:schemeClr val="accent1">
                    <a:lumMod val="60000"/>
                    <a:lumOff val="40000"/>
                  </a:schemeClr>
                </a:solidFill>
              </a:rPr>
              <a:t> </a:t>
            </a:r>
            <a:r>
              <a:rPr lang="fr-FR" sz="1600" dirty="0" err="1">
                <a:solidFill>
                  <a:schemeClr val="accent1">
                    <a:lumMod val="60000"/>
                    <a:lumOff val="40000"/>
                  </a:schemeClr>
                </a:solidFill>
              </a:rPr>
              <a:t>company</a:t>
            </a:r>
            <a:r>
              <a:rPr lang="fr-FR" sz="1600" dirty="0">
                <a:solidFill>
                  <a:schemeClr val="accent1">
                    <a:lumMod val="60000"/>
                    <a:lumOff val="40000"/>
                  </a:schemeClr>
                </a:solidFill>
              </a:rPr>
              <a:t> to the US Trustees</a:t>
            </a:r>
          </a:p>
        </p:txBody>
      </p:sp>
      <p:cxnSp>
        <p:nvCxnSpPr>
          <p:cNvPr id="4" name="Connecteur droit 3">
            <a:extLst>
              <a:ext uri="{FF2B5EF4-FFF2-40B4-BE49-F238E27FC236}">
                <a16:creationId xmlns:a16="http://schemas.microsoft.com/office/drawing/2014/main" id="{EB0A8044-4D9F-1C8C-BDEB-084E6DDEA3CA}"/>
              </a:ext>
            </a:extLst>
          </p:cNvPr>
          <p:cNvCxnSpPr/>
          <p:nvPr/>
        </p:nvCxnSpPr>
        <p:spPr bwMode="auto">
          <a:xfrm>
            <a:off x="5652119" y="4123580"/>
            <a:ext cx="0" cy="122400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8" name="ZoneTexte 7">
            <a:extLst>
              <a:ext uri="{FF2B5EF4-FFF2-40B4-BE49-F238E27FC236}">
                <a16:creationId xmlns:a16="http://schemas.microsoft.com/office/drawing/2014/main" id="{96861F2B-595B-D83A-F734-995BCB947D1A}"/>
              </a:ext>
            </a:extLst>
          </p:cNvPr>
          <p:cNvSpPr txBox="1"/>
          <p:nvPr/>
        </p:nvSpPr>
        <p:spPr>
          <a:xfrm>
            <a:off x="5704062" y="4388041"/>
            <a:ext cx="1202076" cy="830997"/>
          </a:xfrm>
          <a:prstGeom prst="rect">
            <a:avLst/>
          </a:prstGeom>
          <a:noFill/>
          <a:ln>
            <a:noFill/>
          </a:ln>
        </p:spPr>
        <p:txBody>
          <a:bodyPr wrap="square" rtlCol="0">
            <a:spAutoFit/>
          </a:bodyPr>
          <a:lstStyle/>
          <a:p>
            <a:pPr algn="ctr"/>
            <a:r>
              <a:rPr lang="fr-FR" sz="1600" dirty="0">
                <a:solidFill>
                  <a:schemeClr val="accent1">
                    <a:lumMod val="60000"/>
                    <a:lumOff val="40000"/>
                  </a:schemeClr>
                </a:solidFill>
              </a:rPr>
              <a:t>Payment of </a:t>
            </a:r>
            <a:r>
              <a:rPr lang="fr-FR" sz="1600" dirty="0" err="1">
                <a:solidFill>
                  <a:schemeClr val="accent1">
                    <a:lumMod val="60000"/>
                    <a:lumOff val="40000"/>
                  </a:schemeClr>
                </a:solidFill>
              </a:rPr>
              <a:t>death</a:t>
            </a:r>
            <a:r>
              <a:rPr lang="fr-FR" sz="1600" dirty="0">
                <a:solidFill>
                  <a:schemeClr val="accent1">
                    <a:lumMod val="60000"/>
                    <a:lumOff val="40000"/>
                  </a:schemeClr>
                </a:solidFill>
              </a:rPr>
              <a:t> </a:t>
            </a:r>
            <a:r>
              <a:rPr lang="fr-FR" sz="1600" dirty="0" err="1">
                <a:solidFill>
                  <a:schemeClr val="accent1">
                    <a:lumMod val="60000"/>
                    <a:lumOff val="40000"/>
                  </a:schemeClr>
                </a:solidFill>
              </a:rPr>
              <a:t>benefit</a:t>
            </a:r>
            <a:endParaRPr lang="fr-FR" sz="1600" dirty="0">
              <a:solidFill>
                <a:schemeClr val="accent1">
                  <a:lumMod val="60000"/>
                  <a:lumOff val="40000"/>
                </a:schemeClr>
              </a:solidFill>
            </a:endParaRPr>
          </a:p>
        </p:txBody>
      </p:sp>
      <p:pic>
        <p:nvPicPr>
          <p:cNvPr id="10" name="Image 9">
            <a:extLst>
              <a:ext uri="{FF2B5EF4-FFF2-40B4-BE49-F238E27FC236}">
                <a16:creationId xmlns:a16="http://schemas.microsoft.com/office/drawing/2014/main" id="{3388416C-60C8-ECC6-E925-C4E82DA517E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812" y="2696577"/>
            <a:ext cx="952828" cy="1320830"/>
          </a:xfrm>
          <a:prstGeom prst="rect">
            <a:avLst/>
          </a:prstGeom>
        </p:spPr>
      </p:pic>
      <p:pic>
        <p:nvPicPr>
          <p:cNvPr id="11" name="Image 10">
            <a:extLst>
              <a:ext uri="{FF2B5EF4-FFF2-40B4-BE49-F238E27FC236}">
                <a16:creationId xmlns:a16="http://schemas.microsoft.com/office/drawing/2014/main" id="{C94DD32C-3559-CF7A-28DC-B35AF42142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54311" y="2598847"/>
            <a:ext cx="1653881" cy="1312731"/>
          </a:xfrm>
          <a:prstGeom prst="rect">
            <a:avLst/>
          </a:prstGeom>
        </p:spPr>
      </p:pic>
      <p:sp>
        <p:nvSpPr>
          <p:cNvPr id="16" name="ZoneTexte 15">
            <a:extLst>
              <a:ext uri="{FF2B5EF4-FFF2-40B4-BE49-F238E27FC236}">
                <a16:creationId xmlns:a16="http://schemas.microsoft.com/office/drawing/2014/main" id="{671E4476-0BE5-FA48-77BE-7EF4D4652E05}"/>
              </a:ext>
            </a:extLst>
          </p:cNvPr>
          <p:cNvSpPr txBox="1"/>
          <p:nvPr/>
        </p:nvSpPr>
        <p:spPr>
          <a:xfrm>
            <a:off x="8604448" y="6381328"/>
            <a:ext cx="360040" cy="276999"/>
          </a:xfrm>
          <a:prstGeom prst="rect">
            <a:avLst/>
          </a:prstGeom>
          <a:noFill/>
        </p:spPr>
        <p:txBody>
          <a:bodyPr wrap="square" rtlCol="0">
            <a:spAutoFit/>
          </a:bodyPr>
          <a:lstStyle/>
          <a:p>
            <a:r>
              <a:rPr lang="fr-FR" sz="1200" b="1" dirty="0"/>
              <a:t>15</a:t>
            </a:r>
            <a:endParaRPr lang="en-US" sz="1200" b="1" dirty="0"/>
          </a:p>
        </p:txBody>
      </p:sp>
    </p:spTree>
    <p:extLst>
      <p:ext uri="{BB962C8B-B14F-4D97-AF65-F5344CB8AC3E}">
        <p14:creationId xmlns:p14="http://schemas.microsoft.com/office/powerpoint/2010/main" val="1065012938"/>
      </p:ext>
    </p:extLst>
  </p:cSld>
  <p:clrMapOvr>
    <a:masterClrMapping/>
  </p:clrMapOvr>
  <p:transition spd="slow">
    <p:wipe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7B2AB7-9BEC-EFB7-4B3D-C08B9750E914}"/>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C8F9E435-63F1-8339-C125-D0A195CA9699}"/>
              </a:ext>
            </a:extLst>
          </p:cNvPr>
          <p:cNvSpPr/>
          <p:nvPr/>
        </p:nvSpPr>
        <p:spPr>
          <a:xfrm>
            <a:off x="458757" y="89616"/>
            <a:ext cx="8244408" cy="972126"/>
          </a:xfrm>
          <a:prstGeom prst="rect">
            <a:avLst/>
          </a:prstGeom>
        </p:spPr>
        <p:txBody>
          <a:bodyPr wrap="square">
            <a:spAutoFit/>
          </a:bodyPr>
          <a:lstStyle/>
          <a:p>
            <a:pPr algn="ctr">
              <a:lnSpc>
                <a:spcPct val="107000"/>
              </a:lnSpc>
              <a:spcAft>
                <a:spcPts val="0"/>
              </a:spcAft>
            </a:pPr>
            <a:r>
              <a:rPr lang="en-US" sz="1800" b="1" dirty="0">
                <a:solidFill>
                  <a:srgbClr val="FFFF00"/>
                </a:solidFill>
                <a:ea typeface="Calibri" panose="020F0502020204030204" pitchFamily="34" charset="0"/>
                <a:cs typeface="Times New Roman" panose="02020603050405020304" pitchFamily="18" charset="0"/>
              </a:rPr>
              <a:t>Decision of the Appeal Court of Paris</a:t>
            </a:r>
          </a:p>
          <a:p>
            <a:pPr algn="ctr">
              <a:lnSpc>
                <a:spcPct val="107000"/>
              </a:lnSpc>
              <a:spcAft>
                <a:spcPts val="0"/>
              </a:spcAft>
            </a:pPr>
            <a:r>
              <a:rPr lang="en-US" sz="1800" b="1" dirty="0">
                <a:solidFill>
                  <a:srgbClr val="FFFF00"/>
                </a:solidFill>
                <a:ea typeface="Calibri" panose="020F0502020204030204" pitchFamily="34" charset="0"/>
                <a:cs typeface="Times New Roman" panose="02020603050405020304" pitchFamily="18" charset="0"/>
              </a:rPr>
              <a:t>June 30, 2025 n°22/06103</a:t>
            </a:r>
          </a:p>
          <a:p>
            <a:pPr algn="ctr">
              <a:lnSpc>
                <a:spcPct val="107000"/>
              </a:lnSpc>
              <a:spcAft>
                <a:spcPts val="0"/>
              </a:spcAft>
            </a:pPr>
            <a:r>
              <a:rPr lang="en-US" sz="1800" b="1" dirty="0">
                <a:solidFill>
                  <a:srgbClr val="FFFF00"/>
                </a:solidFill>
                <a:ea typeface="Calibri" panose="020F0502020204030204" pitchFamily="34" charset="0"/>
                <a:cs typeface="Times New Roman" panose="02020603050405020304" pitchFamily="18" charset="0"/>
              </a:rPr>
              <a:t>Life insurance policies and trusts </a:t>
            </a:r>
            <a:r>
              <a:rPr lang="en-US" sz="1800" b="1" dirty="0">
                <a:solidFill>
                  <a:schemeClr val="accent1">
                    <a:lumMod val="60000"/>
                    <a:lumOff val="40000"/>
                  </a:schemeClr>
                </a:solidFill>
                <a:ea typeface="Calibri" panose="020F0502020204030204" pitchFamily="34" charset="0"/>
                <a:cs typeface="Times New Roman" panose="02020603050405020304" pitchFamily="18" charset="0"/>
              </a:rPr>
              <a:t>(3) </a:t>
            </a:r>
            <a:endParaRPr lang="en-US" sz="2400" b="1" dirty="0">
              <a:solidFill>
                <a:schemeClr val="accent1">
                  <a:lumMod val="60000"/>
                  <a:lumOff val="40000"/>
                </a:schemeClr>
              </a:solidFill>
              <a:ea typeface="Calibri" panose="020F0502020204030204" pitchFamily="34" charset="0"/>
              <a:cs typeface="Times New Roman" panose="02020603050405020304" pitchFamily="18" charset="0"/>
            </a:endParaRPr>
          </a:p>
        </p:txBody>
      </p:sp>
      <p:sp>
        <p:nvSpPr>
          <p:cNvPr id="19" name="ZoneTexte 18">
            <a:extLst>
              <a:ext uri="{FF2B5EF4-FFF2-40B4-BE49-F238E27FC236}">
                <a16:creationId xmlns:a16="http://schemas.microsoft.com/office/drawing/2014/main" id="{A379B106-9706-680F-0ACF-5B0C8CA78744}"/>
              </a:ext>
            </a:extLst>
          </p:cNvPr>
          <p:cNvSpPr txBox="1"/>
          <p:nvPr/>
        </p:nvSpPr>
        <p:spPr>
          <a:xfrm>
            <a:off x="3905975" y="1686964"/>
            <a:ext cx="1349972" cy="338554"/>
          </a:xfrm>
          <a:prstGeom prst="rect">
            <a:avLst/>
          </a:prstGeom>
          <a:noFill/>
          <a:ln>
            <a:solidFill>
              <a:srgbClr val="FFFF00"/>
            </a:solidFill>
          </a:ln>
        </p:spPr>
        <p:txBody>
          <a:bodyPr wrap="square" rtlCol="0">
            <a:spAutoFit/>
          </a:bodyPr>
          <a:lstStyle/>
          <a:p>
            <a:pPr algn="ctr"/>
            <a:r>
              <a:rPr lang="fr-FR" sz="1600" dirty="0">
                <a:solidFill>
                  <a:srgbClr val="FFFF00"/>
                </a:solidFill>
              </a:rPr>
              <a:t>US Trustees</a:t>
            </a:r>
          </a:p>
        </p:txBody>
      </p:sp>
      <p:sp>
        <p:nvSpPr>
          <p:cNvPr id="20" name="ZoneTexte 19">
            <a:extLst>
              <a:ext uri="{FF2B5EF4-FFF2-40B4-BE49-F238E27FC236}">
                <a16:creationId xmlns:a16="http://schemas.microsoft.com/office/drawing/2014/main" id="{535FF390-1902-DB3A-D0D7-ACC2F1284CDC}"/>
              </a:ext>
            </a:extLst>
          </p:cNvPr>
          <p:cNvSpPr txBox="1"/>
          <p:nvPr/>
        </p:nvSpPr>
        <p:spPr>
          <a:xfrm>
            <a:off x="88111" y="1403494"/>
            <a:ext cx="3403769" cy="584775"/>
          </a:xfrm>
          <a:prstGeom prst="rect">
            <a:avLst/>
          </a:prstGeom>
          <a:noFill/>
          <a:ln>
            <a:noFill/>
          </a:ln>
        </p:spPr>
        <p:txBody>
          <a:bodyPr wrap="square" rtlCol="0">
            <a:spAutoFit/>
          </a:bodyPr>
          <a:lstStyle/>
          <a:p>
            <a:r>
              <a:rPr lang="fr-FR" sz="1600" b="1" dirty="0" err="1">
                <a:solidFill>
                  <a:srgbClr val="FFFF00"/>
                </a:solidFill>
              </a:rPr>
              <a:t>Facts</a:t>
            </a:r>
            <a:r>
              <a:rPr lang="fr-FR" sz="1600" b="1" dirty="0">
                <a:solidFill>
                  <a:srgbClr val="FFFF00"/>
                </a:solidFill>
              </a:rPr>
              <a:t>: In 2011 (3 </a:t>
            </a:r>
            <a:r>
              <a:rPr lang="fr-FR" sz="1600" b="1" dirty="0" err="1">
                <a:solidFill>
                  <a:srgbClr val="FFFF00"/>
                </a:solidFill>
              </a:rPr>
              <a:t>years</a:t>
            </a:r>
            <a:r>
              <a:rPr lang="fr-FR" sz="1600" b="1" dirty="0">
                <a:solidFill>
                  <a:srgbClr val="FFFF00"/>
                </a:solidFill>
              </a:rPr>
              <a:t> </a:t>
            </a:r>
            <a:r>
              <a:rPr lang="fr-FR" sz="1600" b="1" dirty="0" err="1">
                <a:solidFill>
                  <a:srgbClr val="FFFF00"/>
                </a:solidFill>
              </a:rPr>
              <a:t>after</a:t>
            </a:r>
            <a:r>
              <a:rPr lang="fr-FR" sz="1600" b="1" dirty="0">
                <a:solidFill>
                  <a:srgbClr val="FFFF00"/>
                </a:solidFill>
              </a:rPr>
              <a:t> </a:t>
            </a:r>
            <a:r>
              <a:rPr lang="fr-FR" sz="1600" b="1" dirty="0" err="1">
                <a:solidFill>
                  <a:srgbClr val="FFFF00"/>
                </a:solidFill>
              </a:rPr>
              <a:t>U’s</a:t>
            </a:r>
            <a:r>
              <a:rPr lang="fr-FR" sz="1600" b="1" dirty="0">
                <a:solidFill>
                  <a:srgbClr val="FFFF00"/>
                </a:solidFill>
              </a:rPr>
              <a:t> </a:t>
            </a:r>
            <a:r>
              <a:rPr lang="fr-FR" sz="1600" b="1" dirty="0" err="1">
                <a:solidFill>
                  <a:srgbClr val="FFFF00"/>
                </a:solidFill>
              </a:rPr>
              <a:t>death</a:t>
            </a:r>
            <a:r>
              <a:rPr lang="fr-FR" sz="1600" b="1" dirty="0">
                <a:solidFill>
                  <a:srgbClr val="FFFF00"/>
                </a:solidFill>
              </a:rPr>
              <a:t>)</a:t>
            </a:r>
          </a:p>
        </p:txBody>
      </p:sp>
      <p:sp>
        <p:nvSpPr>
          <p:cNvPr id="22" name="ZoneTexte 21">
            <a:extLst>
              <a:ext uri="{FF2B5EF4-FFF2-40B4-BE49-F238E27FC236}">
                <a16:creationId xmlns:a16="http://schemas.microsoft.com/office/drawing/2014/main" id="{613E68F1-7828-3470-AB3D-FDF1F5522E4D}"/>
              </a:ext>
            </a:extLst>
          </p:cNvPr>
          <p:cNvSpPr txBox="1"/>
          <p:nvPr/>
        </p:nvSpPr>
        <p:spPr>
          <a:xfrm>
            <a:off x="3491880" y="5347347"/>
            <a:ext cx="2160239" cy="338554"/>
          </a:xfrm>
          <a:prstGeom prst="rect">
            <a:avLst/>
          </a:prstGeom>
          <a:noFill/>
          <a:ln>
            <a:solidFill>
              <a:srgbClr val="FFFF00"/>
            </a:solidFill>
          </a:ln>
        </p:spPr>
        <p:txBody>
          <a:bodyPr wrap="square" rtlCol="0">
            <a:spAutoFit/>
          </a:bodyPr>
          <a:lstStyle/>
          <a:p>
            <a:pPr algn="ctr"/>
            <a:r>
              <a:rPr lang="fr-FR" sz="1600" dirty="0">
                <a:solidFill>
                  <a:srgbClr val="FFFF00"/>
                </a:solidFill>
              </a:rPr>
              <a:t>US </a:t>
            </a:r>
            <a:r>
              <a:rPr lang="fr-FR" sz="1600" dirty="0" err="1">
                <a:solidFill>
                  <a:srgbClr val="FFFF00"/>
                </a:solidFill>
              </a:rPr>
              <a:t>Insurance</a:t>
            </a:r>
            <a:r>
              <a:rPr lang="fr-FR" sz="1600" dirty="0">
                <a:solidFill>
                  <a:srgbClr val="FFFF00"/>
                </a:solidFill>
              </a:rPr>
              <a:t> Company</a:t>
            </a:r>
          </a:p>
        </p:txBody>
      </p:sp>
      <p:sp>
        <p:nvSpPr>
          <p:cNvPr id="24" name="ZoneTexte 23">
            <a:extLst>
              <a:ext uri="{FF2B5EF4-FFF2-40B4-BE49-F238E27FC236}">
                <a16:creationId xmlns:a16="http://schemas.microsoft.com/office/drawing/2014/main" id="{1C8C450C-7A44-53AC-0C05-5E9837D1C5B5}"/>
              </a:ext>
            </a:extLst>
          </p:cNvPr>
          <p:cNvSpPr txBox="1"/>
          <p:nvPr/>
        </p:nvSpPr>
        <p:spPr>
          <a:xfrm>
            <a:off x="6474633" y="3361256"/>
            <a:ext cx="2160240" cy="830997"/>
          </a:xfrm>
          <a:prstGeom prst="rect">
            <a:avLst/>
          </a:prstGeom>
          <a:noFill/>
          <a:ln>
            <a:noFill/>
          </a:ln>
        </p:spPr>
        <p:txBody>
          <a:bodyPr wrap="square" rtlCol="0">
            <a:spAutoFit/>
          </a:bodyPr>
          <a:lstStyle/>
          <a:p>
            <a:pPr algn="ctr"/>
            <a:r>
              <a:rPr lang="fr-FR" sz="1600" dirty="0" err="1">
                <a:solidFill>
                  <a:srgbClr val="FFFF00"/>
                </a:solidFill>
              </a:rPr>
              <a:t>Beneficiaries</a:t>
            </a:r>
            <a:endParaRPr lang="fr-FR" sz="1600" dirty="0">
              <a:solidFill>
                <a:srgbClr val="FFFF00"/>
              </a:solidFill>
            </a:endParaRPr>
          </a:p>
          <a:p>
            <a:pPr algn="ctr"/>
            <a:r>
              <a:rPr lang="fr-FR" sz="1600" dirty="0">
                <a:solidFill>
                  <a:srgbClr val="FFFF00"/>
                </a:solidFill>
              </a:rPr>
              <a:t>Mr. </a:t>
            </a:r>
            <a:r>
              <a:rPr lang="fr-FR" sz="1600" dirty="0" err="1">
                <a:solidFill>
                  <a:srgbClr val="FFFF00"/>
                </a:solidFill>
              </a:rPr>
              <a:t>U’s</a:t>
            </a:r>
            <a:r>
              <a:rPr lang="fr-FR" sz="1600" dirty="0">
                <a:solidFill>
                  <a:srgbClr val="FFFF00"/>
                </a:solidFill>
              </a:rPr>
              <a:t> </a:t>
            </a:r>
            <a:r>
              <a:rPr lang="fr-FR" sz="1600" dirty="0" err="1">
                <a:solidFill>
                  <a:srgbClr val="FFFF00"/>
                </a:solidFill>
              </a:rPr>
              <a:t>children</a:t>
            </a:r>
            <a:endParaRPr lang="fr-FR" sz="1600" dirty="0">
              <a:solidFill>
                <a:srgbClr val="FFFF00"/>
              </a:solidFill>
            </a:endParaRPr>
          </a:p>
          <a:p>
            <a:pPr algn="ctr"/>
            <a:r>
              <a:rPr lang="fr-FR" sz="1600" dirty="0" err="1">
                <a:solidFill>
                  <a:srgbClr val="FFFF00"/>
                </a:solidFill>
              </a:rPr>
              <a:t>grandchildren</a:t>
            </a:r>
            <a:endParaRPr lang="fr-FR" sz="1600" dirty="0">
              <a:solidFill>
                <a:srgbClr val="FFFF00"/>
              </a:solidFill>
            </a:endParaRPr>
          </a:p>
        </p:txBody>
      </p:sp>
      <p:cxnSp>
        <p:nvCxnSpPr>
          <p:cNvPr id="39" name="Connecteur droit 38">
            <a:extLst>
              <a:ext uri="{FF2B5EF4-FFF2-40B4-BE49-F238E27FC236}">
                <a16:creationId xmlns:a16="http://schemas.microsoft.com/office/drawing/2014/main" id="{DD07969D-D5F6-A5BA-11A4-C507753DBDFE}"/>
              </a:ext>
            </a:extLst>
          </p:cNvPr>
          <p:cNvCxnSpPr/>
          <p:nvPr/>
        </p:nvCxnSpPr>
        <p:spPr bwMode="auto">
          <a:xfrm>
            <a:off x="4567019" y="4123580"/>
            <a:ext cx="0" cy="1224000"/>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cxnSp>
        <p:nvCxnSpPr>
          <p:cNvPr id="35" name="Connecteur droit 34">
            <a:extLst>
              <a:ext uri="{FF2B5EF4-FFF2-40B4-BE49-F238E27FC236}">
                <a16:creationId xmlns:a16="http://schemas.microsoft.com/office/drawing/2014/main" id="{0A66EEF8-B3F3-3581-5759-6CDAA5F5A014}"/>
              </a:ext>
            </a:extLst>
          </p:cNvPr>
          <p:cNvCxnSpPr>
            <a:cxnSpLocks/>
          </p:cNvCxnSpPr>
          <p:nvPr/>
        </p:nvCxnSpPr>
        <p:spPr bwMode="auto">
          <a:xfrm flipH="1">
            <a:off x="4583101" y="2044618"/>
            <a:ext cx="0" cy="396000"/>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41" name="Connecteur droit 40">
            <a:extLst>
              <a:ext uri="{FF2B5EF4-FFF2-40B4-BE49-F238E27FC236}">
                <a16:creationId xmlns:a16="http://schemas.microsoft.com/office/drawing/2014/main" id="{2FEF2C3B-4A16-17AE-2A48-561437D5D0A2}"/>
              </a:ext>
            </a:extLst>
          </p:cNvPr>
          <p:cNvCxnSpPr>
            <a:cxnSpLocks/>
          </p:cNvCxnSpPr>
          <p:nvPr/>
        </p:nvCxnSpPr>
        <p:spPr bwMode="auto">
          <a:xfrm flipH="1" flipV="1">
            <a:off x="1945907" y="3356992"/>
            <a:ext cx="2621112" cy="1530364"/>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sp>
        <p:nvSpPr>
          <p:cNvPr id="25" name="ZoneTexte 24">
            <a:extLst>
              <a:ext uri="{FF2B5EF4-FFF2-40B4-BE49-F238E27FC236}">
                <a16:creationId xmlns:a16="http://schemas.microsoft.com/office/drawing/2014/main" id="{E475E181-8333-0836-CAA6-D55EE434228B}"/>
              </a:ext>
            </a:extLst>
          </p:cNvPr>
          <p:cNvSpPr txBox="1"/>
          <p:nvPr/>
        </p:nvSpPr>
        <p:spPr>
          <a:xfrm>
            <a:off x="3758442" y="2849774"/>
            <a:ext cx="1617155" cy="1323439"/>
          </a:xfrm>
          <a:prstGeom prst="rect">
            <a:avLst/>
          </a:prstGeom>
          <a:noFill/>
          <a:ln>
            <a:noFill/>
          </a:ln>
        </p:spPr>
        <p:txBody>
          <a:bodyPr wrap="square" rtlCol="0">
            <a:spAutoFit/>
          </a:bodyPr>
          <a:lstStyle/>
          <a:p>
            <a:pPr algn="ctr"/>
            <a:r>
              <a:rPr lang="fr-FR" sz="1600" dirty="0">
                <a:solidFill>
                  <a:srgbClr val="FFFF00"/>
                </a:solidFill>
              </a:rPr>
              <a:t>US life</a:t>
            </a:r>
          </a:p>
          <a:p>
            <a:pPr algn="ctr"/>
            <a:r>
              <a:rPr lang="fr-FR" sz="1600" dirty="0" err="1">
                <a:solidFill>
                  <a:srgbClr val="FFFF00"/>
                </a:solidFill>
              </a:rPr>
              <a:t>Insurance</a:t>
            </a:r>
            <a:endParaRPr lang="fr-FR" sz="1600" dirty="0">
              <a:solidFill>
                <a:srgbClr val="FFFF00"/>
              </a:solidFill>
            </a:endParaRPr>
          </a:p>
          <a:p>
            <a:pPr algn="ctr"/>
            <a:r>
              <a:rPr lang="fr-FR" sz="1600" dirty="0">
                <a:solidFill>
                  <a:srgbClr val="FFFF00"/>
                </a:solidFill>
              </a:rPr>
              <a:t>Trusts</a:t>
            </a:r>
          </a:p>
          <a:p>
            <a:pPr algn="ctr"/>
            <a:r>
              <a:rPr lang="fr-FR" sz="1600" dirty="0" err="1">
                <a:solidFill>
                  <a:srgbClr val="FFFF00"/>
                </a:solidFill>
              </a:rPr>
              <a:t>irrevocable</a:t>
            </a:r>
            <a:r>
              <a:rPr lang="fr-FR" sz="1600" dirty="0">
                <a:solidFill>
                  <a:srgbClr val="FFFF00"/>
                </a:solidFill>
              </a:rPr>
              <a:t> </a:t>
            </a:r>
            <a:r>
              <a:rPr lang="fr-FR" sz="1600" dirty="0" err="1">
                <a:solidFill>
                  <a:srgbClr val="FFFF00"/>
                </a:solidFill>
              </a:rPr>
              <a:t>discretionary</a:t>
            </a:r>
            <a:endParaRPr lang="fr-FR" sz="1600" dirty="0">
              <a:solidFill>
                <a:srgbClr val="FFFF00"/>
              </a:solidFill>
            </a:endParaRPr>
          </a:p>
        </p:txBody>
      </p:sp>
      <p:sp>
        <p:nvSpPr>
          <p:cNvPr id="26" name="ZoneTexte 25">
            <a:extLst>
              <a:ext uri="{FF2B5EF4-FFF2-40B4-BE49-F238E27FC236}">
                <a16:creationId xmlns:a16="http://schemas.microsoft.com/office/drawing/2014/main" id="{9D6C52E3-59AF-3767-EA3B-4EE66AD32C06}"/>
              </a:ext>
            </a:extLst>
          </p:cNvPr>
          <p:cNvSpPr txBox="1"/>
          <p:nvPr/>
        </p:nvSpPr>
        <p:spPr>
          <a:xfrm>
            <a:off x="862748" y="2876576"/>
            <a:ext cx="1186446" cy="1077218"/>
          </a:xfrm>
          <a:prstGeom prst="rect">
            <a:avLst/>
          </a:prstGeom>
          <a:noFill/>
          <a:ln>
            <a:noFill/>
          </a:ln>
        </p:spPr>
        <p:txBody>
          <a:bodyPr wrap="square" rtlCol="0">
            <a:spAutoFit/>
          </a:bodyPr>
          <a:lstStyle/>
          <a:p>
            <a:pPr algn="ctr"/>
            <a:r>
              <a:rPr lang="fr-FR" sz="1600" dirty="0">
                <a:solidFill>
                  <a:schemeClr val="accent1">
                    <a:lumMod val="60000"/>
                    <a:lumOff val="40000"/>
                  </a:schemeClr>
                </a:solidFill>
              </a:rPr>
              <a:t>Late </a:t>
            </a:r>
          </a:p>
          <a:p>
            <a:pPr algn="ctr"/>
            <a:r>
              <a:rPr lang="fr-FR" sz="1600" dirty="0">
                <a:solidFill>
                  <a:srgbClr val="FFFF00"/>
                </a:solidFill>
              </a:rPr>
              <a:t>U</a:t>
            </a:r>
          </a:p>
          <a:p>
            <a:pPr algn="ctr"/>
            <a:r>
              <a:rPr lang="fr-FR" sz="1600" dirty="0">
                <a:solidFill>
                  <a:schemeClr val="accent1">
                    <a:lumMod val="60000"/>
                    <a:lumOff val="40000"/>
                  </a:schemeClr>
                </a:solidFill>
              </a:rPr>
              <a:t>French </a:t>
            </a:r>
            <a:r>
              <a:rPr lang="fr-FR" sz="1600" dirty="0" err="1">
                <a:solidFill>
                  <a:schemeClr val="accent1">
                    <a:lumMod val="60000"/>
                    <a:lumOff val="40000"/>
                  </a:schemeClr>
                </a:solidFill>
              </a:rPr>
              <a:t>tax</a:t>
            </a:r>
            <a:r>
              <a:rPr lang="fr-FR" sz="1600" dirty="0">
                <a:solidFill>
                  <a:schemeClr val="accent1">
                    <a:lumMod val="60000"/>
                    <a:lumOff val="40000"/>
                  </a:schemeClr>
                </a:solidFill>
              </a:rPr>
              <a:t> </a:t>
            </a:r>
            <a:r>
              <a:rPr lang="fr-FR" sz="1600" dirty="0" err="1">
                <a:solidFill>
                  <a:schemeClr val="accent1">
                    <a:lumMod val="60000"/>
                    <a:lumOff val="40000"/>
                  </a:schemeClr>
                </a:solidFill>
              </a:rPr>
              <a:t>resident</a:t>
            </a:r>
            <a:endParaRPr lang="fr-FR" sz="1600" dirty="0">
              <a:solidFill>
                <a:schemeClr val="accent1">
                  <a:lumMod val="60000"/>
                  <a:lumOff val="40000"/>
                </a:schemeClr>
              </a:solidFill>
            </a:endParaRPr>
          </a:p>
        </p:txBody>
      </p:sp>
      <p:sp>
        <p:nvSpPr>
          <p:cNvPr id="2" name="Triangle isocèle 1">
            <a:extLst>
              <a:ext uri="{FF2B5EF4-FFF2-40B4-BE49-F238E27FC236}">
                <a16:creationId xmlns:a16="http://schemas.microsoft.com/office/drawing/2014/main" id="{EAE14643-249A-B7EF-3B14-4A429AB833E3}"/>
              </a:ext>
            </a:extLst>
          </p:cNvPr>
          <p:cNvSpPr/>
          <p:nvPr/>
        </p:nvSpPr>
        <p:spPr bwMode="auto">
          <a:xfrm>
            <a:off x="3491880" y="2459658"/>
            <a:ext cx="2160239" cy="1663922"/>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6" name="Connecteur droit 5">
            <a:extLst>
              <a:ext uri="{FF2B5EF4-FFF2-40B4-BE49-F238E27FC236}">
                <a16:creationId xmlns:a16="http://schemas.microsoft.com/office/drawing/2014/main" id="{264B8728-33E1-A5AA-1C91-01BD2C10129B}"/>
              </a:ext>
            </a:extLst>
          </p:cNvPr>
          <p:cNvCxnSpPr>
            <a:cxnSpLocks/>
          </p:cNvCxnSpPr>
          <p:nvPr/>
        </p:nvCxnSpPr>
        <p:spPr bwMode="auto">
          <a:xfrm flipH="1">
            <a:off x="5306824" y="3642276"/>
            <a:ext cx="1393402"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cxnSp>
        <p:nvCxnSpPr>
          <p:cNvPr id="7" name="Connecteur droit 6">
            <a:extLst>
              <a:ext uri="{FF2B5EF4-FFF2-40B4-BE49-F238E27FC236}">
                <a16:creationId xmlns:a16="http://schemas.microsoft.com/office/drawing/2014/main" id="{8610EF21-A0E0-8051-2206-26BCA65CDB17}"/>
              </a:ext>
            </a:extLst>
          </p:cNvPr>
          <p:cNvCxnSpPr>
            <a:cxnSpLocks/>
          </p:cNvCxnSpPr>
          <p:nvPr/>
        </p:nvCxnSpPr>
        <p:spPr bwMode="auto">
          <a:xfrm flipH="1">
            <a:off x="1945907" y="2979503"/>
            <a:ext cx="2249772" cy="277273"/>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9" name="ZoneTexte 8">
            <a:extLst>
              <a:ext uri="{FF2B5EF4-FFF2-40B4-BE49-F238E27FC236}">
                <a16:creationId xmlns:a16="http://schemas.microsoft.com/office/drawing/2014/main" id="{9858AD30-95CB-8B6A-166E-CC60E4B3C210}"/>
              </a:ext>
            </a:extLst>
          </p:cNvPr>
          <p:cNvSpPr txBox="1"/>
          <p:nvPr/>
        </p:nvSpPr>
        <p:spPr>
          <a:xfrm>
            <a:off x="1901548" y="4006805"/>
            <a:ext cx="1202076" cy="584775"/>
          </a:xfrm>
          <a:prstGeom prst="rect">
            <a:avLst/>
          </a:prstGeom>
          <a:noFill/>
          <a:ln>
            <a:noFill/>
          </a:ln>
        </p:spPr>
        <p:txBody>
          <a:bodyPr wrap="square" rtlCol="0">
            <a:spAutoFit/>
          </a:bodyPr>
          <a:lstStyle/>
          <a:p>
            <a:pPr algn="ctr"/>
            <a:r>
              <a:rPr lang="fr-FR" sz="1600" dirty="0" err="1">
                <a:solidFill>
                  <a:srgbClr val="FFFF00"/>
                </a:solidFill>
              </a:rPr>
              <a:t>Insured</a:t>
            </a:r>
            <a:r>
              <a:rPr lang="fr-FR" sz="1600" dirty="0">
                <a:solidFill>
                  <a:srgbClr val="FFFF00"/>
                </a:solidFill>
              </a:rPr>
              <a:t> </a:t>
            </a:r>
            <a:r>
              <a:rPr lang="fr-FR" sz="1600" dirty="0" err="1">
                <a:solidFill>
                  <a:srgbClr val="FFFF00"/>
                </a:solidFill>
              </a:rPr>
              <a:t>person</a:t>
            </a:r>
            <a:endParaRPr lang="fr-FR" sz="1600" dirty="0">
              <a:solidFill>
                <a:srgbClr val="FFFF00"/>
              </a:solidFill>
            </a:endParaRPr>
          </a:p>
        </p:txBody>
      </p:sp>
      <p:sp>
        <p:nvSpPr>
          <p:cNvPr id="12" name="ZoneTexte 11">
            <a:extLst>
              <a:ext uri="{FF2B5EF4-FFF2-40B4-BE49-F238E27FC236}">
                <a16:creationId xmlns:a16="http://schemas.microsoft.com/office/drawing/2014/main" id="{091D214F-EC3F-45D0-CF54-05A9209997D8}"/>
              </a:ext>
            </a:extLst>
          </p:cNvPr>
          <p:cNvSpPr txBox="1"/>
          <p:nvPr/>
        </p:nvSpPr>
        <p:spPr>
          <a:xfrm>
            <a:off x="2228957" y="2745362"/>
            <a:ext cx="1202076" cy="338554"/>
          </a:xfrm>
          <a:prstGeom prst="rect">
            <a:avLst/>
          </a:prstGeom>
          <a:noFill/>
          <a:ln>
            <a:noFill/>
          </a:ln>
        </p:spPr>
        <p:txBody>
          <a:bodyPr wrap="square" rtlCol="0">
            <a:spAutoFit/>
          </a:bodyPr>
          <a:lstStyle/>
          <a:p>
            <a:pPr algn="ctr"/>
            <a:r>
              <a:rPr lang="fr-FR" sz="1600" dirty="0" err="1">
                <a:solidFill>
                  <a:srgbClr val="FFFF00"/>
                </a:solidFill>
              </a:rPr>
              <a:t>Settlor</a:t>
            </a:r>
            <a:endParaRPr lang="fr-FR" sz="1600" dirty="0">
              <a:solidFill>
                <a:srgbClr val="FFFF00"/>
              </a:solidFill>
            </a:endParaRPr>
          </a:p>
        </p:txBody>
      </p:sp>
      <p:sp>
        <p:nvSpPr>
          <p:cNvPr id="13" name="ZoneTexte 12">
            <a:extLst>
              <a:ext uri="{FF2B5EF4-FFF2-40B4-BE49-F238E27FC236}">
                <a16:creationId xmlns:a16="http://schemas.microsoft.com/office/drawing/2014/main" id="{F0B5270D-6A49-7238-E9FE-AD06D73BA505}"/>
              </a:ext>
            </a:extLst>
          </p:cNvPr>
          <p:cNvSpPr txBox="1"/>
          <p:nvPr/>
        </p:nvSpPr>
        <p:spPr>
          <a:xfrm>
            <a:off x="4244534" y="4264932"/>
            <a:ext cx="1576505" cy="830997"/>
          </a:xfrm>
          <a:prstGeom prst="rect">
            <a:avLst/>
          </a:prstGeom>
          <a:noFill/>
          <a:ln>
            <a:noFill/>
          </a:ln>
        </p:spPr>
        <p:txBody>
          <a:bodyPr wrap="square" rtlCol="0">
            <a:spAutoFit/>
          </a:bodyPr>
          <a:lstStyle/>
          <a:p>
            <a:pPr algn="ctr"/>
            <a:r>
              <a:rPr lang="fr-FR" sz="1600" dirty="0">
                <a:solidFill>
                  <a:srgbClr val="FFFF00"/>
                </a:solidFill>
              </a:rPr>
              <a:t>Life</a:t>
            </a:r>
          </a:p>
          <a:p>
            <a:pPr algn="ctr"/>
            <a:r>
              <a:rPr lang="fr-FR" sz="1600" dirty="0">
                <a:solidFill>
                  <a:srgbClr val="FFFF00"/>
                </a:solidFill>
              </a:rPr>
              <a:t> </a:t>
            </a:r>
            <a:r>
              <a:rPr lang="fr-FR" sz="1600" dirty="0" err="1">
                <a:solidFill>
                  <a:srgbClr val="FFFF00"/>
                </a:solidFill>
              </a:rPr>
              <a:t>insurance</a:t>
            </a:r>
            <a:r>
              <a:rPr lang="fr-FR" sz="1600" dirty="0">
                <a:solidFill>
                  <a:srgbClr val="FFFF00"/>
                </a:solidFill>
              </a:rPr>
              <a:t> </a:t>
            </a:r>
            <a:r>
              <a:rPr lang="fr-FR" sz="1600" dirty="0" err="1">
                <a:solidFill>
                  <a:srgbClr val="FFFF00"/>
                </a:solidFill>
              </a:rPr>
              <a:t>policies</a:t>
            </a:r>
            <a:endParaRPr lang="fr-FR" sz="1600" dirty="0">
              <a:solidFill>
                <a:srgbClr val="FFFF00"/>
              </a:solidFill>
            </a:endParaRPr>
          </a:p>
        </p:txBody>
      </p:sp>
      <p:sp>
        <p:nvSpPr>
          <p:cNvPr id="3" name="ZoneTexte 2">
            <a:extLst>
              <a:ext uri="{FF2B5EF4-FFF2-40B4-BE49-F238E27FC236}">
                <a16:creationId xmlns:a16="http://schemas.microsoft.com/office/drawing/2014/main" id="{AC1E8145-9183-9937-0C30-76BEADD4769E}"/>
              </a:ext>
            </a:extLst>
          </p:cNvPr>
          <p:cNvSpPr txBox="1"/>
          <p:nvPr/>
        </p:nvSpPr>
        <p:spPr>
          <a:xfrm>
            <a:off x="72178" y="1881235"/>
            <a:ext cx="3168352" cy="646331"/>
          </a:xfrm>
          <a:prstGeom prst="rect">
            <a:avLst/>
          </a:prstGeom>
          <a:noFill/>
          <a:ln>
            <a:noFill/>
          </a:ln>
        </p:spPr>
        <p:txBody>
          <a:bodyPr wrap="square" rtlCol="0">
            <a:spAutoFit/>
          </a:bodyPr>
          <a:lstStyle/>
          <a:p>
            <a:pPr marL="185738" indent="-185738"/>
            <a:r>
              <a:rPr lang="fr-FR" sz="2000" dirty="0">
                <a:solidFill>
                  <a:schemeClr val="accent1">
                    <a:lumMod val="60000"/>
                    <a:lumOff val="40000"/>
                  </a:schemeClr>
                </a:solidFill>
              </a:rPr>
              <a:t>- </a:t>
            </a:r>
            <a:r>
              <a:rPr lang="fr-FR" sz="1600" dirty="0">
                <a:solidFill>
                  <a:schemeClr val="accent1">
                    <a:lumMod val="60000"/>
                    <a:lumOff val="40000"/>
                  </a:schemeClr>
                </a:solidFill>
              </a:rPr>
              <a:t>Distribution of trusts to French </a:t>
            </a:r>
            <a:r>
              <a:rPr lang="fr-FR" sz="1600" dirty="0" err="1">
                <a:solidFill>
                  <a:schemeClr val="accent1">
                    <a:lumMod val="60000"/>
                    <a:lumOff val="40000"/>
                  </a:schemeClr>
                </a:solidFill>
              </a:rPr>
              <a:t>resident</a:t>
            </a:r>
            <a:r>
              <a:rPr lang="fr-FR" sz="1600" dirty="0">
                <a:solidFill>
                  <a:schemeClr val="accent1">
                    <a:lumMod val="60000"/>
                    <a:lumOff val="40000"/>
                  </a:schemeClr>
                </a:solidFill>
              </a:rPr>
              <a:t> </a:t>
            </a:r>
            <a:r>
              <a:rPr lang="fr-FR" sz="1600" dirty="0" err="1">
                <a:solidFill>
                  <a:schemeClr val="accent1">
                    <a:lumMod val="60000"/>
                    <a:lumOff val="40000"/>
                  </a:schemeClr>
                </a:solidFill>
              </a:rPr>
              <a:t>beneficiaries</a:t>
            </a:r>
            <a:endParaRPr lang="fr-FR" sz="1600" dirty="0">
              <a:solidFill>
                <a:schemeClr val="accent1">
                  <a:lumMod val="60000"/>
                  <a:lumOff val="40000"/>
                </a:schemeClr>
              </a:solidFill>
            </a:endParaRPr>
          </a:p>
        </p:txBody>
      </p:sp>
      <p:cxnSp>
        <p:nvCxnSpPr>
          <p:cNvPr id="10" name="Connecteur droit 9">
            <a:extLst>
              <a:ext uri="{FF2B5EF4-FFF2-40B4-BE49-F238E27FC236}">
                <a16:creationId xmlns:a16="http://schemas.microsoft.com/office/drawing/2014/main" id="{42C2B0D9-5374-8200-D353-00C5A5DDCCA5}"/>
              </a:ext>
            </a:extLst>
          </p:cNvPr>
          <p:cNvCxnSpPr>
            <a:cxnSpLocks/>
          </p:cNvCxnSpPr>
          <p:nvPr/>
        </p:nvCxnSpPr>
        <p:spPr bwMode="auto">
          <a:xfrm>
            <a:off x="3671831" y="4200015"/>
            <a:ext cx="1908281" cy="1636142"/>
          </a:xfrm>
          <a:prstGeom prst="line">
            <a:avLst/>
          </a:prstGeom>
          <a:solidFill>
            <a:schemeClr val="accent1"/>
          </a:solidFill>
          <a:ln w="19050" cap="flat" cmpd="sng" algn="ctr">
            <a:solidFill>
              <a:schemeClr val="accent1">
                <a:lumMod val="60000"/>
                <a:lumOff val="40000"/>
              </a:schemeClr>
            </a:solidFill>
            <a:prstDash val="solid"/>
            <a:round/>
            <a:headEnd type="none" w="sm" len="sm"/>
            <a:tailEnd type="none" w="med" len="med"/>
          </a:ln>
          <a:effectLst/>
        </p:spPr>
      </p:cxnSp>
      <p:cxnSp>
        <p:nvCxnSpPr>
          <p:cNvPr id="11" name="Connecteur droit 10">
            <a:extLst>
              <a:ext uri="{FF2B5EF4-FFF2-40B4-BE49-F238E27FC236}">
                <a16:creationId xmlns:a16="http://schemas.microsoft.com/office/drawing/2014/main" id="{4573270C-2161-69A9-DCAD-785090214724}"/>
              </a:ext>
            </a:extLst>
          </p:cNvPr>
          <p:cNvCxnSpPr>
            <a:cxnSpLocks/>
          </p:cNvCxnSpPr>
          <p:nvPr/>
        </p:nvCxnSpPr>
        <p:spPr bwMode="auto">
          <a:xfrm flipH="1">
            <a:off x="3671831" y="4192253"/>
            <a:ext cx="1703766" cy="1607991"/>
          </a:xfrm>
          <a:prstGeom prst="line">
            <a:avLst/>
          </a:prstGeom>
          <a:solidFill>
            <a:schemeClr val="accent1"/>
          </a:solidFill>
          <a:ln w="19050" cap="flat" cmpd="sng" algn="ctr">
            <a:solidFill>
              <a:schemeClr val="accent1">
                <a:lumMod val="60000"/>
                <a:lumOff val="40000"/>
              </a:schemeClr>
            </a:solidFill>
            <a:prstDash val="solid"/>
            <a:round/>
            <a:headEnd type="none" w="sm" len="sm"/>
            <a:tailEnd type="none" w="med" len="med"/>
          </a:ln>
          <a:effectLst/>
        </p:spPr>
      </p:cxnSp>
      <p:sp>
        <p:nvSpPr>
          <p:cNvPr id="27" name="ZoneTexte 26">
            <a:extLst>
              <a:ext uri="{FF2B5EF4-FFF2-40B4-BE49-F238E27FC236}">
                <a16:creationId xmlns:a16="http://schemas.microsoft.com/office/drawing/2014/main" id="{08829F6D-090F-0B39-8F7A-020012833824}"/>
              </a:ext>
            </a:extLst>
          </p:cNvPr>
          <p:cNvSpPr txBox="1"/>
          <p:nvPr/>
        </p:nvSpPr>
        <p:spPr>
          <a:xfrm>
            <a:off x="6474633" y="2519551"/>
            <a:ext cx="2470042" cy="830997"/>
          </a:xfrm>
          <a:prstGeom prst="rect">
            <a:avLst/>
          </a:prstGeom>
          <a:noFill/>
          <a:ln>
            <a:noFill/>
          </a:ln>
        </p:spPr>
        <p:txBody>
          <a:bodyPr wrap="square" rtlCol="0">
            <a:spAutoFit/>
          </a:bodyPr>
          <a:lstStyle/>
          <a:p>
            <a:pPr marL="185738" indent="-185738"/>
            <a:r>
              <a:rPr lang="fr-FR" sz="1600" dirty="0">
                <a:solidFill>
                  <a:schemeClr val="accent1">
                    <a:lumMod val="60000"/>
                    <a:lumOff val="40000"/>
                  </a:schemeClr>
                </a:solidFill>
              </a:rPr>
              <a:t>Distribution of cash </a:t>
            </a:r>
            <a:r>
              <a:rPr lang="fr-FR" sz="1600" dirty="0" err="1">
                <a:solidFill>
                  <a:schemeClr val="accent1">
                    <a:lumMod val="60000"/>
                    <a:lumOff val="40000"/>
                  </a:schemeClr>
                </a:solidFill>
              </a:rPr>
              <a:t>coming</a:t>
            </a:r>
            <a:r>
              <a:rPr lang="fr-FR" sz="1600" dirty="0">
                <a:solidFill>
                  <a:schemeClr val="accent1">
                    <a:lumMod val="60000"/>
                    <a:lumOff val="40000"/>
                  </a:schemeClr>
                </a:solidFill>
              </a:rPr>
              <a:t> </a:t>
            </a:r>
            <a:r>
              <a:rPr lang="fr-FR" sz="1600" dirty="0" err="1">
                <a:solidFill>
                  <a:schemeClr val="accent1">
                    <a:lumMod val="60000"/>
                    <a:lumOff val="40000"/>
                  </a:schemeClr>
                </a:solidFill>
              </a:rPr>
              <a:t>from</a:t>
            </a:r>
            <a:r>
              <a:rPr lang="fr-FR" sz="1600" dirty="0">
                <a:solidFill>
                  <a:schemeClr val="accent1">
                    <a:lumMod val="60000"/>
                    <a:lumOff val="40000"/>
                  </a:schemeClr>
                </a:solidFill>
              </a:rPr>
              <a:t> the </a:t>
            </a:r>
            <a:r>
              <a:rPr lang="fr-FR" sz="1600" dirty="0" err="1">
                <a:solidFill>
                  <a:schemeClr val="accent1">
                    <a:lumMod val="60000"/>
                    <a:lumOff val="40000"/>
                  </a:schemeClr>
                </a:solidFill>
              </a:rPr>
              <a:t>death</a:t>
            </a:r>
            <a:r>
              <a:rPr lang="fr-FR" sz="1600" dirty="0">
                <a:solidFill>
                  <a:schemeClr val="accent1">
                    <a:lumMod val="60000"/>
                    <a:lumOff val="40000"/>
                  </a:schemeClr>
                </a:solidFill>
              </a:rPr>
              <a:t> </a:t>
            </a:r>
            <a:r>
              <a:rPr lang="fr-FR" sz="1600" dirty="0" err="1">
                <a:solidFill>
                  <a:schemeClr val="accent1">
                    <a:lumMod val="60000"/>
                    <a:lumOff val="40000"/>
                  </a:schemeClr>
                </a:solidFill>
              </a:rPr>
              <a:t>benefits</a:t>
            </a:r>
            <a:r>
              <a:rPr lang="fr-FR" sz="1600" dirty="0">
                <a:solidFill>
                  <a:schemeClr val="accent1">
                    <a:lumMod val="60000"/>
                    <a:lumOff val="40000"/>
                  </a:schemeClr>
                </a:solidFill>
              </a:rPr>
              <a:t> of the life </a:t>
            </a:r>
            <a:r>
              <a:rPr lang="fr-FR" sz="1600" dirty="0" err="1">
                <a:solidFill>
                  <a:schemeClr val="accent1">
                    <a:lumMod val="60000"/>
                    <a:lumOff val="40000"/>
                  </a:schemeClr>
                </a:solidFill>
              </a:rPr>
              <a:t>insurance</a:t>
            </a:r>
            <a:r>
              <a:rPr lang="fr-FR" sz="1600" dirty="0">
                <a:solidFill>
                  <a:schemeClr val="accent1">
                    <a:lumMod val="60000"/>
                    <a:lumOff val="40000"/>
                  </a:schemeClr>
                </a:solidFill>
              </a:rPr>
              <a:t> </a:t>
            </a:r>
            <a:r>
              <a:rPr lang="fr-FR" sz="1600" dirty="0" err="1">
                <a:solidFill>
                  <a:schemeClr val="accent1">
                    <a:lumMod val="60000"/>
                    <a:lumOff val="40000"/>
                  </a:schemeClr>
                </a:solidFill>
              </a:rPr>
              <a:t>policies</a:t>
            </a:r>
            <a:endParaRPr lang="fr-FR" sz="1600" dirty="0">
              <a:solidFill>
                <a:schemeClr val="accent1">
                  <a:lumMod val="60000"/>
                  <a:lumOff val="40000"/>
                </a:schemeClr>
              </a:solidFill>
            </a:endParaRPr>
          </a:p>
        </p:txBody>
      </p:sp>
      <p:cxnSp>
        <p:nvCxnSpPr>
          <p:cNvPr id="28" name="Connecteur droit 27">
            <a:extLst>
              <a:ext uri="{FF2B5EF4-FFF2-40B4-BE49-F238E27FC236}">
                <a16:creationId xmlns:a16="http://schemas.microsoft.com/office/drawing/2014/main" id="{6D18EA3B-2D61-82C1-6B7F-C9C619F5E453}"/>
              </a:ext>
            </a:extLst>
          </p:cNvPr>
          <p:cNvCxnSpPr>
            <a:cxnSpLocks/>
          </p:cNvCxnSpPr>
          <p:nvPr/>
        </p:nvCxnSpPr>
        <p:spPr bwMode="auto">
          <a:xfrm flipH="1">
            <a:off x="4883411" y="2982108"/>
            <a:ext cx="1836000" cy="0"/>
          </a:xfrm>
          <a:prstGeom prst="line">
            <a:avLst/>
          </a:prstGeom>
          <a:solidFill>
            <a:schemeClr val="accent1"/>
          </a:solidFill>
          <a:ln w="12700" cap="flat" cmpd="sng" algn="ctr">
            <a:solidFill>
              <a:schemeClr val="accent1">
                <a:lumMod val="60000"/>
                <a:lumOff val="40000"/>
              </a:schemeClr>
            </a:solidFill>
            <a:prstDash val="solid"/>
            <a:round/>
            <a:headEnd type="triangle" w="med" len="med"/>
            <a:tailEnd type="none" w="med" len="med"/>
          </a:ln>
          <a:effectLst/>
        </p:spPr>
      </p:cxnSp>
      <p:pic>
        <p:nvPicPr>
          <p:cNvPr id="14" name="Image 13">
            <a:extLst>
              <a:ext uri="{FF2B5EF4-FFF2-40B4-BE49-F238E27FC236}">
                <a16:creationId xmlns:a16="http://schemas.microsoft.com/office/drawing/2014/main" id="{688E0B03-FAE2-638B-DE29-DBDC6FDD5B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82713" y="4230990"/>
            <a:ext cx="1653881" cy="1312731"/>
          </a:xfrm>
          <a:prstGeom prst="rect">
            <a:avLst/>
          </a:prstGeom>
        </p:spPr>
      </p:pic>
      <p:sp>
        <p:nvSpPr>
          <p:cNvPr id="8" name="ZoneTexte 7">
            <a:extLst>
              <a:ext uri="{FF2B5EF4-FFF2-40B4-BE49-F238E27FC236}">
                <a16:creationId xmlns:a16="http://schemas.microsoft.com/office/drawing/2014/main" id="{5BF96C3F-5922-B6B4-917F-43280F3C6207}"/>
              </a:ext>
            </a:extLst>
          </p:cNvPr>
          <p:cNvSpPr txBox="1"/>
          <p:nvPr/>
        </p:nvSpPr>
        <p:spPr>
          <a:xfrm>
            <a:off x="8604448" y="6381328"/>
            <a:ext cx="360040" cy="276999"/>
          </a:xfrm>
          <a:prstGeom prst="rect">
            <a:avLst/>
          </a:prstGeom>
          <a:noFill/>
        </p:spPr>
        <p:txBody>
          <a:bodyPr wrap="square" rtlCol="0">
            <a:spAutoFit/>
          </a:bodyPr>
          <a:lstStyle/>
          <a:p>
            <a:r>
              <a:rPr lang="fr-FR" sz="1200" b="1" dirty="0"/>
              <a:t>16</a:t>
            </a:r>
            <a:endParaRPr lang="en-US" sz="1200" b="1" dirty="0"/>
          </a:p>
        </p:txBody>
      </p:sp>
    </p:spTree>
    <p:extLst>
      <p:ext uri="{BB962C8B-B14F-4D97-AF65-F5344CB8AC3E}">
        <p14:creationId xmlns:p14="http://schemas.microsoft.com/office/powerpoint/2010/main" val="647512948"/>
      </p:ext>
    </p:extLst>
  </p:cSld>
  <p:clrMapOvr>
    <a:masterClrMapping/>
  </p:clrMapOvr>
  <p:transition spd="slow">
    <p:wipe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A58D94B-E12B-02F3-676A-D2609986E3A2}"/>
              </a:ext>
            </a:extLst>
          </p:cNvPr>
          <p:cNvSpPr>
            <a:spLocks noGrp="1"/>
          </p:cNvSpPr>
          <p:nvPr>
            <p:ph idx="1"/>
          </p:nvPr>
        </p:nvSpPr>
        <p:spPr>
          <a:xfrm>
            <a:off x="685800" y="1628800"/>
            <a:ext cx="7772400" cy="2875003"/>
          </a:xfrm>
        </p:spPr>
        <p:txBody>
          <a:bodyPr/>
          <a:lstStyle/>
          <a:p>
            <a:pPr marL="0" indent="0">
              <a:buNone/>
            </a:pPr>
            <a:r>
              <a:rPr lang="en-US" sz="1400" b="1" dirty="0">
                <a:solidFill>
                  <a:srgbClr val="FFFF00"/>
                </a:solidFill>
                <a:latin typeface="Garamond" panose="02020404030301010803" pitchFamily="18" charset="0"/>
              </a:rPr>
              <a:t>Issue </a:t>
            </a:r>
          </a:p>
          <a:p>
            <a:pPr algn="just"/>
            <a:r>
              <a:rPr lang="en-US" sz="1400" dirty="0">
                <a:solidFill>
                  <a:srgbClr val="FFFF00"/>
                </a:solidFill>
                <a:latin typeface="Garamond" panose="02020404030301010803" pitchFamily="18" charset="0"/>
              </a:rPr>
              <a:t>Are cash distributions to beneficiaries of irrevocable and discretionary trusts that come from the death benefit payment paid by the insurance company to the trustees subject to French inheritance tax?</a:t>
            </a:r>
          </a:p>
          <a:p>
            <a:pPr marL="0" indent="0">
              <a:buNone/>
            </a:pPr>
            <a:r>
              <a:rPr lang="en-US" sz="1400" b="1" dirty="0">
                <a:solidFill>
                  <a:srgbClr val="FFFF00"/>
                </a:solidFill>
                <a:latin typeface="Garamond" panose="02020404030301010803" pitchFamily="18" charset="0"/>
              </a:rPr>
              <a:t>Position of the French tax authorities</a:t>
            </a:r>
          </a:p>
          <a:p>
            <a:pPr algn="just"/>
            <a:r>
              <a:rPr lang="en-US" sz="1400" dirty="0">
                <a:solidFill>
                  <a:srgbClr val="FFFF00"/>
                </a:solidFill>
                <a:latin typeface="Garamond" panose="02020404030301010803" pitchFamily="18" charset="0"/>
              </a:rPr>
              <a:t>French inheritance tax is due on distributions made by the trustee of an irrevocable and discretionary trust, after the settlor’s death, regardless the fact that the settlor was the insured person of life insurance policies subscribed by the trustees.</a:t>
            </a:r>
          </a:p>
          <a:p>
            <a:pPr marL="0" indent="0">
              <a:buNone/>
            </a:pPr>
            <a:r>
              <a:rPr lang="en-US" sz="1400" b="1" dirty="0">
                <a:solidFill>
                  <a:srgbClr val="FFFF00"/>
                </a:solidFill>
                <a:latin typeface="Garamond" panose="02020404030301010803" pitchFamily="18" charset="0"/>
              </a:rPr>
              <a:t>Position of the taxpayer (one of the beneficiaries of the trusts)</a:t>
            </a:r>
          </a:p>
          <a:p>
            <a:pPr algn="just"/>
            <a:r>
              <a:rPr lang="en-US" sz="1400" dirty="0">
                <a:solidFill>
                  <a:srgbClr val="FFFF00"/>
                </a:solidFill>
                <a:latin typeface="Garamond" panose="02020404030301010803" pitchFamily="18" charset="0"/>
              </a:rPr>
              <a:t>Because the trust’s settlor was the insured person of the life insurance policies, the trust’s beneficiaries should be seen as beneficiaries of the life insurance policies. Death benefits paid by the life insurance company were not, under certain conditions, in the scope of French inheritance tax. </a:t>
            </a:r>
            <a:endParaRPr lang="en-US" sz="2800" dirty="0"/>
          </a:p>
        </p:txBody>
      </p:sp>
      <p:sp>
        <p:nvSpPr>
          <p:cNvPr id="4" name="ZoneTexte 3">
            <a:extLst>
              <a:ext uri="{FF2B5EF4-FFF2-40B4-BE49-F238E27FC236}">
                <a16:creationId xmlns:a16="http://schemas.microsoft.com/office/drawing/2014/main" id="{779DA681-2C92-9673-75EA-DA4F37F67C53}"/>
              </a:ext>
            </a:extLst>
          </p:cNvPr>
          <p:cNvSpPr txBox="1"/>
          <p:nvPr/>
        </p:nvSpPr>
        <p:spPr>
          <a:xfrm>
            <a:off x="2286000" y="296634"/>
            <a:ext cx="4572000" cy="972126"/>
          </a:xfrm>
          <a:prstGeom prst="rect">
            <a:avLst/>
          </a:prstGeom>
          <a:noFill/>
        </p:spPr>
        <p:txBody>
          <a:bodyPr wrap="square">
            <a:spAutoFit/>
          </a:bodyPr>
          <a:lstStyle/>
          <a:p>
            <a:pPr algn="ctr">
              <a:lnSpc>
                <a:spcPct val="107000"/>
              </a:lnSpc>
              <a:spcAft>
                <a:spcPts val="0"/>
              </a:spcAft>
            </a:pPr>
            <a:r>
              <a:rPr lang="en-US" sz="1800" b="1" dirty="0">
                <a:solidFill>
                  <a:srgbClr val="FFFF00"/>
                </a:solidFill>
                <a:ea typeface="Calibri" panose="020F0502020204030204" pitchFamily="34" charset="0"/>
                <a:cs typeface="Times New Roman" panose="02020603050405020304" pitchFamily="18" charset="0"/>
              </a:rPr>
              <a:t>Decision of the Appeal Court of Paris</a:t>
            </a:r>
          </a:p>
          <a:p>
            <a:pPr algn="ctr">
              <a:lnSpc>
                <a:spcPct val="107000"/>
              </a:lnSpc>
              <a:spcAft>
                <a:spcPts val="0"/>
              </a:spcAft>
            </a:pPr>
            <a:r>
              <a:rPr lang="en-US" sz="1800" b="1" dirty="0">
                <a:solidFill>
                  <a:srgbClr val="FFFF00"/>
                </a:solidFill>
                <a:ea typeface="Calibri" panose="020F0502020204030204" pitchFamily="34" charset="0"/>
                <a:cs typeface="Times New Roman" panose="02020603050405020304" pitchFamily="18" charset="0"/>
              </a:rPr>
              <a:t>June 30, 2025 n°22/06103</a:t>
            </a:r>
          </a:p>
          <a:p>
            <a:pPr algn="ctr">
              <a:lnSpc>
                <a:spcPct val="107000"/>
              </a:lnSpc>
              <a:spcAft>
                <a:spcPts val="0"/>
              </a:spcAft>
            </a:pPr>
            <a:r>
              <a:rPr lang="en-US" sz="1800" b="1" dirty="0">
                <a:solidFill>
                  <a:srgbClr val="FFFF00"/>
                </a:solidFill>
                <a:ea typeface="Calibri" panose="020F0502020204030204" pitchFamily="34" charset="0"/>
                <a:cs typeface="Times New Roman" panose="02020603050405020304" pitchFamily="18" charset="0"/>
              </a:rPr>
              <a:t>Life insurance policies and trusts </a:t>
            </a:r>
            <a:endParaRPr lang="en-US" sz="1800" dirty="0"/>
          </a:p>
        </p:txBody>
      </p:sp>
      <p:sp>
        <p:nvSpPr>
          <p:cNvPr id="6" name="ZoneTexte 5">
            <a:extLst>
              <a:ext uri="{FF2B5EF4-FFF2-40B4-BE49-F238E27FC236}">
                <a16:creationId xmlns:a16="http://schemas.microsoft.com/office/drawing/2014/main" id="{5F4B84DA-AE40-CAED-FC26-8E8440173EE2}"/>
              </a:ext>
            </a:extLst>
          </p:cNvPr>
          <p:cNvSpPr txBox="1"/>
          <p:nvPr/>
        </p:nvSpPr>
        <p:spPr>
          <a:xfrm>
            <a:off x="8604448" y="6381328"/>
            <a:ext cx="360040" cy="276999"/>
          </a:xfrm>
          <a:prstGeom prst="rect">
            <a:avLst/>
          </a:prstGeom>
          <a:noFill/>
        </p:spPr>
        <p:txBody>
          <a:bodyPr wrap="square" rtlCol="0">
            <a:spAutoFit/>
          </a:bodyPr>
          <a:lstStyle/>
          <a:p>
            <a:r>
              <a:rPr lang="fr-FR" sz="1200" b="1" dirty="0"/>
              <a:t>17</a:t>
            </a:r>
            <a:endParaRPr lang="en-US" sz="1200" b="1" dirty="0"/>
          </a:p>
        </p:txBody>
      </p:sp>
    </p:spTree>
    <p:extLst>
      <p:ext uri="{BB962C8B-B14F-4D97-AF65-F5344CB8AC3E}">
        <p14:creationId xmlns:p14="http://schemas.microsoft.com/office/powerpoint/2010/main" val="3375771730"/>
      </p:ext>
    </p:extLst>
  </p:cSld>
  <p:clrMapOvr>
    <a:masterClrMapping/>
  </p:clrMapOvr>
  <p:transition spd="slow">
    <p:wipe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370D00-C3F8-196A-BAC0-2D6DC44411BF}"/>
            </a:ext>
          </a:extLst>
        </p:cNvPr>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CDAF51B-D863-1F49-305B-8A82FADF5D62}"/>
              </a:ext>
            </a:extLst>
          </p:cNvPr>
          <p:cNvSpPr>
            <a:spLocks noGrp="1"/>
          </p:cNvSpPr>
          <p:nvPr>
            <p:ph idx="1"/>
          </p:nvPr>
        </p:nvSpPr>
        <p:spPr>
          <a:xfrm>
            <a:off x="685800" y="1664804"/>
            <a:ext cx="7772400" cy="3528392"/>
          </a:xfrm>
        </p:spPr>
        <p:txBody>
          <a:bodyPr/>
          <a:lstStyle/>
          <a:p>
            <a:pPr algn="just">
              <a:lnSpc>
                <a:spcPct val="250000"/>
              </a:lnSpc>
              <a:spcAft>
                <a:spcPts val="800"/>
              </a:spcAft>
              <a:buNone/>
            </a:pPr>
            <a:r>
              <a:rPr lang="en-US" sz="14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Decision of the Appeal Court of Paris</a:t>
            </a: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The Appeal Court of Paris confirms the judgement of the Paris court of February 8, 2025 finding that the distributions decided by the trustees in 2011 were subject to inheritance tax.</a:t>
            </a:r>
          </a:p>
          <a:p>
            <a:pPr marL="0" indent="0" algn="just">
              <a:lnSpc>
                <a:spcPct val="107000"/>
              </a:lnSpc>
              <a:spcAft>
                <a:spcPts val="800"/>
              </a:spcAft>
              <a:buNone/>
            </a:pPr>
            <a:r>
              <a:rPr lang="en-US" sz="14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Why?</a:t>
            </a: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Before 2011, distributions from irrevocable and discretionary trusts arising after the settlor’s death qualified as </a:t>
            </a:r>
            <a:r>
              <a:rPr lang="en-US" sz="14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indirect gifts</a:t>
            </a: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as defined by the French civil code, from the settlor to the beneficiaries of the trusts. </a:t>
            </a:r>
          </a:p>
          <a:p>
            <a:pPr marL="0" indent="0" algn="just">
              <a:lnSpc>
                <a:spcPct val="107000"/>
              </a:lnSpc>
              <a:spcAft>
                <a:spcPts val="800"/>
              </a:spcAft>
              <a:buNone/>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The fact that the settlor was the insured person of life insurance policies was found to be irrelevant. </a:t>
            </a:r>
            <a:endParaRPr lang="en-US" sz="2800" dirty="0"/>
          </a:p>
        </p:txBody>
      </p:sp>
      <p:sp>
        <p:nvSpPr>
          <p:cNvPr id="4" name="ZoneTexte 3">
            <a:extLst>
              <a:ext uri="{FF2B5EF4-FFF2-40B4-BE49-F238E27FC236}">
                <a16:creationId xmlns:a16="http://schemas.microsoft.com/office/drawing/2014/main" id="{0456C8CC-8592-1289-3D0E-19520EA65D5F}"/>
              </a:ext>
            </a:extLst>
          </p:cNvPr>
          <p:cNvSpPr txBox="1"/>
          <p:nvPr/>
        </p:nvSpPr>
        <p:spPr>
          <a:xfrm>
            <a:off x="2286000" y="224626"/>
            <a:ext cx="4572000" cy="972126"/>
          </a:xfrm>
          <a:prstGeom prst="rect">
            <a:avLst/>
          </a:prstGeom>
          <a:noFill/>
        </p:spPr>
        <p:txBody>
          <a:bodyPr wrap="square">
            <a:spAutoFit/>
          </a:bodyPr>
          <a:lstStyle/>
          <a:p>
            <a:pPr marL="0" marR="0" lvl="0" indent="0" algn="ctr" defTabSz="914400" rtl="0" eaLnBrk="0" fontAlgn="base" latinLnBrk="0" hangingPunct="0">
              <a:lnSpc>
                <a:spcPct val="107000"/>
              </a:lnSpc>
              <a:spcBef>
                <a:spcPct val="0"/>
              </a:spcBef>
              <a:spcAft>
                <a:spcPts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Garamond" panose="02020404030301010803" pitchFamily="18" charset="0"/>
                <a:ea typeface="Calibri" panose="020F0502020204030204" pitchFamily="34" charset="0"/>
                <a:cs typeface="Times New Roman" panose="02020603050405020304" pitchFamily="18" charset="0"/>
              </a:rPr>
              <a:t>Decision of the Appeal Court of Paris</a:t>
            </a:r>
          </a:p>
          <a:p>
            <a:pPr marL="0" marR="0" lvl="0" indent="0" algn="ctr" defTabSz="914400" rtl="0" eaLnBrk="0" fontAlgn="base" latinLnBrk="0" hangingPunct="0">
              <a:lnSpc>
                <a:spcPct val="107000"/>
              </a:lnSpc>
              <a:spcBef>
                <a:spcPct val="0"/>
              </a:spcBef>
              <a:spcAft>
                <a:spcPts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Garamond" panose="02020404030301010803" pitchFamily="18" charset="0"/>
                <a:ea typeface="Calibri" panose="020F0502020204030204" pitchFamily="34" charset="0"/>
                <a:cs typeface="Times New Roman" panose="02020603050405020304" pitchFamily="18" charset="0"/>
              </a:rPr>
              <a:t>June 30, 2025 n°22/06103</a:t>
            </a:r>
          </a:p>
          <a:p>
            <a:pPr marL="0" marR="0" lvl="0" indent="0" algn="ctr" defTabSz="914400" rtl="0" eaLnBrk="0" fontAlgn="base" latinLnBrk="0" hangingPunct="0">
              <a:lnSpc>
                <a:spcPct val="107000"/>
              </a:lnSpc>
              <a:spcBef>
                <a:spcPct val="0"/>
              </a:spcBef>
              <a:spcAft>
                <a:spcPts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Garamond" panose="02020404030301010803" pitchFamily="18" charset="0"/>
                <a:ea typeface="Calibri" panose="020F0502020204030204" pitchFamily="34" charset="0"/>
                <a:cs typeface="Times New Roman" panose="02020603050405020304" pitchFamily="18" charset="0"/>
              </a:rPr>
              <a:t>Life insurance policies and trusts </a:t>
            </a:r>
            <a:endParaRPr lang="en-US" dirty="0"/>
          </a:p>
        </p:txBody>
      </p:sp>
      <p:sp>
        <p:nvSpPr>
          <p:cNvPr id="6" name="ZoneTexte 5">
            <a:extLst>
              <a:ext uri="{FF2B5EF4-FFF2-40B4-BE49-F238E27FC236}">
                <a16:creationId xmlns:a16="http://schemas.microsoft.com/office/drawing/2014/main" id="{51D0AFFF-7775-E337-3DDB-FFCE64A67AC6}"/>
              </a:ext>
            </a:extLst>
          </p:cNvPr>
          <p:cNvSpPr txBox="1"/>
          <p:nvPr/>
        </p:nvSpPr>
        <p:spPr>
          <a:xfrm>
            <a:off x="8604448" y="6381328"/>
            <a:ext cx="360040" cy="276999"/>
          </a:xfrm>
          <a:prstGeom prst="rect">
            <a:avLst/>
          </a:prstGeom>
          <a:noFill/>
        </p:spPr>
        <p:txBody>
          <a:bodyPr wrap="square" rtlCol="0">
            <a:spAutoFit/>
          </a:bodyPr>
          <a:lstStyle/>
          <a:p>
            <a:r>
              <a:rPr lang="fr-FR" sz="1200" b="1" dirty="0"/>
              <a:t>18</a:t>
            </a:r>
            <a:endParaRPr lang="en-US" sz="1200" b="1" dirty="0"/>
          </a:p>
        </p:txBody>
      </p:sp>
    </p:spTree>
    <p:extLst>
      <p:ext uri="{BB962C8B-B14F-4D97-AF65-F5344CB8AC3E}">
        <p14:creationId xmlns:p14="http://schemas.microsoft.com/office/powerpoint/2010/main" val="3360855239"/>
      </p:ext>
    </p:extLst>
  </p:cSld>
  <p:clrMapOvr>
    <a:masterClrMapping/>
  </p:clrMapOvr>
  <p:transition spd="slow">
    <p:wipe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C433B2-FFC8-97A9-A4CA-068728FD3BF5}"/>
            </a:ext>
          </a:extLst>
        </p:cNvPr>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CC41229-17D9-5938-9BE1-96CB2D470756}"/>
              </a:ext>
            </a:extLst>
          </p:cNvPr>
          <p:cNvSpPr>
            <a:spLocks noGrp="1"/>
          </p:cNvSpPr>
          <p:nvPr>
            <p:ph idx="1"/>
          </p:nvPr>
        </p:nvSpPr>
        <p:spPr>
          <a:xfrm>
            <a:off x="685800" y="1772816"/>
            <a:ext cx="7772400" cy="2808312"/>
          </a:xfrm>
        </p:spPr>
        <p:txBody>
          <a:bodyPr/>
          <a:lstStyle/>
          <a:p>
            <a:pPr marL="0" lvl="0" indent="0" algn="just">
              <a:lnSpc>
                <a:spcPct val="250000"/>
              </a:lnSpc>
              <a:spcAft>
                <a:spcPts val="800"/>
              </a:spcAft>
              <a:buNone/>
            </a:pPr>
            <a:r>
              <a:rPr lang="en-US" sz="14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 Qualification of amounts received by a French tax resident </a:t>
            </a: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In France, as a general rule, the taxpayer should qualify the nature of all amounts he receives. If the amount qualifies as income, it is subject to French income tax,</a:t>
            </a:r>
            <a:r>
              <a:rPr lang="en-US" sz="1400" kern="100" dirty="0">
                <a:solidFill>
                  <a:srgbClr val="FFFF00"/>
                </a:solidFill>
                <a:latin typeface="Garamond" panose="02020404030301010803" pitchFamily="18" charset="0"/>
                <a:ea typeface="Calibri" panose="020F0502020204030204" pitchFamily="34" charset="0"/>
                <a:cs typeface="Times New Roman" panose="02020603050405020304" pitchFamily="18" charset="0"/>
              </a:rPr>
              <a:t> </a:t>
            </a: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and should be reported in the annual individual income tax return. </a:t>
            </a:r>
          </a:p>
          <a:p>
            <a:pPr marL="0" indent="0" algn="just">
              <a:lnSpc>
                <a:spcPct val="107000"/>
              </a:lnSpc>
              <a:spcAft>
                <a:spcPts val="800"/>
              </a:spcAft>
              <a:buNone/>
            </a:pPr>
            <a:endParaRPr lang="en-US" sz="1400" kern="100" dirty="0">
              <a:solidFill>
                <a:srgbClr val="FFFF00"/>
              </a:solidFill>
              <a:latin typeface="Garamond" panose="02020404030301010803" pitchFamily="18"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If it qualifies as capital, it is either tax exempted or subject to gift/inheritance tax.</a:t>
            </a:r>
          </a:p>
        </p:txBody>
      </p:sp>
      <p:sp>
        <p:nvSpPr>
          <p:cNvPr id="5" name="ZoneTexte 4">
            <a:extLst>
              <a:ext uri="{FF2B5EF4-FFF2-40B4-BE49-F238E27FC236}">
                <a16:creationId xmlns:a16="http://schemas.microsoft.com/office/drawing/2014/main" id="{5B0334C9-3426-4C25-B4A8-7E5468F35D70}"/>
              </a:ext>
            </a:extLst>
          </p:cNvPr>
          <p:cNvSpPr txBox="1"/>
          <p:nvPr/>
        </p:nvSpPr>
        <p:spPr>
          <a:xfrm>
            <a:off x="8604448" y="6381328"/>
            <a:ext cx="360040" cy="276999"/>
          </a:xfrm>
          <a:prstGeom prst="rect">
            <a:avLst/>
          </a:prstGeom>
          <a:noFill/>
        </p:spPr>
        <p:txBody>
          <a:bodyPr wrap="square" rtlCol="0">
            <a:spAutoFit/>
          </a:bodyPr>
          <a:lstStyle/>
          <a:p>
            <a:r>
              <a:rPr lang="fr-FR" sz="1200" b="1" dirty="0"/>
              <a:t>19</a:t>
            </a:r>
            <a:endParaRPr lang="en-US" sz="1200" b="1" dirty="0"/>
          </a:p>
        </p:txBody>
      </p:sp>
    </p:spTree>
    <p:extLst>
      <p:ext uri="{BB962C8B-B14F-4D97-AF65-F5344CB8AC3E}">
        <p14:creationId xmlns:p14="http://schemas.microsoft.com/office/powerpoint/2010/main" val="3451797196"/>
      </p:ext>
    </p:extLst>
  </p:cSld>
  <p:clrMapOvr>
    <a:masterClrMapping/>
  </p:clrMapOvr>
  <p:transition spd="slow">
    <p:wipe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B9DE9F-C32E-14DC-B135-1CC31D91BA72}"/>
            </a:ext>
          </a:extLst>
        </p:cNvPr>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08656D1-50E2-6D87-7559-9FEE79BC23D2}"/>
              </a:ext>
            </a:extLst>
          </p:cNvPr>
          <p:cNvSpPr>
            <a:spLocks noGrp="1"/>
          </p:cNvSpPr>
          <p:nvPr>
            <p:ph idx="1"/>
          </p:nvPr>
        </p:nvSpPr>
        <p:spPr>
          <a:xfrm>
            <a:off x="395536" y="836712"/>
            <a:ext cx="8352928" cy="4680520"/>
          </a:xfrm>
        </p:spPr>
        <p:txBody>
          <a:bodyPr/>
          <a:lstStyle/>
          <a:p>
            <a:pPr marL="0" lvl="1" indent="0" algn="just">
              <a:lnSpc>
                <a:spcPct val="250000"/>
              </a:lnSpc>
              <a:spcAft>
                <a:spcPts val="800"/>
              </a:spcAft>
              <a:buNone/>
            </a:pPr>
            <a:r>
              <a:rPr lang="en-US" sz="14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2.1  Qualification of distributions from trusts: capital or income?</a:t>
            </a: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For French tax purposes, distributions from trusts may qualify either as capital distributions or as income distributions.</a:t>
            </a:r>
          </a:p>
          <a:p>
            <a:pPr marL="0" indent="0" algn="just">
              <a:lnSpc>
                <a:spcPct val="107000"/>
              </a:lnSpc>
              <a:spcAft>
                <a:spcPts val="800"/>
              </a:spcAft>
              <a:buNone/>
            </a:pPr>
            <a:r>
              <a:rPr lang="en-US" sz="14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Trust capital </a:t>
            </a: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corresponds to assets contributed by the settlor (when still alive) or to the total trust assets (in the scope of inheritance tax) upon the death of the original settlor or “beneficiary deemed settlor”.</a:t>
            </a:r>
          </a:p>
          <a:p>
            <a:pPr marL="0" indent="0" algn="just">
              <a:lnSpc>
                <a:spcPct val="107000"/>
              </a:lnSpc>
              <a:spcAft>
                <a:spcPts val="800"/>
              </a:spcAft>
              <a:buNone/>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Capital distributions received either by the settlor or beneficiaries deemed settlors are, as a general rule, exempted from French tax.</a:t>
            </a:r>
          </a:p>
          <a:p>
            <a:pPr marL="0" indent="0" algn="just">
              <a:lnSpc>
                <a:spcPct val="107000"/>
              </a:lnSpc>
              <a:spcAft>
                <a:spcPts val="800"/>
              </a:spcAft>
              <a:buNone/>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Capital distributions received by a beneficiary other than the settlor or beneficiaries deemed settlors during their life are subject to French gift tax.</a:t>
            </a:r>
          </a:p>
          <a:p>
            <a:pPr algn="just">
              <a:lnSpc>
                <a:spcPct val="107000"/>
              </a:lnSpc>
              <a:spcAft>
                <a:spcPts val="800"/>
              </a:spcAft>
              <a:buNone/>
            </a:pPr>
            <a:r>
              <a:rPr lang="en-US" sz="14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Trust income </a:t>
            </a: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corresponds to ordinary income and capital gains generated by the capital.</a:t>
            </a:r>
          </a:p>
          <a:p>
            <a:pPr algn="just">
              <a:lnSpc>
                <a:spcPct val="107000"/>
              </a:lnSpc>
              <a:spcAft>
                <a:spcPts val="800"/>
              </a:spcAft>
              <a:buNone/>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Income distributions are, as a general rule, subject to French income tax.</a:t>
            </a:r>
          </a:p>
        </p:txBody>
      </p:sp>
      <p:sp>
        <p:nvSpPr>
          <p:cNvPr id="5" name="ZoneTexte 4">
            <a:extLst>
              <a:ext uri="{FF2B5EF4-FFF2-40B4-BE49-F238E27FC236}">
                <a16:creationId xmlns:a16="http://schemas.microsoft.com/office/drawing/2014/main" id="{BF2F87D4-D93E-6B9E-EA4F-D532C5B41007}"/>
              </a:ext>
            </a:extLst>
          </p:cNvPr>
          <p:cNvSpPr txBox="1"/>
          <p:nvPr/>
        </p:nvSpPr>
        <p:spPr>
          <a:xfrm>
            <a:off x="8604448" y="6381328"/>
            <a:ext cx="360040" cy="276999"/>
          </a:xfrm>
          <a:prstGeom prst="rect">
            <a:avLst/>
          </a:prstGeom>
          <a:noFill/>
        </p:spPr>
        <p:txBody>
          <a:bodyPr wrap="square" rtlCol="0">
            <a:spAutoFit/>
          </a:bodyPr>
          <a:lstStyle/>
          <a:p>
            <a:r>
              <a:rPr lang="fr-FR" sz="1200" b="1" dirty="0"/>
              <a:t>20</a:t>
            </a:r>
            <a:endParaRPr lang="en-US" sz="1200" b="1" dirty="0"/>
          </a:p>
        </p:txBody>
      </p:sp>
    </p:spTree>
    <p:extLst>
      <p:ext uri="{BB962C8B-B14F-4D97-AF65-F5344CB8AC3E}">
        <p14:creationId xmlns:p14="http://schemas.microsoft.com/office/powerpoint/2010/main" val="2358149629"/>
      </p:ext>
    </p:extLst>
  </p:cSld>
  <p:clrMapOvr>
    <a:masterClrMapping/>
  </p:clrMapOvr>
  <p:transition spd="slow">
    <p:wipe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48CBD5-D05E-0FD0-2862-86C3C46A733B}"/>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18BE6A42-479A-972E-9F9D-BB9E483DDCC0}"/>
              </a:ext>
            </a:extLst>
          </p:cNvPr>
          <p:cNvSpPr/>
          <p:nvPr/>
        </p:nvSpPr>
        <p:spPr>
          <a:xfrm>
            <a:off x="458757" y="89616"/>
            <a:ext cx="8244408" cy="1583126"/>
          </a:xfrm>
          <a:prstGeom prst="rect">
            <a:avLst/>
          </a:prstGeom>
        </p:spPr>
        <p:txBody>
          <a:bodyPr wrap="square">
            <a:spAutoFit/>
          </a:bodyPr>
          <a:lstStyle/>
          <a:p>
            <a:pPr algn="ctr">
              <a:spcAft>
                <a:spcPts val="0"/>
              </a:spcAft>
            </a:pPr>
            <a:r>
              <a:rPr lang="en-US" sz="1800" b="1" dirty="0">
                <a:solidFill>
                  <a:srgbClr val="FFFF00"/>
                </a:solidFill>
                <a:ea typeface="Calibri" panose="020F0502020204030204" pitchFamily="34" charset="0"/>
                <a:cs typeface="Times New Roman" panose="02020603050405020304" pitchFamily="18" charset="0"/>
              </a:rPr>
              <a:t>Supreme Court March 13, 2026</a:t>
            </a:r>
          </a:p>
          <a:p>
            <a:pPr algn="ctr">
              <a:spcAft>
                <a:spcPts val="0"/>
              </a:spcAft>
            </a:pPr>
            <a:r>
              <a:rPr lang="en-US" sz="1800" b="1" dirty="0">
                <a:solidFill>
                  <a:srgbClr val="FFFF00"/>
                </a:solidFill>
                <a:ea typeface="Calibri" panose="020F0502020204030204" pitchFamily="34" charset="0"/>
                <a:cs typeface="Times New Roman" panose="02020603050405020304" pitchFamily="18" charset="0"/>
              </a:rPr>
              <a:t>Conseil </a:t>
            </a:r>
            <a:r>
              <a:rPr lang="en-US" sz="1800" b="1" dirty="0" err="1">
                <a:solidFill>
                  <a:srgbClr val="FFFF00"/>
                </a:solidFill>
                <a:ea typeface="Calibri" panose="020F0502020204030204" pitchFamily="34" charset="0"/>
                <a:cs typeface="Times New Roman" panose="02020603050405020304" pitchFamily="18" charset="0"/>
              </a:rPr>
              <a:t>d’Etat</a:t>
            </a:r>
            <a:r>
              <a:rPr lang="en-US" sz="1800" b="1" dirty="0">
                <a:solidFill>
                  <a:srgbClr val="FFFF00"/>
                </a:solidFill>
                <a:ea typeface="Calibri" panose="020F0502020204030204" pitchFamily="34" charset="0"/>
                <a:cs typeface="Times New Roman" panose="02020603050405020304" pitchFamily="18" charset="0"/>
              </a:rPr>
              <a:t> 13 mars 2026 n°500318</a:t>
            </a:r>
          </a:p>
          <a:p>
            <a:pPr algn="ctr">
              <a:spcAft>
                <a:spcPts val="0"/>
              </a:spcAft>
            </a:pPr>
            <a:r>
              <a:rPr lang="en-US" sz="1800" b="1" dirty="0">
                <a:solidFill>
                  <a:srgbClr val="FFFF00"/>
                </a:solidFill>
                <a:ea typeface="Calibri" panose="020F0502020204030204" pitchFamily="34" charset="0"/>
                <a:cs typeface="Times New Roman" panose="02020603050405020304" pitchFamily="18" charset="0"/>
              </a:rPr>
              <a:t>Appeal Court of Paris October 11, 2024</a:t>
            </a:r>
          </a:p>
          <a:p>
            <a:pPr algn="ctr">
              <a:spcAft>
                <a:spcPts val="0"/>
              </a:spcAft>
            </a:pPr>
            <a:r>
              <a:rPr lang="en-US" sz="1800" b="1" dirty="0">
                <a:solidFill>
                  <a:srgbClr val="FFFF00"/>
                </a:solidFill>
                <a:ea typeface="Calibri" panose="020F0502020204030204" pitchFamily="34" charset="0"/>
                <a:cs typeface="Times New Roman" panose="02020603050405020304" pitchFamily="18" charset="0"/>
              </a:rPr>
              <a:t>Cour administrative de Paris 9ème chambre n°22PA03139</a:t>
            </a:r>
          </a:p>
          <a:p>
            <a:pPr algn="ctr">
              <a:lnSpc>
                <a:spcPct val="107000"/>
              </a:lnSpc>
              <a:spcAft>
                <a:spcPts val="800"/>
              </a:spcAft>
            </a:pPr>
            <a:endParaRPr lang="en-US" sz="2400" b="1" dirty="0">
              <a:solidFill>
                <a:srgbClr val="FFFF00"/>
              </a:solidFill>
              <a:ea typeface="Calibri" panose="020F0502020204030204" pitchFamily="34" charset="0"/>
              <a:cs typeface="Times New Roman" panose="02020603050405020304" pitchFamily="18" charset="0"/>
            </a:endParaRPr>
          </a:p>
        </p:txBody>
      </p:sp>
      <p:sp>
        <p:nvSpPr>
          <p:cNvPr id="19" name="ZoneTexte 18">
            <a:extLst>
              <a:ext uri="{FF2B5EF4-FFF2-40B4-BE49-F238E27FC236}">
                <a16:creationId xmlns:a16="http://schemas.microsoft.com/office/drawing/2014/main" id="{94361977-843B-BB98-371B-C44A5905D5C3}"/>
              </a:ext>
            </a:extLst>
          </p:cNvPr>
          <p:cNvSpPr txBox="1"/>
          <p:nvPr/>
        </p:nvSpPr>
        <p:spPr>
          <a:xfrm>
            <a:off x="3919604" y="1614872"/>
            <a:ext cx="1349972" cy="584775"/>
          </a:xfrm>
          <a:prstGeom prst="rect">
            <a:avLst/>
          </a:prstGeom>
          <a:noFill/>
          <a:ln>
            <a:solidFill>
              <a:srgbClr val="FFFF00"/>
            </a:solidFill>
          </a:ln>
        </p:spPr>
        <p:txBody>
          <a:bodyPr wrap="square" rtlCol="0">
            <a:spAutoFit/>
          </a:bodyPr>
          <a:lstStyle/>
          <a:p>
            <a:pPr algn="ctr"/>
            <a:r>
              <a:rPr lang="fr-FR" sz="1600" dirty="0">
                <a:solidFill>
                  <a:srgbClr val="FFFF00"/>
                </a:solidFill>
              </a:rPr>
              <a:t>Canadian trustee</a:t>
            </a:r>
          </a:p>
        </p:txBody>
      </p:sp>
      <p:sp>
        <p:nvSpPr>
          <p:cNvPr id="22" name="ZoneTexte 21">
            <a:extLst>
              <a:ext uri="{FF2B5EF4-FFF2-40B4-BE49-F238E27FC236}">
                <a16:creationId xmlns:a16="http://schemas.microsoft.com/office/drawing/2014/main" id="{5694404C-1434-1548-BDAC-67A2968A8F3B}"/>
              </a:ext>
            </a:extLst>
          </p:cNvPr>
          <p:cNvSpPr txBox="1"/>
          <p:nvPr/>
        </p:nvSpPr>
        <p:spPr>
          <a:xfrm>
            <a:off x="3823243" y="5026922"/>
            <a:ext cx="1576771" cy="830997"/>
          </a:xfrm>
          <a:prstGeom prst="rect">
            <a:avLst/>
          </a:prstGeom>
          <a:noFill/>
          <a:ln>
            <a:noFill/>
          </a:ln>
        </p:spPr>
        <p:txBody>
          <a:bodyPr wrap="square" rtlCol="0">
            <a:spAutoFit/>
          </a:bodyPr>
          <a:lstStyle/>
          <a:p>
            <a:pPr algn="ctr"/>
            <a:r>
              <a:rPr lang="fr-FR" sz="1600" dirty="0">
                <a:solidFill>
                  <a:srgbClr val="FFFF00"/>
                </a:solidFill>
              </a:rPr>
              <a:t>Assets</a:t>
            </a:r>
          </a:p>
          <a:p>
            <a:pPr algn="ctr"/>
            <a:r>
              <a:rPr lang="fr-FR" sz="1600" dirty="0">
                <a:solidFill>
                  <a:srgbClr val="FFFF00"/>
                </a:solidFill>
              </a:rPr>
              <a:t>(</a:t>
            </a:r>
            <a:r>
              <a:rPr lang="fr-FR" sz="1600" dirty="0" err="1">
                <a:solidFill>
                  <a:srgbClr val="FFFF00"/>
                </a:solidFill>
              </a:rPr>
              <a:t>located</a:t>
            </a:r>
            <a:r>
              <a:rPr lang="fr-FR" sz="1600" dirty="0">
                <a:solidFill>
                  <a:srgbClr val="FFFF00"/>
                </a:solidFill>
              </a:rPr>
              <a:t> </a:t>
            </a:r>
            <a:r>
              <a:rPr lang="fr-FR" sz="1600" dirty="0" err="1">
                <a:solidFill>
                  <a:srgbClr val="FFFF00"/>
                </a:solidFill>
              </a:rPr>
              <a:t>outside</a:t>
            </a:r>
            <a:r>
              <a:rPr lang="fr-FR" sz="1600" dirty="0">
                <a:solidFill>
                  <a:srgbClr val="FFFF00"/>
                </a:solidFill>
              </a:rPr>
              <a:t> France)</a:t>
            </a:r>
          </a:p>
        </p:txBody>
      </p:sp>
      <p:sp>
        <p:nvSpPr>
          <p:cNvPr id="24" name="ZoneTexte 23">
            <a:extLst>
              <a:ext uri="{FF2B5EF4-FFF2-40B4-BE49-F238E27FC236}">
                <a16:creationId xmlns:a16="http://schemas.microsoft.com/office/drawing/2014/main" id="{B8168AC5-FE0C-0A95-DF1A-76745ADE18C6}"/>
              </a:ext>
            </a:extLst>
          </p:cNvPr>
          <p:cNvSpPr txBox="1"/>
          <p:nvPr/>
        </p:nvSpPr>
        <p:spPr>
          <a:xfrm>
            <a:off x="6544230" y="2700667"/>
            <a:ext cx="1833740" cy="830997"/>
          </a:xfrm>
          <a:prstGeom prst="rect">
            <a:avLst/>
          </a:prstGeom>
          <a:noFill/>
          <a:ln>
            <a:noFill/>
          </a:ln>
        </p:spPr>
        <p:txBody>
          <a:bodyPr wrap="square" rtlCol="0">
            <a:spAutoFit/>
          </a:bodyPr>
          <a:lstStyle/>
          <a:p>
            <a:pPr algn="ctr"/>
            <a:r>
              <a:rPr lang="en-US" sz="1600" noProof="0" dirty="0">
                <a:solidFill>
                  <a:srgbClr val="FFFF00"/>
                </a:solidFill>
              </a:rPr>
              <a:t>Sole beneficiary </a:t>
            </a:r>
          </a:p>
          <a:p>
            <a:pPr algn="ctr"/>
            <a:r>
              <a:rPr lang="en-US" sz="1600" noProof="0" dirty="0" err="1">
                <a:solidFill>
                  <a:srgbClr val="FFFF00"/>
                </a:solidFill>
              </a:rPr>
              <a:t>Mme</a:t>
            </a:r>
            <a:r>
              <a:rPr lang="en-US" sz="1600" noProof="0" dirty="0">
                <a:solidFill>
                  <a:srgbClr val="FFFF00"/>
                </a:solidFill>
              </a:rPr>
              <a:t> A</a:t>
            </a:r>
          </a:p>
          <a:p>
            <a:pPr algn="ctr"/>
            <a:r>
              <a:rPr lang="en-US" sz="1600" noProof="0" dirty="0">
                <a:solidFill>
                  <a:srgbClr val="FFFF00"/>
                </a:solidFill>
              </a:rPr>
              <a:t>French tax resident</a:t>
            </a:r>
          </a:p>
        </p:txBody>
      </p:sp>
      <p:cxnSp>
        <p:nvCxnSpPr>
          <p:cNvPr id="39" name="Connecteur droit 38">
            <a:extLst>
              <a:ext uri="{FF2B5EF4-FFF2-40B4-BE49-F238E27FC236}">
                <a16:creationId xmlns:a16="http://schemas.microsoft.com/office/drawing/2014/main" id="{44CFDCB0-89B9-4EF3-0E39-D7CC415CD36A}"/>
              </a:ext>
            </a:extLst>
          </p:cNvPr>
          <p:cNvCxnSpPr/>
          <p:nvPr/>
        </p:nvCxnSpPr>
        <p:spPr bwMode="auto">
          <a:xfrm>
            <a:off x="4611629" y="4342922"/>
            <a:ext cx="0" cy="684000"/>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cxnSp>
        <p:nvCxnSpPr>
          <p:cNvPr id="35" name="Connecteur droit 34">
            <a:extLst>
              <a:ext uri="{FF2B5EF4-FFF2-40B4-BE49-F238E27FC236}">
                <a16:creationId xmlns:a16="http://schemas.microsoft.com/office/drawing/2014/main" id="{7B394805-86B2-B31B-A723-2F2AF1F315C6}"/>
              </a:ext>
            </a:extLst>
          </p:cNvPr>
          <p:cNvCxnSpPr>
            <a:cxnSpLocks/>
          </p:cNvCxnSpPr>
          <p:nvPr/>
        </p:nvCxnSpPr>
        <p:spPr bwMode="auto">
          <a:xfrm flipH="1">
            <a:off x="4594590" y="2196667"/>
            <a:ext cx="0" cy="504000"/>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41" name="Connecteur droit 40">
            <a:extLst>
              <a:ext uri="{FF2B5EF4-FFF2-40B4-BE49-F238E27FC236}">
                <a16:creationId xmlns:a16="http://schemas.microsoft.com/office/drawing/2014/main" id="{A907704A-463F-CA25-A5FD-6EBB4A03099C}"/>
              </a:ext>
            </a:extLst>
          </p:cNvPr>
          <p:cNvCxnSpPr>
            <a:cxnSpLocks/>
          </p:cNvCxnSpPr>
          <p:nvPr/>
        </p:nvCxnSpPr>
        <p:spPr bwMode="auto">
          <a:xfrm flipH="1">
            <a:off x="2941801" y="3116165"/>
            <a:ext cx="1393402"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25" name="ZoneTexte 24">
            <a:extLst>
              <a:ext uri="{FF2B5EF4-FFF2-40B4-BE49-F238E27FC236}">
                <a16:creationId xmlns:a16="http://schemas.microsoft.com/office/drawing/2014/main" id="{FF21A9BB-CBBC-1520-F3DB-DA3058ECEDBF}"/>
              </a:ext>
            </a:extLst>
          </p:cNvPr>
          <p:cNvSpPr txBox="1"/>
          <p:nvPr/>
        </p:nvSpPr>
        <p:spPr>
          <a:xfrm>
            <a:off x="3834742" y="3240026"/>
            <a:ext cx="1617155" cy="1077218"/>
          </a:xfrm>
          <a:prstGeom prst="rect">
            <a:avLst/>
          </a:prstGeom>
          <a:noFill/>
          <a:ln>
            <a:noFill/>
          </a:ln>
        </p:spPr>
        <p:txBody>
          <a:bodyPr wrap="square" rtlCol="0">
            <a:spAutoFit/>
          </a:bodyPr>
          <a:lstStyle/>
          <a:p>
            <a:pPr algn="ctr"/>
            <a:r>
              <a:rPr lang="en-US" sz="1600" noProof="0" dirty="0">
                <a:solidFill>
                  <a:srgbClr val="FFFF00"/>
                </a:solidFill>
              </a:rPr>
              <a:t>Loughrea</a:t>
            </a:r>
          </a:p>
          <a:p>
            <a:pPr algn="ctr"/>
            <a:r>
              <a:rPr lang="en-US" sz="1600" noProof="0" dirty="0">
                <a:solidFill>
                  <a:srgbClr val="FFFF00"/>
                </a:solidFill>
              </a:rPr>
              <a:t>Canadian trust </a:t>
            </a:r>
          </a:p>
          <a:p>
            <a:pPr algn="ctr"/>
            <a:r>
              <a:rPr lang="en-US" sz="1600" dirty="0">
                <a:solidFill>
                  <a:srgbClr val="FFFF00"/>
                </a:solidFill>
              </a:rPr>
              <a:t>Irrevocable </a:t>
            </a:r>
          </a:p>
          <a:p>
            <a:pPr algn="ctr"/>
            <a:r>
              <a:rPr lang="en-US" sz="1600" noProof="0" dirty="0">
                <a:solidFill>
                  <a:srgbClr val="FFFF00"/>
                </a:solidFill>
              </a:rPr>
              <a:t>Discretionary </a:t>
            </a:r>
          </a:p>
        </p:txBody>
      </p:sp>
      <p:sp>
        <p:nvSpPr>
          <p:cNvPr id="26" name="ZoneTexte 25">
            <a:extLst>
              <a:ext uri="{FF2B5EF4-FFF2-40B4-BE49-F238E27FC236}">
                <a16:creationId xmlns:a16="http://schemas.microsoft.com/office/drawing/2014/main" id="{C1405504-328A-D0B3-E352-7373D8446858}"/>
              </a:ext>
            </a:extLst>
          </p:cNvPr>
          <p:cNvSpPr txBox="1"/>
          <p:nvPr/>
        </p:nvSpPr>
        <p:spPr>
          <a:xfrm>
            <a:off x="1526221" y="2652815"/>
            <a:ext cx="1617155" cy="1077218"/>
          </a:xfrm>
          <a:prstGeom prst="rect">
            <a:avLst/>
          </a:prstGeom>
          <a:noFill/>
          <a:ln>
            <a:noFill/>
          </a:ln>
        </p:spPr>
        <p:txBody>
          <a:bodyPr wrap="square" rtlCol="0">
            <a:spAutoFit/>
          </a:bodyPr>
          <a:lstStyle/>
          <a:p>
            <a:pPr algn="ctr"/>
            <a:r>
              <a:rPr lang="fr-FR" sz="1600" dirty="0" err="1">
                <a:solidFill>
                  <a:srgbClr val="FFFF00"/>
                </a:solidFill>
              </a:rPr>
              <a:t>Settlor</a:t>
            </a:r>
            <a:endParaRPr lang="fr-FR" sz="1600" dirty="0">
              <a:solidFill>
                <a:srgbClr val="FFFF00"/>
              </a:solidFill>
            </a:endParaRPr>
          </a:p>
          <a:p>
            <a:pPr algn="ctr"/>
            <a:r>
              <a:rPr lang="fr-FR" sz="1600" dirty="0">
                <a:solidFill>
                  <a:srgbClr val="FFFF00"/>
                </a:solidFill>
              </a:rPr>
              <a:t>Unknown </a:t>
            </a:r>
          </a:p>
          <a:p>
            <a:pPr algn="ctr"/>
            <a:r>
              <a:rPr lang="fr-FR" sz="1600" dirty="0">
                <a:solidFill>
                  <a:srgbClr val="FFFF00"/>
                </a:solidFill>
              </a:rPr>
              <a:t>(Mme A </a:t>
            </a:r>
            <a:r>
              <a:rPr lang="fr-FR" sz="1600" dirty="0" err="1">
                <a:solidFill>
                  <a:srgbClr val="FFFF00"/>
                </a:solidFill>
              </a:rPr>
              <a:t>is</a:t>
            </a:r>
            <a:r>
              <a:rPr lang="fr-FR" sz="1600" dirty="0">
                <a:solidFill>
                  <a:srgbClr val="FFFF00"/>
                </a:solidFill>
              </a:rPr>
              <a:t> not the </a:t>
            </a:r>
            <a:r>
              <a:rPr lang="fr-FR" sz="1600" dirty="0" err="1">
                <a:solidFill>
                  <a:srgbClr val="FFFF00"/>
                </a:solidFill>
              </a:rPr>
              <a:t>Settlor</a:t>
            </a:r>
            <a:r>
              <a:rPr lang="fr-FR" sz="1600" dirty="0">
                <a:solidFill>
                  <a:srgbClr val="FFFF00"/>
                </a:solidFill>
              </a:rPr>
              <a:t>)</a:t>
            </a:r>
          </a:p>
        </p:txBody>
      </p:sp>
      <p:sp>
        <p:nvSpPr>
          <p:cNvPr id="2" name="Triangle isocèle 1">
            <a:extLst>
              <a:ext uri="{FF2B5EF4-FFF2-40B4-BE49-F238E27FC236}">
                <a16:creationId xmlns:a16="http://schemas.microsoft.com/office/drawing/2014/main" id="{6EE1CB8C-E0BE-5C34-4AF6-625345EB08AC}"/>
              </a:ext>
            </a:extLst>
          </p:cNvPr>
          <p:cNvSpPr/>
          <p:nvPr/>
        </p:nvSpPr>
        <p:spPr bwMode="auto">
          <a:xfrm>
            <a:off x="3531510" y="2693608"/>
            <a:ext cx="2160239" cy="1663922"/>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6" name="Connecteur droit 5">
            <a:extLst>
              <a:ext uri="{FF2B5EF4-FFF2-40B4-BE49-F238E27FC236}">
                <a16:creationId xmlns:a16="http://schemas.microsoft.com/office/drawing/2014/main" id="{92F6061B-45C7-46BC-7AD6-549D18A3B6F3}"/>
              </a:ext>
            </a:extLst>
          </p:cNvPr>
          <p:cNvCxnSpPr>
            <a:cxnSpLocks/>
          </p:cNvCxnSpPr>
          <p:nvPr/>
        </p:nvCxnSpPr>
        <p:spPr bwMode="auto">
          <a:xfrm flipH="1">
            <a:off x="4932040" y="3140968"/>
            <a:ext cx="1692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cxnSp>
        <p:nvCxnSpPr>
          <p:cNvPr id="4" name="Connecteur droit 3">
            <a:extLst>
              <a:ext uri="{FF2B5EF4-FFF2-40B4-BE49-F238E27FC236}">
                <a16:creationId xmlns:a16="http://schemas.microsoft.com/office/drawing/2014/main" id="{524119B0-7CEA-9B0B-25D4-CC12F928398C}"/>
              </a:ext>
            </a:extLst>
          </p:cNvPr>
          <p:cNvCxnSpPr>
            <a:cxnSpLocks/>
          </p:cNvCxnSpPr>
          <p:nvPr/>
        </p:nvCxnSpPr>
        <p:spPr bwMode="auto">
          <a:xfrm flipH="1">
            <a:off x="5451897" y="4005064"/>
            <a:ext cx="1152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7" name="ZoneTexte 6">
            <a:extLst>
              <a:ext uri="{FF2B5EF4-FFF2-40B4-BE49-F238E27FC236}">
                <a16:creationId xmlns:a16="http://schemas.microsoft.com/office/drawing/2014/main" id="{915C5946-19E2-33FE-A449-A9BB5D803BA3}"/>
              </a:ext>
            </a:extLst>
          </p:cNvPr>
          <p:cNvSpPr txBox="1"/>
          <p:nvPr/>
        </p:nvSpPr>
        <p:spPr>
          <a:xfrm>
            <a:off x="6603897" y="3611612"/>
            <a:ext cx="1833740" cy="830997"/>
          </a:xfrm>
          <a:prstGeom prst="rect">
            <a:avLst/>
          </a:prstGeom>
          <a:noFill/>
          <a:ln>
            <a:noFill/>
          </a:ln>
        </p:spPr>
        <p:txBody>
          <a:bodyPr wrap="square" rtlCol="0">
            <a:spAutoFit/>
          </a:bodyPr>
          <a:lstStyle/>
          <a:p>
            <a:pPr algn="ctr"/>
            <a:r>
              <a:rPr lang="fr-FR" sz="1600" dirty="0">
                <a:solidFill>
                  <a:srgbClr val="FFFF00"/>
                </a:solidFill>
              </a:rPr>
              <a:t>Distributions </a:t>
            </a:r>
            <a:r>
              <a:rPr lang="fr-FR" sz="1600" dirty="0" err="1">
                <a:solidFill>
                  <a:srgbClr val="FFFF00"/>
                </a:solidFill>
              </a:rPr>
              <a:t>received</a:t>
            </a:r>
            <a:r>
              <a:rPr lang="fr-FR" sz="1600" dirty="0">
                <a:solidFill>
                  <a:srgbClr val="FFFF00"/>
                </a:solidFill>
              </a:rPr>
              <a:t> in 2019 – 2010 - 2011</a:t>
            </a:r>
          </a:p>
        </p:txBody>
      </p:sp>
      <p:sp>
        <p:nvSpPr>
          <p:cNvPr id="8" name="ZoneTexte 7">
            <a:extLst>
              <a:ext uri="{FF2B5EF4-FFF2-40B4-BE49-F238E27FC236}">
                <a16:creationId xmlns:a16="http://schemas.microsoft.com/office/drawing/2014/main" id="{18EC75CF-1146-D6DB-2F9C-D65B6CCACCE1}"/>
              </a:ext>
            </a:extLst>
          </p:cNvPr>
          <p:cNvSpPr txBox="1"/>
          <p:nvPr/>
        </p:nvSpPr>
        <p:spPr>
          <a:xfrm>
            <a:off x="179512" y="1472687"/>
            <a:ext cx="1023570" cy="338554"/>
          </a:xfrm>
          <a:prstGeom prst="rect">
            <a:avLst/>
          </a:prstGeom>
          <a:noFill/>
          <a:ln>
            <a:noFill/>
          </a:ln>
        </p:spPr>
        <p:txBody>
          <a:bodyPr wrap="square" rtlCol="0">
            <a:spAutoFit/>
          </a:bodyPr>
          <a:lstStyle/>
          <a:p>
            <a:pPr algn="ctr"/>
            <a:r>
              <a:rPr lang="fr-FR" sz="1600" b="1" dirty="0" err="1">
                <a:solidFill>
                  <a:srgbClr val="FFFF00"/>
                </a:solidFill>
              </a:rPr>
              <a:t>Facts</a:t>
            </a:r>
            <a:endParaRPr lang="fr-FR" sz="2000" b="1" dirty="0">
              <a:solidFill>
                <a:srgbClr val="FFFF00"/>
              </a:solidFill>
            </a:endParaRPr>
          </a:p>
        </p:txBody>
      </p:sp>
      <p:pic>
        <p:nvPicPr>
          <p:cNvPr id="9" name="Image 8">
            <a:extLst>
              <a:ext uri="{FF2B5EF4-FFF2-40B4-BE49-F238E27FC236}">
                <a16:creationId xmlns:a16="http://schemas.microsoft.com/office/drawing/2014/main" id="{97734F05-3ABD-8726-C83F-A07CB5233AF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8553" y="2153527"/>
            <a:ext cx="715507" cy="1571770"/>
          </a:xfrm>
          <a:prstGeom prst="rect">
            <a:avLst/>
          </a:prstGeom>
        </p:spPr>
      </p:pic>
      <p:sp>
        <p:nvSpPr>
          <p:cNvPr id="10" name="ZoneTexte 9">
            <a:extLst>
              <a:ext uri="{FF2B5EF4-FFF2-40B4-BE49-F238E27FC236}">
                <a16:creationId xmlns:a16="http://schemas.microsoft.com/office/drawing/2014/main" id="{DA4AC984-515E-5580-3F7B-C271AC96E66F}"/>
              </a:ext>
            </a:extLst>
          </p:cNvPr>
          <p:cNvSpPr txBox="1"/>
          <p:nvPr/>
        </p:nvSpPr>
        <p:spPr>
          <a:xfrm>
            <a:off x="8604448" y="6381328"/>
            <a:ext cx="360040" cy="276999"/>
          </a:xfrm>
          <a:prstGeom prst="rect">
            <a:avLst/>
          </a:prstGeom>
          <a:noFill/>
        </p:spPr>
        <p:txBody>
          <a:bodyPr wrap="square" rtlCol="0">
            <a:spAutoFit/>
          </a:bodyPr>
          <a:lstStyle/>
          <a:p>
            <a:r>
              <a:rPr lang="fr-FR" sz="1200" b="1" dirty="0"/>
              <a:t>21</a:t>
            </a:r>
            <a:endParaRPr lang="en-US" sz="1200" b="1" dirty="0"/>
          </a:p>
        </p:txBody>
      </p:sp>
    </p:spTree>
    <p:extLst>
      <p:ext uri="{BB962C8B-B14F-4D97-AF65-F5344CB8AC3E}">
        <p14:creationId xmlns:p14="http://schemas.microsoft.com/office/powerpoint/2010/main" val="1663755141"/>
      </p:ext>
    </p:extLst>
  </p:cSld>
  <p:clrMapOvr>
    <a:masterClrMapping/>
  </p:clrMapOvr>
  <p:transition spd="slow">
    <p:wipe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5F536F-094F-C004-8E7A-BA81C528DBFD}"/>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73F2837E-0706-E5E4-888C-95AA3CF6B17A}"/>
              </a:ext>
            </a:extLst>
          </p:cNvPr>
          <p:cNvSpPr/>
          <p:nvPr/>
        </p:nvSpPr>
        <p:spPr>
          <a:xfrm>
            <a:off x="458757" y="89616"/>
            <a:ext cx="8244408" cy="1583126"/>
          </a:xfrm>
          <a:prstGeom prst="rect">
            <a:avLst/>
          </a:prstGeom>
        </p:spPr>
        <p:txBody>
          <a:bodyPr wrap="square">
            <a:spAutoFit/>
          </a:bodyPr>
          <a:lstStyle/>
          <a:p>
            <a:pPr algn="ctr">
              <a:spcAft>
                <a:spcPts val="0"/>
              </a:spcAft>
            </a:pPr>
            <a:r>
              <a:rPr lang="en-US" sz="1800" b="1" dirty="0">
                <a:solidFill>
                  <a:srgbClr val="FFFF00"/>
                </a:solidFill>
                <a:ea typeface="Calibri" panose="020F0502020204030204" pitchFamily="34" charset="0"/>
                <a:cs typeface="Times New Roman" panose="02020603050405020304" pitchFamily="18" charset="0"/>
              </a:rPr>
              <a:t>Supreme Court March 13, 2026</a:t>
            </a:r>
          </a:p>
          <a:p>
            <a:pPr algn="ctr">
              <a:spcAft>
                <a:spcPts val="0"/>
              </a:spcAft>
            </a:pPr>
            <a:r>
              <a:rPr lang="en-US" sz="1800" b="1" dirty="0">
                <a:solidFill>
                  <a:srgbClr val="FFFF00"/>
                </a:solidFill>
                <a:ea typeface="Calibri" panose="020F0502020204030204" pitchFamily="34" charset="0"/>
                <a:cs typeface="Times New Roman" panose="02020603050405020304" pitchFamily="18" charset="0"/>
              </a:rPr>
              <a:t>Conseil </a:t>
            </a:r>
            <a:r>
              <a:rPr lang="en-US" sz="1800" b="1" dirty="0" err="1">
                <a:solidFill>
                  <a:srgbClr val="FFFF00"/>
                </a:solidFill>
                <a:ea typeface="Calibri" panose="020F0502020204030204" pitchFamily="34" charset="0"/>
                <a:cs typeface="Times New Roman" panose="02020603050405020304" pitchFamily="18" charset="0"/>
              </a:rPr>
              <a:t>d’Etat</a:t>
            </a:r>
            <a:r>
              <a:rPr lang="en-US" sz="1800" b="1" dirty="0">
                <a:solidFill>
                  <a:srgbClr val="FFFF00"/>
                </a:solidFill>
                <a:ea typeface="Calibri" panose="020F0502020204030204" pitchFamily="34" charset="0"/>
                <a:cs typeface="Times New Roman" panose="02020603050405020304" pitchFamily="18" charset="0"/>
              </a:rPr>
              <a:t> 13 mars 2026 n°500318</a:t>
            </a:r>
          </a:p>
          <a:p>
            <a:pPr algn="ctr">
              <a:spcAft>
                <a:spcPts val="0"/>
              </a:spcAft>
            </a:pPr>
            <a:r>
              <a:rPr lang="en-US" sz="1800" b="1" dirty="0">
                <a:solidFill>
                  <a:srgbClr val="FFFF00"/>
                </a:solidFill>
                <a:ea typeface="Calibri" panose="020F0502020204030204" pitchFamily="34" charset="0"/>
                <a:cs typeface="Times New Roman" panose="02020603050405020304" pitchFamily="18" charset="0"/>
              </a:rPr>
              <a:t>Appeal Court of Paris October 11, 2024</a:t>
            </a:r>
          </a:p>
          <a:p>
            <a:pPr algn="ctr">
              <a:spcAft>
                <a:spcPts val="0"/>
              </a:spcAft>
            </a:pPr>
            <a:r>
              <a:rPr lang="en-US" sz="1800" b="1" dirty="0">
                <a:solidFill>
                  <a:srgbClr val="FFFF00"/>
                </a:solidFill>
                <a:ea typeface="Calibri" panose="020F0502020204030204" pitchFamily="34" charset="0"/>
                <a:cs typeface="Times New Roman" panose="02020603050405020304" pitchFamily="18" charset="0"/>
              </a:rPr>
              <a:t>Cour administrative de Paris 9ème chambre n°22PA03139</a:t>
            </a:r>
          </a:p>
          <a:p>
            <a:pPr algn="ctr">
              <a:lnSpc>
                <a:spcPct val="107000"/>
              </a:lnSpc>
              <a:spcAft>
                <a:spcPts val="800"/>
              </a:spcAft>
            </a:pPr>
            <a:endParaRPr lang="en-US" sz="2400" b="1" dirty="0">
              <a:solidFill>
                <a:srgbClr val="FFFF00"/>
              </a:solidFill>
              <a:ea typeface="Calibri" panose="020F0502020204030204" pitchFamily="34" charset="0"/>
              <a:cs typeface="Times New Roman" panose="02020603050405020304" pitchFamily="18" charset="0"/>
            </a:endParaRPr>
          </a:p>
        </p:txBody>
      </p:sp>
      <p:sp>
        <p:nvSpPr>
          <p:cNvPr id="19" name="ZoneTexte 18">
            <a:extLst>
              <a:ext uri="{FF2B5EF4-FFF2-40B4-BE49-F238E27FC236}">
                <a16:creationId xmlns:a16="http://schemas.microsoft.com/office/drawing/2014/main" id="{D332D826-F0BE-CD1C-4E2A-35721D598AE7}"/>
              </a:ext>
            </a:extLst>
          </p:cNvPr>
          <p:cNvSpPr txBox="1"/>
          <p:nvPr/>
        </p:nvSpPr>
        <p:spPr>
          <a:xfrm>
            <a:off x="3905975" y="1534394"/>
            <a:ext cx="1349972" cy="584775"/>
          </a:xfrm>
          <a:prstGeom prst="rect">
            <a:avLst/>
          </a:prstGeom>
          <a:noFill/>
          <a:ln>
            <a:solidFill>
              <a:srgbClr val="FFFF00"/>
            </a:solidFill>
          </a:ln>
        </p:spPr>
        <p:txBody>
          <a:bodyPr wrap="square" rtlCol="0">
            <a:spAutoFit/>
          </a:bodyPr>
          <a:lstStyle/>
          <a:p>
            <a:pPr algn="ctr"/>
            <a:r>
              <a:rPr lang="fr-FR" sz="1600" dirty="0">
                <a:solidFill>
                  <a:srgbClr val="FFFF00"/>
                </a:solidFill>
              </a:rPr>
              <a:t>Canadian trustee</a:t>
            </a:r>
          </a:p>
        </p:txBody>
      </p:sp>
      <p:sp>
        <p:nvSpPr>
          <p:cNvPr id="22" name="ZoneTexte 21">
            <a:extLst>
              <a:ext uri="{FF2B5EF4-FFF2-40B4-BE49-F238E27FC236}">
                <a16:creationId xmlns:a16="http://schemas.microsoft.com/office/drawing/2014/main" id="{E07B3199-3681-5E2E-33AA-EFD1E879DF33}"/>
              </a:ext>
            </a:extLst>
          </p:cNvPr>
          <p:cNvSpPr txBox="1"/>
          <p:nvPr/>
        </p:nvSpPr>
        <p:spPr>
          <a:xfrm>
            <a:off x="3993551" y="4751325"/>
            <a:ext cx="1202076" cy="338554"/>
          </a:xfrm>
          <a:prstGeom prst="rect">
            <a:avLst/>
          </a:prstGeom>
          <a:noFill/>
          <a:ln>
            <a:noFill/>
          </a:ln>
        </p:spPr>
        <p:txBody>
          <a:bodyPr wrap="square" rtlCol="0">
            <a:spAutoFit/>
          </a:bodyPr>
          <a:lstStyle/>
          <a:p>
            <a:pPr algn="ctr"/>
            <a:r>
              <a:rPr lang="fr-FR" sz="1600" dirty="0">
                <a:solidFill>
                  <a:srgbClr val="FFFF00"/>
                </a:solidFill>
              </a:rPr>
              <a:t>Assets</a:t>
            </a:r>
          </a:p>
        </p:txBody>
      </p:sp>
      <p:sp>
        <p:nvSpPr>
          <p:cNvPr id="24" name="ZoneTexte 23">
            <a:extLst>
              <a:ext uri="{FF2B5EF4-FFF2-40B4-BE49-F238E27FC236}">
                <a16:creationId xmlns:a16="http://schemas.microsoft.com/office/drawing/2014/main" id="{65A66F25-CE76-D8F5-5CA0-FF8BD7A9831E}"/>
              </a:ext>
            </a:extLst>
          </p:cNvPr>
          <p:cNvSpPr txBox="1"/>
          <p:nvPr/>
        </p:nvSpPr>
        <p:spPr>
          <a:xfrm>
            <a:off x="6544230" y="2700667"/>
            <a:ext cx="1833740" cy="830997"/>
          </a:xfrm>
          <a:prstGeom prst="rect">
            <a:avLst/>
          </a:prstGeom>
          <a:noFill/>
          <a:ln>
            <a:noFill/>
          </a:ln>
        </p:spPr>
        <p:txBody>
          <a:bodyPr wrap="square" rtlCol="0">
            <a:spAutoFit/>
          </a:bodyPr>
          <a:lstStyle/>
          <a:p>
            <a:pPr algn="ctr"/>
            <a:r>
              <a:rPr lang="fr-FR" sz="1600" dirty="0">
                <a:solidFill>
                  <a:srgbClr val="FFFF00"/>
                </a:solidFill>
              </a:rPr>
              <a:t>Sole </a:t>
            </a:r>
            <a:r>
              <a:rPr lang="fr-FR" sz="1600" dirty="0" err="1">
                <a:solidFill>
                  <a:srgbClr val="FFFF00"/>
                </a:solidFill>
              </a:rPr>
              <a:t>beneficiary</a:t>
            </a:r>
            <a:r>
              <a:rPr lang="fr-FR" sz="1600" dirty="0">
                <a:solidFill>
                  <a:srgbClr val="FFFF00"/>
                </a:solidFill>
              </a:rPr>
              <a:t> </a:t>
            </a:r>
          </a:p>
          <a:p>
            <a:pPr algn="ctr"/>
            <a:r>
              <a:rPr lang="fr-FR" sz="1600" dirty="0">
                <a:solidFill>
                  <a:srgbClr val="FFFF00"/>
                </a:solidFill>
              </a:rPr>
              <a:t>Mme A</a:t>
            </a:r>
          </a:p>
          <a:p>
            <a:pPr algn="ctr"/>
            <a:r>
              <a:rPr lang="fr-FR" sz="1600" dirty="0">
                <a:solidFill>
                  <a:srgbClr val="FFFF00"/>
                </a:solidFill>
              </a:rPr>
              <a:t>French </a:t>
            </a:r>
            <a:r>
              <a:rPr lang="fr-FR" sz="1600" dirty="0" err="1">
                <a:solidFill>
                  <a:srgbClr val="FFFF00"/>
                </a:solidFill>
              </a:rPr>
              <a:t>tax</a:t>
            </a:r>
            <a:r>
              <a:rPr lang="fr-FR" sz="1600" dirty="0">
                <a:solidFill>
                  <a:srgbClr val="FFFF00"/>
                </a:solidFill>
              </a:rPr>
              <a:t> </a:t>
            </a:r>
            <a:r>
              <a:rPr lang="fr-FR" sz="1600" dirty="0" err="1">
                <a:solidFill>
                  <a:srgbClr val="FFFF00"/>
                </a:solidFill>
              </a:rPr>
              <a:t>resident</a:t>
            </a:r>
            <a:endParaRPr lang="fr-FR" sz="1600" dirty="0">
              <a:solidFill>
                <a:srgbClr val="FFFF00"/>
              </a:solidFill>
            </a:endParaRPr>
          </a:p>
        </p:txBody>
      </p:sp>
      <p:cxnSp>
        <p:nvCxnSpPr>
          <p:cNvPr id="39" name="Connecteur droit 38">
            <a:extLst>
              <a:ext uri="{FF2B5EF4-FFF2-40B4-BE49-F238E27FC236}">
                <a16:creationId xmlns:a16="http://schemas.microsoft.com/office/drawing/2014/main" id="{95F3DCDC-39AC-B376-96CD-A6D5C2C6BE2A}"/>
              </a:ext>
            </a:extLst>
          </p:cNvPr>
          <p:cNvCxnSpPr/>
          <p:nvPr/>
        </p:nvCxnSpPr>
        <p:spPr bwMode="auto">
          <a:xfrm>
            <a:off x="4594589" y="4267563"/>
            <a:ext cx="0" cy="540000"/>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cxnSp>
        <p:nvCxnSpPr>
          <p:cNvPr id="35" name="Connecteur droit 34">
            <a:extLst>
              <a:ext uri="{FF2B5EF4-FFF2-40B4-BE49-F238E27FC236}">
                <a16:creationId xmlns:a16="http://schemas.microsoft.com/office/drawing/2014/main" id="{A7FE84FF-B959-5A0B-ECA5-559173C2D592}"/>
              </a:ext>
            </a:extLst>
          </p:cNvPr>
          <p:cNvCxnSpPr>
            <a:cxnSpLocks/>
          </p:cNvCxnSpPr>
          <p:nvPr/>
        </p:nvCxnSpPr>
        <p:spPr bwMode="auto">
          <a:xfrm flipH="1">
            <a:off x="4580961" y="2098695"/>
            <a:ext cx="0" cy="504000"/>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41" name="Connecteur droit 40">
            <a:extLst>
              <a:ext uri="{FF2B5EF4-FFF2-40B4-BE49-F238E27FC236}">
                <a16:creationId xmlns:a16="http://schemas.microsoft.com/office/drawing/2014/main" id="{D432D8C8-8E21-977C-6D24-55EA0060F11D}"/>
              </a:ext>
            </a:extLst>
          </p:cNvPr>
          <p:cNvCxnSpPr>
            <a:cxnSpLocks/>
          </p:cNvCxnSpPr>
          <p:nvPr/>
        </p:nvCxnSpPr>
        <p:spPr bwMode="auto">
          <a:xfrm flipH="1">
            <a:off x="2817769" y="3140968"/>
            <a:ext cx="1440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25" name="ZoneTexte 24">
            <a:extLst>
              <a:ext uri="{FF2B5EF4-FFF2-40B4-BE49-F238E27FC236}">
                <a16:creationId xmlns:a16="http://schemas.microsoft.com/office/drawing/2014/main" id="{865F75FE-6A89-BEDD-EAE0-B86DAD3615D3}"/>
              </a:ext>
            </a:extLst>
          </p:cNvPr>
          <p:cNvSpPr txBox="1"/>
          <p:nvPr/>
        </p:nvSpPr>
        <p:spPr>
          <a:xfrm>
            <a:off x="3786011" y="3195872"/>
            <a:ext cx="1617155" cy="1077218"/>
          </a:xfrm>
          <a:prstGeom prst="rect">
            <a:avLst/>
          </a:prstGeom>
          <a:noFill/>
          <a:ln>
            <a:noFill/>
          </a:ln>
        </p:spPr>
        <p:txBody>
          <a:bodyPr wrap="square" rtlCol="0">
            <a:spAutoFit/>
          </a:bodyPr>
          <a:lstStyle/>
          <a:p>
            <a:pPr algn="ctr"/>
            <a:r>
              <a:rPr lang="en-US" sz="1600" b="1" noProof="0" dirty="0">
                <a:solidFill>
                  <a:srgbClr val="FFFF00"/>
                </a:solidFill>
              </a:rPr>
              <a:t>Loughrea</a:t>
            </a:r>
          </a:p>
          <a:p>
            <a:pPr algn="ctr"/>
            <a:r>
              <a:rPr lang="en-US" sz="1600" b="1" noProof="0" dirty="0">
                <a:solidFill>
                  <a:srgbClr val="FFFF00"/>
                </a:solidFill>
              </a:rPr>
              <a:t>Canadian trust </a:t>
            </a:r>
          </a:p>
          <a:p>
            <a:pPr algn="ctr"/>
            <a:r>
              <a:rPr lang="en-US" sz="1600" dirty="0">
                <a:solidFill>
                  <a:srgbClr val="FFFF00"/>
                </a:solidFill>
              </a:rPr>
              <a:t>Irrevocable </a:t>
            </a:r>
          </a:p>
          <a:p>
            <a:pPr algn="ctr"/>
            <a:r>
              <a:rPr lang="en-US" sz="1600" noProof="0" dirty="0">
                <a:solidFill>
                  <a:srgbClr val="FFFF00"/>
                </a:solidFill>
              </a:rPr>
              <a:t>Discretionary </a:t>
            </a:r>
          </a:p>
        </p:txBody>
      </p:sp>
      <p:sp>
        <p:nvSpPr>
          <p:cNvPr id="26" name="ZoneTexte 25">
            <a:extLst>
              <a:ext uri="{FF2B5EF4-FFF2-40B4-BE49-F238E27FC236}">
                <a16:creationId xmlns:a16="http://schemas.microsoft.com/office/drawing/2014/main" id="{06D34217-5DCA-5ACF-C55A-63E81B4AC703}"/>
              </a:ext>
            </a:extLst>
          </p:cNvPr>
          <p:cNvSpPr txBox="1"/>
          <p:nvPr/>
        </p:nvSpPr>
        <p:spPr>
          <a:xfrm>
            <a:off x="1526221" y="2652815"/>
            <a:ext cx="1617155" cy="1077218"/>
          </a:xfrm>
          <a:prstGeom prst="rect">
            <a:avLst/>
          </a:prstGeom>
          <a:noFill/>
          <a:ln>
            <a:noFill/>
          </a:ln>
        </p:spPr>
        <p:txBody>
          <a:bodyPr wrap="square" rtlCol="0">
            <a:spAutoFit/>
          </a:bodyPr>
          <a:lstStyle/>
          <a:p>
            <a:pPr algn="ctr"/>
            <a:r>
              <a:rPr lang="fr-FR" sz="1600" dirty="0" err="1">
                <a:solidFill>
                  <a:srgbClr val="FFFF00"/>
                </a:solidFill>
              </a:rPr>
              <a:t>Settlor</a:t>
            </a:r>
            <a:endParaRPr lang="fr-FR" sz="1600" dirty="0">
              <a:solidFill>
                <a:srgbClr val="FFFF00"/>
              </a:solidFill>
            </a:endParaRPr>
          </a:p>
          <a:p>
            <a:pPr algn="ctr"/>
            <a:r>
              <a:rPr lang="fr-FR" sz="1600" dirty="0">
                <a:solidFill>
                  <a:srgbClr val="FFFF00"/>
                </a:solidFill>
              </a:rPr>
              <a:t>Unknown </a:t>
            </a:r>
          </a:p>
          <a:p>
            <a:pPr algn="ctr"/>
            <a:r>
              <a:rPr lang="fr-FR" sz="1600" dirty="0">
                <a:solidFill>
                  <a:srgbClr val="FFFF00"/>
                </a:solidFill>
              </a:rPr>
              <a:t>(Mme A </a:t>
            </a:r>
            <a:r>
              <a:rPr lang="fr-FR" sz="1600" dirty="0" err="1">
                <a:solidFill>
                  <a:srgbClr val="FFFF00"/>
                </a:solidFill>
              </a:rPr>
              <a:t>is</a:t>
            </a:r>
            <a:r>
              <a:rPr lang="fr-FR" sz="1600" dirty="0">
                <a:solidFill>
                  <a:srgbClr val="FFFF00"/>
                </a:solidFill>
              </a:rPr>
              <a:t> not the </a:t>
            </a:r>
            <a:r>
              <a:rPr lang="fr-FR" sz="1600" dirty="0" err="1">
                <a:solidFill>
                  <a:srgbClr val="FFFF00"/>
                </a:solidFill>
              </a:rPr>
              <a:t>Settlor</a:t>
            </a:r>
            <a:r>
              <a:rPr lang="fr-FR" sz="1600" dirty="0">
                <a:solidFill>
                  <a:srgbClr val="FFFF00"/>
                </a:solidFill>
              </a:rPr>
              <a:t>)</a:t>
            </a:r>
          </a:p>
        </p:txBody>
      </p:sp>
      <p:sp>
        <p:nvSpPr>
          <p:cNvPr id="2" name="Triangle isocèle 1">
            <a:extLst>
              <a:ext uri="{FF2B5EF4-FFF2-40B4-BE49-F238E27FC236}">
                <a16:creationId xmlns:a16="http://schemas.microsoft.com/office/drawing/2014/main" id="{45207B46-BE21-5348-BCBF-4B2ED6F4BD3A}"/>
              </a:ext>
            </a:extLst>
          </p:cNvPr>
          <p:cNvSpPr/>
          <p:nvPr/>
        </p:nvSpPr>
        <p:spPr bwMode="auto">
          <a:xfrm>
            <a:off x="3514470" y="2603641"/>
            <a:ext cx="2160239" cy="1663922"/>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6" name="Connecteur droit 5">
            <a:extLst>
              <a:ext uri="{FF2B5EF4-FFF2-40B4-BE49-F238E27FC236}">
                <a16:creationId xmlns:a16="http://schemas.microsoft.com/office/drawing/2014/main" id="{916EC570-87CD-796B-5EF1-5972F3A295BF}"/>
              </a:ext>
            </a:extLst>
          </p:cNvPr>
          <p:cNvCxnSpPr>
            <a:cxnSpLocks/>
          </p:cNvCxnSpPr>
          <p:nvPr/>
        </p:nvCxnSpPr>
        <p:spPr bwMode="auto">
          <a:xfrm flipH="1">
            <a:off x="4932040" y="3140968"/>
            <a:ext cx="1692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cxnSp>
        <p:nvCxnSpPr>
          <p:cNvPr id="4" name="Connecteur droit 3">
            <a:extLst>
              <a:ext uri="{FF2B5EF4-FFF2-40B4-BE49-F238E27FC236}">
                <a16:creationId xmlns:a16="http://schemas.microsoft.com/office/drawing/2014/main" id="{3EB202A8-64FD-84C3-C508-3BB420476C10}"/>
              </a:ext>
            </a:extLst>
          </p:cNvPr>
          <p:cNvCxnSpPr>
            <a:cxnSpLocks/>
          </p:cNvCxnSpPr>
          <p:nvPr/>
        </p:nvCxnSpPr>
        <p:spPr bwMode="auto">
          <a:xfrm flipH="1">
            <a:off x="5451897" y="4005064"/>
            <a:ext cx="1152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7" name="ZoneTexte 6">
            <a:extLst>
              <a:ext uri="{FF2B5EF4-FFF2-40B4-BE49-F238E27FC236}">
                <a16:creationId xmlns:a16="http://schemas.microsoft.com/office/drawing/2014/main" id="{CF386583-2DAC-2F60-7B9B-762EB80D5956}"/>
              </a:ext>
            </a:extLst>
          </p:cNvPr>
          <p:cNvSpPr txBox="1"/>
          <p:nvPr/>
        </p:nvSpPr>
        <p:spPr>
          <a:xfrm>
            <a:off x="6603897" y="3611612"/>
            <a:ext cx="1833740" cy="830997"/>
          </a:xfrm>
          <a:prstGeom prst="rect">
            <a:avLst/>
          </a:prstGeom>
          <a:noFill/>
          <a:ln>
            <a:noFill/>
          </a:ln>
        </p:spPr>
        <p:txBody>
          <a:bodyPr wrap="square" rtlCol="0">
            <a:spAutoFit/>
          </a:bodyPr>
          <a:lstStyle/>
          <a:p>
            <a:pPr algn="ctr"/>
            <a:r>
              <a:rPr lang="fr-FR" sz="1600" dirty="0">
                <a:solidFill>
                  <a:srgbClr val="FFFF00"/>
                </a:solidFill>
              </a:rPr>
              <a:t>Distributions </a:t>
            </a:r>
            <a:r>
              <a:rPr lang="fr-FR" sz="1600" dirty="0" err="1">
                <a:solidFill>
                  <a:srgbClr val="FFFF00"/>
                </a:solidFill>
              </a:rPr>
              <a:t>received</a:t>
            </a:r>
            <a:r>
              <a:rPr lang="fr-FR" sz="1600" dirty="0">
                <a:solidFill>
                  <a:srgbClr val="FFFF00"/>
                </a:solidFill>
              </a:rPr>
              <a:t> in 2019 – 2010 - 2011</a:t>
            </a:r>
          </a:p>
        </p:txBody>
      </p:sp>
      <p:sp>
        <p:nvSpPr>
          <p:cNvPr id="3" name="ZoneTexte 2">
            <a:extLst>
              <a:ext uri="{FF2B5EF4-FFF2-40B4-BE49-F238E27FC236}">
                <a16:creationId xmlns:a16="http://schemas.microsoft.com/office/drawing/2014/main" id="{C16D644E-9E27-6EC2-6DBB-4980655EEDA7}"/>
              </a:ext>
            </a:extLst>
          </p:cNvPr>
          <p:cNvSpPr txBox="1"/>
          <p:nvPr/>
        </p:nvSpPr>
        <p:spPr>
          <a:xfrm>
            <a:off x="269442" y="4953629"/>
            <a:ext cx="8433723" cy="1348126"/>
          </a:xfrm>
          <a:prstGeom prst="rect">
            <a:avLst/>
          </a:prstGeom>
          <a:noFill/>
          <a:ln>
            <a:noFill/>
          </a:ln>
        </p:spPr>
        <p:txBody>
          <a:bodyPr wrap="square" rtlCol="0">
            <a:spAutoFit/>
          </a:bodyPr>
          <a:lstStyle/>
          <a:p>
            <a:r>
              <a:rPr lang="en-US" sz="1400" b="1" noProof="0" dirty="0">
                <a:solidFill>
                  <a:srgbClr val="FFFF00"/>
                </a:solidFill>
              </a:rPr>
              <a:t>Issues:</a:t>
            </a:r>
          </a:p>
          <a:p>
            <a:pPr algn="just">
              <a:lnSpc>
                <a:spcPct val="107000"/>
              </a:lnSpc>
              <a:spcAft>
                <a:spcPts val="800"/>
              </a:spcAft>
              <a:buNone/>
            </a:pPr>
            <a:r>
              <a:rPr lang="en-US" sz="1400" dirty="0">
                <a:solidFill>
                  <a:srgbClr val="FFFF00"/>
                </a:solidFill>
              </a:rPr>
              <a:t>Do the distributions received by </a:t>
            </a:r>
            <a:r>
              <a:rPr lang="en-US" sz="1400" dirty="0" err="1">
                <a:solidFill>
                  <a:srgbClr val="FFFF00"/>
                </a:solidFill>
              </a:rPr>
              <a:t>Mme</a:t>
            </a:r>
            <a:r>
              <a:rPr lang="en-US" sz="1400" dirty="0">
                <a:solidFill>
                  <a:srgbClr val="FFFF00"/>
                </a:solidFill>
              </a:rPr>
              <a:t> A qualify as capital distributions (exempted from income tax) or do they qualify as distribution of income </a:t>
            </a: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under article 120.9 of the FTC? Who should bring the proof of the qualification of the distributions? Either the FTA or the taxpayer?</a:t>
            </a:r>
          </a:p>
          <a:p>
            <a:endParaRPr lang="fr-FR" sz="1600" dirty="0">
              <a:solidFill>
                <a:srgbClr val="FFFF00"/>
              </a:solidFill>
            </a:endParaRPr>
          </a:p>
        </p:txBody>
      </p:sp>
      <p:pic>
        <p:nvPicPr>
          <p:cNvPr id="9" name="Image 8">
            <a:extLst>
              <a:ext uri="{FF2B5EF4-FFF2-40B4-BE49-F238E27FC236}">
                <a16:creationId xmlns:a16="http://schemas.microsoft.com/office/drawing/2014/main" id="{8EE85558-D1F4-D819-1224-505D0FCC82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75593" y="2543611"/>
            <a:ext cx="715507" cy="1571770"/>
          </a:xfrm>
          <a:prstGeom prst="rect">
            <a:avLst/>
          </a:prstGeom>
        </p:spPr>
      </p:pic>
      <p:sp>
        <p:nvSpPr>
          <p:cNvPr id="10" name="ZoneTexte 9">
            <a:extLst>
              <a:ext uri="{FF2B5EF4-FFF2-40B4-BE49-F238E27FC236}">
                <a16:creationId xmlns:a16="http://schemas.microsoft.com/office/drawing/2014/main" id="{6EE9905E-4C34-ADC4-E5BC-3B3ECCAB88F8}"/>
              </a:ext>
            </a:extLst>
          </p:cNvPr>
          <p:cNvSpPr txBox="1"/>
          <p:nvPr/>
        </p:nvSpPr>
        <p:spPr>
          <a:xfrm>
            <a:off x="8604448" y="6381328"/>
            <a:ext cx="360040" cy="276999"/>
          </a:xfrm>
          <a:prstGeom prst="rect">
            <a:avLst/>
          </a:prstGeom>
          <a:noFill/>
        </p:spPr>
        <p:txBody>
          <a:bodyPr wrap="square" rtlCol="0">
            <a:spAutoFit/>
          </a:bodyPr>
          <a:lstStyle/>
          <a:p>
            <a:r>
              <a:rPr lang="fr-FR" sz="1200" b="1" dirty="0"/>
              <a:t>22</a:t>
            </a:r>
            <a:endParaRPr lang="en-US" sz="1200" b="1" dirty="0"/>
          </a:p>
        </p:txBody>
      </p:sp>
    </p:spTree>
    <p:extLst>
      <p:ext uri="{BB962C8B-B14F-4D97-AF65-F5344CB8AC3E}">
        <p14:creationId xmlns:p14="http://schemas.microsoft.com/office/powerpoint/2010/main" val="937523903"/>
      </p:ext>
    </p:extLst>
  </p:cSld>
  <p:clrMapOvr>
    <a:masterClrMapping/>
  </p:clrMapOvr>
  <p:transition spd="slow">
    <p:wipe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730888-08E7-E811-7F97-B1E3F3B53CAB}"/>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37D93692-8113-9842-CB76-E2943AE5CAB0}"/>
              </a:ext>
            </a:extLst>
          </p:cNvPr>
          <p:cNvSpPr/>
          <p:nvPr/>
        </p:nvSpPr>
        <p:spPr>
          <a:xfrm>
            <a:off x="458757" y="9056"/>
            <a:ext cx="8244408" cy="1583126"/>
          </a:xfrm>
          <a:prstGeom prst="rect">
            <a:avLst/>
          </a:prstGeom>
        </p:spPr>
        <p:txBody>
          <a:bodyPr wrap="square">
            <a:spAutoFit/>
          </a:bodyPr>
          <a:lstStyle/>
          <a:p>
            <a:pPr algn="ctr">
              <a:spcAft>
                <a:spcPts val="0"/>
              </a:spcAft>
            </a:pPr>
            <a:r>
              <a:rPr lang="en-US" sz="1800" b="1" dirty="0">
                <a:solidFill>
                  <a:srgbClr val="FFFF00"/>
                </a:solidFill>
                <a:ea typeface="Calibri" panose="020F0502020204030204" pitchFamily="34" charset="0"/>
                <a:cs typeface="Times New Roman" panose="02020603050405020304" pitchFamily="18" charset="0"/>
              </a:rPr>
              <a:t>Supreme Court March 13, 2026</a:t>
            </a:r>
          </a:p>
          <a:p>
            <a:pPr algn="ctr">
              <a:spcAft>
                <a:spcPts val="0"/>
              </a:spcAft>
            </a:pPr>
            <a:r>
              <a:rPr lang="en-US" sz="1800" b="1" dirty="0">
                <a:solidFill>
                  <a:srgbClr val="FFFF00"/>
                </a:solidFill>
                <a:ea typeface="Calibri" panose="020F0502020204030204" pitchFamily="34" charset="0"/>
                <a:cs typeface="Times New Roman" panose="02020603050405020304" pitchFamily="18" charset="0"/>
              </a:rPr>
              <a:t>Conseil </a:t>
            </a:r>
            <a:r>
              <a:rPr lang="en-US" sz="1800" b="1" dirty="0" err="1">
                <a:solidFill>
                  <a:srgbClr val="FFFF00"/>
                </a:solidFill>
                <a:ea typeface="Calibri" panose="020F0502020204030204" pitchFamily="34" charset="0"/>
                <a:cs typeface="Times New Roman" panose="02020603050405020304" pitchFamily="18" charset="0"/>
              </a:rPr>
              <a:t>d’Etat</a:t>
            </a:r>
            <a:r>
              <a:rPr lang="en-US" sz="1800" b="1" dirty="0">
                <a:solidFill>
                  <a:srgbClr val="FFFF00"/>
                </a:solidFill>
                <a:ea typeface="Calibri" panose="020F0502020204030204" pitchFamily="34" charset="0"/>
                <a:cs typeface="Times New Roman" panose="02020603050405020304" pitchFamily="18" charset="0"/>
              </a:rPr>
              <a:t> 13 mars 2026 n°500318</a:t>
            </a:r>
          </a:p>
          <a:p>
            <a:pPr algn="ctr">
              <a:spcAft>
                <a:spcPts val="0"/>
              </a:spcAft>
            </a:pPr>
            <a:r>
              <a:rPr lang="en-US" sz="1800" b="1" dirty="0">
                <a:solidFill>
                  <a:srgbClr val="FFFF00"/>
                </a:solidFill>
                <a:ea typeface="Calibri" panose="020F0502020204030204" pitchFamily="34" charset="0"/>
                <a:cs typeface="Times New Roman" panose="02020603050405020304" pitchFamily="18" charset="0"/>
              </a:rPr>
              <a:t>Appeal Court of Paris October 11, 2024</a:t>
            </a:r>
          </a:p>
          <a:p>
            <a:pPr algn="ctr">
              <a:spcAft>
                <a:spcPts val="0"/>
              </a:spcAft>
            </a:pPr>
            <a:r>
              <a:rPr lang="en-US" sz="1800" b="1" dirty="0">
                <a:solidFill>
                  <a:srgbClr val="FFFF00"/>
                </a:solidFill>
                <a:ea typeface="Calibri" panose="020F0502020204030204" pitchFamily="34" charset="0"/>
                <a:cs typeface="Times New Roman" panose="02020603050405020304" pitchFamily="18" charset="0"/>
              </a:rPr>
              <a:t>Cour administrative de Paris 9ème chambre n°22PA03139</a:t>
            </a:r>
          </a:p>
          <a:p>
            <a:pPr algn="ctr">
              <a:lnSpc>
                <a:spcPct val="107000"/>
              </a:lnSpc>
              <a:spcAft>
                <a:spcPts val="800"/>
              </a:spcAft>
            </a:pPr>
            <a:endParaRPr lang="en-US" sz="2400" b="1" dirty="0">
              <a:solidFill>
                <a:srgbClr val="FFFF00"/>
              </a:solidFill>
              <a:ea typeface="Calibri" panose="020F0502020204030204" pitchFamily="34" charset="0"/>
              <a:cs typeface="Times New Roman" panose="02020603050405020304" pitchFamily="18" charset="0"/>
            </a:endParaRPr>
          </a:p>
        </p:txBody>
      </p:sp>
      <p:sp>
        <p:nvSpPr>
          <p:cNvPr id="19" name="ZoneTexte 18">
            <a:extLst>
              <a:ext uri="{FF2B5EF4-FFF2-40B4-BE49-F238E27FC236}">
                <a16:creationId xmlns:a16="http://schemas.microsoft.com/office/drawing/2014/main" id="{9F066FFC-473F-749D-75E7-27AAC833287C}"/>
              </a:ext>
            </a:extLst>
          </p:cNvPr>
          <p:cNvSpPr txBox="1"/>
          <p:nvPr/>
        </p:nvSpPr>
        <p:spPr>
          <a:xfrm>
            <a:off x="3854616" y="1228161"/>
            <a:ext cx="1349972" cy="584775"/>
          </a:xfrm>
          <a:prstGeom prst="rect">
            <a:avLst/>
          </a:prstGeom>
          <a:noFill/>
          <a:ln>
            <a:solidFill>
              <a:srgbClr val="FFFF00"/>
            </a:solidFill>
          </a:ln>
        </p:spPr>
        <p:txBody>
          <a:bodyPr wrap="square" rtlCol="0">
            <a:spAutoFit/>
          </a:bodyPr>
          <a:lstStyle/>
          <a:p>
            <a:pPr algn="ctr"/>
            <a:r>
              <a:rPr lang="fr-FR" sz="1600" dirty="0">
                <a:solidFill>
                  <a:srgbClr val="FFFF00"/>
                </a:solidFill>
              </a:rPr>
              <a:t>Canadian trustee</a:t>
            </a:r>
          </a:p>
        </p:txBody>
      </p:sp>
      <p:sp>
        <p:nvSpPr>
          <p:cNvPr id="22" name="ZoneTexte 21">
            <a:extLst>
              <a:ext uri="{FF2B5EF4-FFF2-40B4-BE49-F238E27FC236}">
                <a16:creationId xmlns:a16="http://schemas.microsoft.com/office/drawing/2014/main" id="{9FBE818B-59D7-8760-039A-F6B039E6321F}"/>
              </a:ext>
            </a:extLst>
          </p:cNvPr>
          <p:cNvSpPr txBox="1"/>
          <p:nvPr/>
        </p:nvSpPr>
        <p:spPr>
          <a:xfrm>
            <a:off x="3928564" y="4513965"/>
            <a:ext cx="1202076" cy="338554"/>
          </a:xfrm>
          <a:prstGeom prst="rect">
            <a:avLst/>
          </a:prstGeom>
          <a:noFill/>
          <a:ln>
            <a:noFill/>
          </a:ln>
        </p:spPr>
        <p:txBody>
          <a:bodyPr wrap="square" rtlCol="0">
            <a:spAutoFit/>
          </a:bodyPr>
          <a:lstStyle/>
          <a:p>
            <a:pPr algn="ctr"/>
            <a:r>
              <a:rPr lang="fr-FR" sz="1600" dirty="0">
                <a:solidFill>
                  <a:srgbClr val="FFFF00"/>
                </a:solidFill>
              </a:rPr>
              <a:t>Assets</a:t>
            </a:r>
          </a:p>
        </p:txBody>
      </p:sp>
      <p:sp>
        <p:nvSpPr>
          <p:cNvPr id="24" name="ZoneTexte 23">
            <a:extLst>
              <a:ext uri="{FF2B5EF4-FFF2-40B4-BE49-F238E27FC236}">
                <a16:creationId xmlns:a16="http://schemas.microsoft.com/office/drawing/2014/main" id="{51CDB622-9792-D092-14EF-A4E1EB53F0C2}"/>
              </a:ext>
            </a:extLst>
          </p:cNvPr>
          <p:cNvSpPr txBox="1"/>
          <p:nvPr/>
        </p:nvSpPr>
        <p:spPr>
          <a:xfrm>
            <a:off x="6492871" y="2433306"/>
            <a:ext cx="1833740" cy="830997"/>
          </a:xfrm>
          <a:prstGeom prst="rect">
            <a:avLst/>
          </a:prstGeom>
          <a:noFill/>
          <a:ln>
            <a:noFill/>
          </a:ln>
        </p:spPr>
        <p:txBody>
          <a:bodyPr wrap="square" rtlCol="0">
            <a:spAutoFit/>
          </a:bodyPr>
          <a:lstStyle/>
          <a:p>
            <a:pPr algn="ctr"/>
            <a:r>
              <a:rPr lang="fr-FR" sz="1600" dirty="0">
                <a:solidFill>
                  <a:srgbClr val="FFFF00"/>
                </a:solidFill>
              </a:rPr>
              <a:t>Sole </a:t>
            </a:r>
            <a:r>
              <a:rPr lang="fr-FR" sz="1600" dirty="0" err="1">
                <a:solidFill>
                  <a:srgbClr val="FFFF00"/>
                </a:solidFill>
              </a:rPr>
              <a:t>beneficiary</a:t>
            </a:r>
            <a:r>
              <a:rPr lang="fr-FR" sz="1600" dirty="0">
                <a:solidFill>
                  <a:srgbClr val="FFFF00"/>
                </a:solidFill>
              </a:rPr>
              <a:t> </a:t>
            </a:r>
          </a:p>
          <a:p>
            <a:pPr algn="ctr"/>
            <a:r>
              <a:rPr lang="fr-FR" sz="1600" dirty="0">
                <a:solidFill>
                  <a:srgbClr val="FFFF00"/>
                </a:solidFill>
              </a:rPr>
              <a:t>Mme A</a:t>
            </a:r>
          </a:p>
          <a:p>
            <a:pPr algn="ctr"/>
            <a:r>
              <a:rPr lang="fr-FR" sz="1600" dirty="0">
                <a:solidFill>
                  <a:srgbClr val="FFFF00"/>
                </a:solidFill>
              </a:rPr>
              <a:t>French </a:t>
            </a:r>
            <a:r>
              <a:rPr lang="fr-FR" sz="1600" dirty="0" err="1">
                <a:solidFill>
                  <a:srgbClr val="FFFF00"/>
                </a:solidFill>
              </a:rPr>
              <a:t>tax</a:t>
            </a:r>
            <a:r>
              <a:rPr lang="fr-FR" sz="1600" dirty="0">
                <a:solidFill>
                  <a:srgbClr val="FFFF00"/>
                </a:solidFill>
              </a:rPr>
              <a:t> </a:t>
            </a:r>
            <a:r>
              <a:rPr lang="fr-FR" sz="1600" dirty="0" err="1">
                <a:solidFill>
                  <a:srgbClr val="FFFF00"/>
                </a:solidFill>
              </a:rPr>
              <a:t>resident</a:t>
            </a:r>
            <a:endParaRPr lang="fr-FR" sz="1600" dirty="0">
              <a:solidFill>
                <a:srgbClr val="FFFF00"/>
              </a:solidFill>
            </a:endParaRPr>
          </a:p>
        </p:txBody>
      </p:sp>
      <p:cxnSp>
        <p:nvCxnSpPr>
          <p:cNvPr id="39" name="Connecteur droit 38">
            <a:extLst>
              <a:ext uri="{FF2B5EF4-FFF2-40B4-BE49-F238E27FC236}">
                <a16:creationId xmlns:a16="http://schemas.microsoft.com/office/drawing/2014/main" id="{76492EE3-A467-D46C-9A41-6FACD70CE052}"/>
              </a:ext>
            </a:extLst>
          </p:cNvPr>
          <p:cNvCxnSpPr/>
          <p:nvPr/>
        </p:nvCxnSpPr>
        <p:spPr bwMode="auto">
          <a:xfrm>
            <a:off x="4543230" y="4000202"/>
            <a:ext cx="0" cy="540000"/>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cxnSp>
        <p:nvCxnSpPr>
          <p:cNvPr id="35" name="Connecteur droit 34">
            <a:extLst>
              <a:ext uri="{FF2B5EF4-FFF2-40B4-BE49-F238E27FC236}">
                <a16:creationId xmlns:a16="http://schemas.microsoft.com/office/drawing/2014/main" id="{9F19D572-5EF5-65FD-FE99-5C86515885AE}"/>
              </a:ext>
            </a:extLst>
          </p:cNvPr>
          <p:cNvCxnSpPr>
            <a:cxnSpLocks/>
          </p:cNvCxnSpPr>
          <p:nvPr/>
        </p:nvCxnSpPr>
        <p:spPr bwMode="auto">
          <a:xfrm flipH="1">
            <a:off x="4529602" y="1831334"/>
            <a:ext cx="0" cy="504000"/>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41" name="Connecteur droit 40">
            <a:extLst>
              <a:ext uri="{FF2B5EF4-FFF2-40B4-BE49-F238E27FC236}">
                <a16:creationId xmlns:a16="http://schemas.microsoft.com/office/drawing/2014/main" id="{CD89E6E9-CB5A-434C-1BFF-734253F7E751}"/>
              </a:ext>
            </a:extLst>
          </p:cNvPr>
          <p:cNvCxnSpPr>
            <a:cxnSpLocks/>
          </p:cNvCxnSpPr>
          <p:nvPr/>
        </p:nvCxnSpPr>
        <p:spPr bwMode="auto">
          <a:xfrm flipH="1">
            <a:off x="2766410" y="2873607"/>
            <a:ext cx="1440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25" name="ZoneTexte 24">
            <a:extLst>
              <a:ext uri="{FF2B5EF4-FFF2-40B4-BE49-F238E27FC236}">
                <a16:creationId xmlns:a16="http://schemas.microsoft.com/office/drawing/2014/main" id="{83BDA3D4-CA3E-DBB4-1261-85B9A0CA4F37}"/>
              </a:ext>
            </a:extLst>
          </p:cNvPr>
          <p:cNvSpPr txBox="1"/>
          <p:nvPr/>
        </p:nvSpPr>
        <p:spPr>
          <a:xfrm>
            <a:off x="3734652" y="2946675"/>
            <a:ext cx="1617155" cy="1077218"/>
          </a:xfrm>
          <a:prstGeom prst="rect">
            <a:avLst/>
          </a:prstGeom>
          <a:noFill/>
          <a:ln>
            <a:noFill/>
          </a:ln>
        </p:spPr>
        <p:txBody>
          <a:bodyPr wrap="square" rtlCol="0">
            <a:spAutoFit/>
          </a:bodyPr>
          <a:lstStyle/>
          <a:p>
            <a:pPr algn="ctr"/>
            <a:r>
              <a:rPr lang="en-US" sz="1600" b="1" noProof="0" dirty="0">
                <a:solidFill>
                  <a:srgbClr val="FFFF00"/>
                </a:solidFill>
              </a:rPr>
              <a:t>Loughrea</a:t>
            </a:r>
          </a:p>
          <a:p>
            <a:pPr algn="ctr"/>
            <a:r>
              <a:rPr lang="en-US" sz="1600" b="1" noProof="0" dirty="0">
                <a:solidFill>
                  <a:srgbClr val="FFFF00"/>
                </a:solidFill>
              </a:rPr>
              <a:t>Canadian trust </a:t>
            </a:r>
          </a:p>
          <a:p>
            <a:pPr algn="ctr"/>
            <a:r>
              <a:rPr lang="en-US" sz="1600" dirty="0">
                <a:solidFill>
                  <a:srgbClr val="FFFF00"/>
                </a:solidFill>
              </a:rPr>
              <a:t>Irrevocable </a:t>
            </a:r>
          </a:p>
          <a:p>
            <a:pPr algn="ctr"/>
            <a:r>
              <a:rPr lang="en-US" sz="1600" noProof="0" dirty="0">
                <a:solidFill>
                  <a:srgbClr val="FFFF00"/>
                </a:solidFill>
              </a:rPr>
              <a:t>Discretionary </a:t>
            </a:r>
          </a:p>
        </p:txBody>
      </p:sp>
      <p:sp>
        <p:nvSpPr>
          <p:cNvPr id="26" name="ZoneTexte 25">
            <a:extLst>
              <a:ext uri="{FF2B5EF4-FFF2-40B4-BE49-F238E27FC236}">
                <a16:creationId xmlns:a16="http://schemas.microsoft.com/office/drawing/2014/main" id="{E31A736F-0CB2-2E60-F0B3-32729B75E5EA}"/>
              </a:ext>
            </a:extLst>
          </p:cNvPr>
          <p:cNvSpPr txBox="1"/>
          <p:nvPr/>
        </p:nvSpPr>
        <p:spPr>
          <a:xfrm>
            <a:off x="1474862" y="2385454"/>
            <a:ext cx="1617155" cy="1077218"/>
          </a:xfrm>
          <a:prstGeom prst="rect">
            <a:avLst/>
          </a:prstGeom>
          <a:noFill/>
          <a:ln>
            <a:noFill/>
          </a:ln>
        </p:spPr>
        <p:txBody>
          <a:bodyPr wrap="square" rtlCol="0">
            <a:spAutoFit/>
          </a:bodyPr>
          <a:lstStyle/>
          <a:p>
            <a:pPr algn="ctr"/>
            <a:r>
              <a:rPr lang="fr-FR" sz="1600" dirty="0" err="1">
                <a:solidFill>
                  <a:srgbClr val="FFFF00"/>
                </a:solidFill>
              </a:rPr>
              <a:t>Settlor</a:t>
            </a:r>
            <a:endParaRPr lang="fr-FR" sz="1600" dirty="0">
              <a:solidFill>
                <a:srgbClr val="FFFF00"/>
              </a:solidFill>
            </a:endParaRPr>
          </a:p>
          <a:p>
            <a:pPr algn="ctr"/>
            <a:r>
              <a:rPr lang="fr-FR" sz="1600" dirty="0">
                <a:solidFill>
                  <a:srgbClr val="FFFF00"/>
                </a:solidFill>
              </a:rPr>
              <a:t>Unknown </a:t>
            </a:r>
          </a:p>
          <a:p>
            <a:pPr algn="ctr"/>
            <a:r>
              <a:rPr lang="fr-FR" sz="1600" dirty="0">
                <a:solidFill>
                  <a:srgbClr val="FFFF00"/>
                </a:solidFill>
              </a:rPr>
              <a:t>(Mme A </a:t>
            </a:r>
            <a:r>
              <a:rPr lang="fr-FR" sz="1600" dirty="0" err="1">
                <a:solidFill>
                  <a:srgbClr val="FFFF00"/>
                </a:solidFill>
              </a:rPr>
              <a:t>is</a:t>
            </a:r>
            <a:r>
              <a:rPr lang="fr-FR" sz="1600" dirty="0">
                <a:solidFill>
                  <a:srgbClr val="FFFF00"/>
                </a:solidFill>
              </a:rPr>
              <a:t> not the </a:t>
            </a:r>
            <a:r>
              <a:rPr lang="fr-FR" sz="1600" dirty="0" err="1">
                <a:solidFill>
                  <a:srgbClr val="FFFF00"/>
                </a:solidFill>
              </a:rPr>
              <a:t>Settlor</a:t>
            </a:r>
            <a:r>
              <a:rPr lang="fr-FR" sz="1600" dirty="0">
                <a:solidFill>
                  <a:srgbClr val="FFFF00"/>
                </a:solidFill>
              </a:rPr>
              <a:t>)</a:t>
            </a:r>
          </a:p>
        </p:txBody>
      </p:sp>
      <p:sp>
        <p:nvSpPr>
          <p:cNvPr id="2" name="Triangle isocèle 1">
            <a:extLst>
              <a:ext uri="{FF2B5EF4-FFF2-40B4-BE49-F238E27FC236}">
                <a16:creationId xmlns:a16="http://schemas.microsoft.com/office/drawing/2014/main" id="{9BD3B6A7-6D14-506D-70E0-DCF73565C960}"/>
              </a:ext>
            </a:extLst>
          </p:cNvPr>
          <p:cNvSpPr/>
          <p:nvPr/>
        </p:nvSpPr>
        <p:spPr bwMode="auto">
          <a:xfrm>
            <a:off x="3463111" y="2336280"/>
            <a:ext cx="2160239" cy="1663922"/>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6" name="Connecteur droit 5">
            <a:extLst>
              <a:ext uri="{FF2B5EF4-FFF2-40B4-BE49-F238E27FC236}">
                <a16:creationId xmlns:a16="http://schemas.microsoft.com/office/drawing/2014/main" id="{113E62A0-FD3B-89F4-F107-3D1158F7B7FD}"/>
              </a:ext>
            </a:extLst>
          </p:cNvPr>
          <p:cNvCxnSpPr>
            <a:cxnSpLocks/>
          </p:cNvCxnSpPr>
          <p:nvPr/>
        </p:nvCxnSpPr>
        <p:spPr bwMode="auto">
          <a:xfrm flipH="1">
            <a:off x="4880681" y="2873607"/>
            <a:ext cx="1692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cxnSp>
        <p:nvCxnSpPr>
          <p:cNvPr id="4" name="Connecteur droit 3">
            <a:extLst>
              <a:ext uri="{FF2B5EF4-FFF2-40B4-BE49-F238E27FC236}">
                <a16:creationId xmlns:a16="http://schemas.microsoft.com/office/drawing/2014/main" id="{42C7924D-F000-5BFE-4DD9-4D0085A832F6}"/>
              </a:ext>
            </a:extLst>
          </p:cNvPr>
          <p:cNvCxnSpPr>
            <a:cxnSpLocks/>
          </p:cNvCxnSpPr>
          <p:nvPr/>
        </p:nvCxnSpPr>
        <p:spPr bwMode="auto">
          <a:xfrm flipH="1">
            <a:off x="5400538" y="3737703"/>
            <a:ext cx="1152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7" name="ZoneTexte 6">
            <a:extLst>
              <a:ext uri="{FF2B5EF4-FFF2-40B4-BE49-F238E27FC236}">
                <a16:creationId xmlns:a16="http://schemas.microsoft.com/office/drawing/2014/main" id="{236FE3BD-5428-A0B0-3A81-42A6390D4281}"/>
              </a:ext>
            </a:extLst>
          </p:cNvPr>
          <p:cNvSpPr txBox="1"/>
          <p:nvPr/>
        </p:nvSpPr>
        <p:spPr>
          <a:xfrm>
            <a:off x="6552538" y="3344251"/>
            <a:ext cx="1833740" cy="830997"/>
          </a:xfrm>
          <a:prstGeom prst="rect">
            <a:avLst/>
          </a:prstGeom>
          <a:noFill/>
          <a:ln>
            <a:noFill/>
          </a:ln>
        </p:spPr>
        <p:txBody>
          <a:bodyPr wrap="square" rtlCol="0">
            <a:spAutoFit/>
          </a:bodyPr>
          <a:lstStyle/>
          <a:p>
            <a:pPr algn="ctr"/>
            <a:r>
              <a:rPr lang="fr-FR" sz="1600" dirty="0">
                <a:solidFill>
                  <a:srgbClr val="FFFF00"/>
                </a:solidFill>
              </a:rPr>
              <a:t>Distributions </a:t>
            </a:r>
            <a:r>
              <a:rPr lang="fr-FR" sz="1600" dirty="0" err="1">
                <a:solidFill>
                  <a:srgbClr val="FFFF00"/>
                </a:solidFill>
              </a:rPr>
              <a:t>received</a:t>
            </a:r>
            <a:r>
              <a:rPr lang="fr-FR" sz="1600" dirty="0">
                <a:solidFill>
                  <a:srgbClr val="FFFF00"/>
                </a:solidFill>
              </a:rPr>
              <a:t> in 2019 – 2010 - 2011</a:t>
            </a:r>
          </a:p>
        </p:txBody>
      </p:sp>
      <p:sp>
        <p:nvSpPr>
          <p:cNvPr id="3" name="ZoneTexte 2">
            <a:extLst>
              <a:ext uri="{FF2B5EF4-FFF2-40B4-BE49-F238E27FC236}">
                <a16:creationId xmlns:a16="http://schemas.microsoft.com/office/drawing/2014/main" id="{2D5F0A39-FDD3-094C-CF20-AA64BEB28638}"/>
              </a:ext>
            </a:extLst>
          </p:cNvPr>
          <p:cNvSpPr txBox="1"/>
          <p:nvPr/>
        </p:nvSpPr>
        <p:spPr>
          <a:xfrm>
            <a:off x="269442" y="4922023"/>
            <a:ext cx="8433723" cy="1384995"/>
          </a:xfrm>
          <a:prstGeom prst="rect">
            <a:avLst/>
          </a:prstGeom>
          <a:noFill/>
          <a:ln>
            <a:noFill/>
          </a:ln>
        </p:spPr>
        <p:txBody>
          <a:bodyPr wrap="square" rtlCol="0">
            <a:spAutoFit/>
          </a:bodyPr>
          <a:lstStyle/>
          <a:p>
            <a:r>
              <a:rPr lang="en-US" sz="1400" b="1" noProof="0" dirty="0">
                <a:solidFill>
                  <a:srgbClr val="FFFF00"/>
                </a:solidFill>
              </a:rPr>
              <a:t>Position of the French Tax Authorities: </a:t>
            </a:r>
          </a:p>
          <a:p>
            <a:r>
              <a:rPr lang="en-US" sz="1400" noProof="0" dirty="0">
                <a:solidFill>
                  <a:srgbClr val="FFFF00"/>
                </a:solidFill>
              </a:rPr>
              <a:t>The FTA consider that the distributions should be qualified as income distribution subject to French individual income tax in the hands of the French tax resident, unless the beneficiary justifies they qualify as capital distributions. </a:t>
            </a:r>
          </a:p>
          <a:p>
            <a:r>
              <a:rPr lang="en-US" sz="1400" b="1" noProof="0" dirty="0">
                <a:solidFill>
                  <a:srgbClr val="FFFF00"/>
                </a:solidFill>
              </a:rPr>
              <a:t>Position of the taxpayer:</a:t>
            </a:r>
          </a:p>
          <a:p>
            <a:r>
              <a:rPr lang="en-US" sz="1400" dirty="0">
                <a:solidFill>
                  <a:srgbClr val="FFFF00"/>
                </a:solidFill>
              </a:rPr>
              <a:t>The distributions received qualify as capital distributions which are not in the scope of French income tax. The burden of proof is on the FTA to qualify the distribution as income.</a:t>
            </a:r>
            <a:endParaRPr lang="fr-FR" sz="1600" dirty="0">
              <a:solidFill>
                <a:srgbClr val="FFFF00"/>
              </a:solidFill>
            </a:endParaRPr>
          </a:p>
        </p:txBody>
      </p:sp>
      <p:pic>
        <p:nvPicPr>
          <p:cNvPr id="9" name="Image 8">
            <a:extLst>
              <a:ext uri="{FF2B5EF4-FFF2-40B4-BE49-F238E27FC236}">
                <a16:creationId xmlns:a16="http://schemas.microsoft.com/office/drawing/2014/main" id="{D982AC79-BED2-96EB-5F23-309582DC45C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8553" y="2153527"/>
            <a:ext cx="715507" cy="1571770"/>
          </a:xfrm>
          <a:prstGeom prst="rect">
            <a:avLst/>
          </a:prstGeom>
        </p:spPr>
      </p:pic>
      <p:sp>
        <p:nvSpPr>
          <p:cNvPr id="10" name="ZoneTexte 9">
            <a:extLst>
              <a:ext uri="{FF2B5EF4-FFF2-40B4-BE49-F238E27FC236}">
                <a16:creationId xmlns:a16="http://schemas.microsoft.com/office/drawing/2014/main" id="{26585510-F8CC-AEC3-A5C0-1E0889181A3B}"/>
              </a:ext>
            </a:extLst>
          </p:cNvPr>
          <p:cNvSpPr txBox="1"/>
          <p:nvPr/>
        </p:nvSpPr>
        <p:spPr>
          <a:xfrm>
            <a:off x="8604448" y="6381328"/>
            <a:ext cx="360040" cy="276999"/>
          </a:xfrm>
          <a:prstGeom prst="rect">
            <a:avLst/>
          </a:prstGeom>
          <a:noFill/>
        </p:spPr>
        <p:txBody>
          <a:bodyPr wrap="square" rtlCol="0">
            <a:spAutoFit/>
          </a:bodyPr>
          <a:lstStyle/>
          <a:p>
            <a:r>
              <a:rPr lang="fr-FR" sz="1200" b="1" dirty="0"/>
              <a:t>23</a:t>
            </a:r>
            <a:endParaRPr lang="en-US" sz="1200" b="1" dirty="0"/>
          </a:p>
        </p:txBody>
      </p:sp>
    </p:spTree>
    <p:extLst>
      <p:ext uri="{BB962C8B-B14F-4D97-AF65-F5344CB8AC3E}">
        <p14:creationId xmlns:p14="http://schemas.microsoft.com/office/powerpoint/2010/main" val="784016808"/>
      </p:ext>
    </p:extLst>
  </p:cSld>
  <p:clrMapOvr>
    <a:masterClrMapping/>
  </p:clrMapOvr>
  <p:transition spd="slow">
    <p:wipe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0EF04-CFF9-5A13-2A78-4DC5CA7EBF0D}"/>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7ECC06DD-3F2E-5F9A-C33B-69172F688581}"/>
              </a:ext>
            </a:extLst>
          </p:cNvPr>
          <p:cNvSpPr/>
          <p:nvPr/>
        </p:nvSpPr>
        <p:spPr>
          <a:xfrm>
            <a:off x="458757" y="89616"/>
            <a:ext cx="8244408" cy="1583126"/>
          </a:xfrm>
          <a:prstGeom prst="rect">
            <a:avLst/>
          </a:prstGeom>
        </p:spPr>
        <p:txBody>
          <a:bodyPr wrap="square">
            <a:spAutoFit/>
          </a:bodyPr>
          <a:lstStyle/>
          <a:p>
            <a:pPr algn="ctr">
              <a:spcAft>
                <a:spcPts val="0"/>
              </a:spcAft>
            </a:pPr>
            <a:r>
              <a:rPr lang="en-US" sz="1800" b="1" dirty="0">
                <a:solidFill>
                  <a:srgbClr val="FFFF00"/>
                </a:solidFill>
                <a:ea typeface="Calibri" panose="020F0502020204030204" pitchFamily="34" charset="0"/>
                <a:cs typeface="Times New Roman" panose="02020603050405020304" pitchFamily="18" charset="0"/>
              </a:rPr>
              <a:t>Supreme Court March 13, 2026</a:t>
            </a:r>
          </a:p>
          <a:p>
            <a:pPr algn="ctr">
              <a:spcAft>
                <a:spcPts val="0"/>
              </a:spcAft>
            </a:pPr>
            <a:r>
              <a:rPr lang="en-US" sz="1800" b="1" dirty="0">
                <a:solidFill>
                  <a:srgbClr val="FFFF00"/>
                </a:solidFill>
                <a:ea typeface="Calibri" panose="020F0502020204030204" pitchFamily="34" charset="0"/>
                <a:cs typeface="Times New Roman" panose="02020603050405020304" pitchFamily="18" charset="0"/>
              </a:rPr>
              <a:t>Conseil </a:t>
            </a:r>
            <a:r>
              <a:rPr lang="en-US" sz="1800" b="1" dirty="0" err="1">
                <a:solidFill>
                  <a:srgbClr val="FFFF00"/>
                </a:solidFill>
                <a:ea typeface="Calibri" panose="020F0502020204030204" pitchFamily="34" charset="0"/>
                <a:cs typeface="Times New Roman" panose="02020603050405020304" pitchFamily="18" charset="0"/>
              </a:rPr>
              <a:t>d’Etat</a:t>
            </a:r>
            <a:r>
              <a:rPr lang="en-US" sz="1800" b="1" dirty="0">
                <a:solidFill>
                  <a:srgbClr val="FFFF00"/>
                </a:solidFill>
                <a:ea typeface="Calibri" panose="020F0502020204030204" pitchFamily="34" charset="0"/>
                <a:cs typeface="Times New Roman" panose="02020603050405020304" pitchFamily="18" charset="0"/>
              </a:rPr>
              <a:t> 13 mars 2026 n°500318</a:t>
            </a:r>
          </a:p>
          <a:p>
            <a:pPr algn="ctr">
              <a:spcAft>
                <a:spcPts val="0"/>
              </a:spcAft>
            </a:pPr>
            <a:r>
              <a:rPr lang="en-US" sz="1800" b="1" dirty="0">
                <a:solidFill>
                  <a:srgbClr val="FFFF00"/>
                </a:solidFill>
                <a:ea typeface="Calibri" panose="020F0502020204030204" pitchFamily="34" charset="0"/>
                <a:cs typeface="Times New Roman" panose="02020603050405020304" pitchFamily="18" charset="0"/>
              </a:rPr>
              <a:t>Appeal Court of Paris October 11, 2024</a:t>
            </a:r>
          </a:p>
          <a:p>
            <a:pPr algn="ctr">
              <a:spcAft>
                <a:spcPts val="0"/>
              </a:spcAft>
            </a:pPr>
            <a:r>
              <a:rPr lang="en-US" sz="1800" b="1" dirty="0">
                <a:solidFill>
                  <a:srgbClr val="FFFF00"/>
                </a:solidFill>
                <a:ea typeface="Calibri" panose="020F0502020204030204" pitchFamily="34" charset="0"/>
                <a:cs typeface="Times New Roman" panose="02020603050405020304" pitchFamily="18" charset="0"/>
              </a:rPr>
              <a:t>Cour administrative de Paris 9ème chambre n°22PA03139</a:t>
            </a:r>
          </a:p>
          <a:p>
            <a:pPr algn="ctr">
              <a:lnSpc>
                <a:spcPct val="107000"/>
              </a:lnSpc>
              <a:spcAft>
                <a:spcPts val="800"/>
              </a:spcAft>
            </a:pPr>
            <a:endParaRPr lang="en-US" sz="2400" b="1" dirty="0">
              <a:solidFill>
                <a:srgbClr val="FFFF00"/>
              </a:solidFill>
              <a:ea typeface="Calibri" panose="020F0502020204030204" pitchFamily="34" charset="0"/>
              <a:cs typeface="Times New Roman" panose="02020603050405020304" pitchFamily="18" charset="0"/>
            </a:endParaRPr>
          </a:p>
        </p:txBody>
      </p:sp>
      <p:sp>
        <p:nvSpPr>
          <p:cNvPr id="19" name="ZoneTexte 18">
            <a:extLst>
              <a:ext uri="{FF2B5EF4-FFF2-40B4-BE49-F238E27FC236}">
                <a16:creationId xmlns:a16="http://schemas.microsoft.com/office/drawing/2014/main" id="{D8EA2C9A-1FD0-10A7-7692-DE603AAB4A88}"/>
              </a:ext>
            </a:extLst>
          </p:cNvPr>
          <p:cNvSpPr txBox="1"/>
          <p:nvPr/>
        </p:nvSpPr>
        <p:spPr>
          <a:xfrm>
            <a:off x="3854615" y="1308045"/>
            <a:ext cx="1349972" cy="584775"/>
          </a:xfrm>
          <a:prstGeom prst="rect">
            <a:avLst/>
          </a:prstGeom>
          <a:noFill/>
          <a:ln>
            <a:solidFill>
              <a:srgbClr val="FFFF00"/>
            </a:solidFill>
          </a:ln>
        </p:spPr>
        <p:txBody>
          <a:bodyPr wrap="square" rtlCol="0">
            <a:spAutoFit/>
          </a:bodyPr>
          <a:lstStyle/>
          <a:p>
            <a:pPr algn="ctr"/>
            <a:r>
              <a:rPr lang="fr-FR" sz="1600" dirty="0">
                <a:solidFill>
                  <a:srgbClr val="FFFF00"/>
                </a:solidFill>
              </a:rPr>
              <a:t>Canadian trustee</a:t>
            </a:r>
          </a:p>
        </p:txBody>
      </p:sp>
      <p:sp>
        <p:nvSpPr>
          <p:cNvPr id="22" name="ZoneTexte 21">
            <a:extLst>
              <a:ext uri="{FF2B5EF4-FFF2-40B4-BE49-F238E27FC236}">
                <a16:creationId xmlns:a16="http://schemas.microsoft.com/office/drawing/2014/main" id="{E98877EE-AF30-40BA-0BAC-E4540DDF70E8}"/>
              </a:ext>
            </a:extLst>
          </p:cNvPr>
          <p:cNvSpPr txBox="1"/>
          <p:nvPr/>
        </p:nvSpPr>
        <p:spPr>
          <a:xfrm>
            <a:off x="3928564" y="4490453"/>
            <a:ext cx="1202076" cy="338554"/>
          </a:xfrm>
          <a:prstGeom prst="rect">
            <a:avLst/>
          </a:prstGeom>
          <a:noFill/>
          <a:ln>
            <a:noFill/>
          </a:ln>
        </p:spPr>
        <p:txBody>
          <a:bodyPr wrap="square" rtlCol="0">
            <a:spAutoFit/>
          </a:bodyPr>
          <a:lstStyle/>
          <a:p>
            <a:pPr algn="ctr"/>
            <a:r>
              <a:rPr lang="fr-FR" sz="1600" dirty="0">
                <a:solidFill>
                  <a:srgbClr val="FFFF00"/>
                </a:solidFill>
              </a:rPr>
              <a:t>Assets</a:t>
            </a:r>
          </a:p>
        </p:txBody>
      </p:sp>
      <p:sp>
        <p:nvSpPr>
          <p:cNvPr id="24" name="ZoneTexte 23">
            <a:extLst>
              <a:ext uri="{FF2B5EF4-FFF2-40B4-BE49-F238E27FC236}">
                <a16:creationId xmlns:a16="http://schemas.microsoft.com/office/drawing/2014/main" id="{3EFAAA59-3CEA-DF22-AF30-0FF089FAD97F}"/>
              </a:ext>
            </a:extLst>
          </p:cNvPr>
          <p:cNvSpPr txBox="1"/>
          <p:nvPr/>
        </p:nvSpPr>
        <p:spPr>
          <a:xfrm>
            <a:off x="6492871" y="2483256"/>
            <a:ext cx="1833740" cy="830997"/>
          </a:xfrm>
          <a:prstGeom prst="rect">
            <a:avLst/>
          </a:prstGeom>
          <a:noFill/>
          <a:ln>
            <a:noFill/>
          </a:ln>
        </p:spPr>
        <p:txBody>
          <a:bodyPr wrap="square" rtlCol="0">
            <a:spAutoFit/>
          </a:bodyPr>
          <a:lstStyle/>
          <a:p>
            <a:pPr algn="ctr"/>
            <a:r>
              <a:rPr lang="fr-FR" sz="1600" dirty="0">
                <a:solidFill>
                  <a:srgbClr val="FFFF00"/>
                </a:solidFill>
              </a:rPr>
              <a:t>Sole </a:t>
            </a:r>
            <a:r>
              <a:rPr lang="fr-FR" sz="1600" dirty="0" err="1">
                <a:solidFill>
                  <a:srgbClr val="FFFF00"/>
                </a:solidFill>
              </a:rPr>
              <a:t>beneficiary</a:t>
            </a:r>
            <a:r>
              <a:rPr lang="fr-FR" sz="1600" dirty="0">
                <a:solidFill>
                  <a:srgbClr val="FFFF00"/>
                </a:solidFill>
              </a:rPr>
              <a:t> </a:t>
            </a:r>
          </a:p>
          <a:p>
            <a:pPr algn="ctr"/>
            <a:r>
              <a:rPr lang="fr-FR" sz="1600" dirty="0">
                <a:solidFill>
                  <a:srgbClr val="FFFF00"/>
                </a:solidFill>
              </a:rPr>
              <a:t>Mme A</a:t>
            </a:r>
          </a:p>
          <a:p>
            <a:pPr algn="ctr"/>
            <a:r>
              <a:rPr lang="fr-FR" sz="1600" dirty="0">
                <a:solidFill>
                  <a:srgbClr val="FFFF00"/>
                </a:solidFill>
              </a:rPr>
              <a:t>French </a:t>
            </a:r>
            <a:r>
              <a:rPr lang="fr-FR" sz="1600" dirty="0" err="1">
                <a:solidFill>
                  <a:srgbClr val="FFFF00"/>
                </a:solidFill>
              </a:rPr>
              <a:t>tax</a:t>
            </a:r>
            <a:r>
              <a:rPr lang="fr-FR" sz="1600" dirty="0">
                <a:solidFill>
                  <a:srgbClr val="FFFF00"/>
                </a:solidFill>
              </a:rPr>
              <a:t> </a:t>
            </a:r>
            <a:r>
              <a:rPr lang="fr-FR" sz="1600" dirty="0" err="1">
                <a:solidFill>
                  <a:srgbClr val="FFFF00"/>
                </a:solidFill>
              </a:rPr>
              <a:t>resident</a:t>
            </a:r>
            <a:endParaRPr lang="fr-FR" sz="1600" dirty="0">
              <a:solidFill>
                <a:srgbClr val="FFFF00"/>
              </a:solidFill>
            </a:endParaRPr>
          </a:p>
        </p:txBody>
      </p:sp>
      <p:cxnSp>
        <p:nvCxnSpPr>
          <p:cNvPr id="39" name="Connecteur droit 38">
            <a:extLst>
              <a:ext uri="{FF2B5EF4-FFF2-40B4-BE49-F238E27FC236}">
                <a16:creationId xmlns:a16="http://schemas.microsoft.com/office/drawing/2014/main" id="{B3336702-368C-BD63-E3A6-0F6AA61CF7C2}"/>
              </a:ext>
            </a:extLst>
          </p:cNvPr>
          <p:cNvCxnSpPr/>
          <p:nvPr/>
        </p:nvCxnSpPr>
        <p:spPr bwMode="auto">
          <a:xfrm>
            <a:off x="4543230" y="4050152"/>
            <a:ext cx="0" cy="540000"/>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cxnSp>
        <p:nvCxnSpPr>
          <p:cNvPr id="35" name="Connecteur droit 34">
            <a:extLst>
              <a:ext uri="{FF2B5EF4-FFF2-40B4-BE49-F238E27FC236}">
                <a16:creationId xmlns:a16="http://schemas.microsoft.com/office/drawing/2014/main" id="{18C181CC-6E56-9D7B-F107-3BA57CB045F6}"/>
              </a:ext>
            </a:extLst>
          </p:cNvPr>
          <p:cNvCxnSpPr>
            <a:cxnSpLocks/>
          </p:cNvCxnSpPr>
          <p:nvPr/>
        </p:nvCxnSpPr>
        <p:spPr bwMode="auto">
          <a:xfrm flipH="1">
            <a:off x="4529602" y="1881284"/>
            <a:ext cx="0" cy="504000"/>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41" name="Connecteur droit 40">
            <a:extLst>
              <a:ext uri="{FF2B5EF4-FFF2-40B4-BE49-F238E27FC236}">
                <a16:creationId xmlns:a16="http://schemas.microsoft.com/office/drawing/2014/main" id="{42BAF337-929E-D73B-3011-B86D131515E8}"/>
              </a:ext>
            </a:extLst>
          </p:cNvPr>
          <p:cNvCxnSpPr>
            <a:cxnSpLocks/>
          </p:cNvCxnSpPr>
          <p:nvPr/>
        </p:nvCxnSpPr>
        <p:spPr bwMode="auto">
          <a:xfrm flipH="1">
            <a:off x="2766410" y="2923557"/>
            <a:ext cx="1440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25" name="ZoneTexte 24">
            <a:extLst>
              <a:ext uri="{FF2B5EF4-FFF2-40B4-BE49-F238E27FC236}">
                <a16:creationId xmlns:a16="http://schemas.microsoft.com/office/drawing/2014/main" id="{8D3123C2-F272-1ACC-A47F-ECE3E8A608A6}"/>
              </a:ext>
            </a:extLst>
          </p:cNvPr>
          <p:cNvSpPr txBox="1"/>
          <p:nvPr/>
        </p:nvSpPr>
        <p:spPr>
          <a:xfrm>
            <a:off x="3726405" y="3016614"/>
            <a:ext cx="1617155" cy="1077218"/>
          </a:xfrm>
          <a:prstGeom prst="rect">
            <a:avLst/>
          </a:prstGeom>
          <a:noFill/>
          <a:ln>
            <a:noFill/>
          </a:ln>
        </p:spPr>
        <p:txBody>
          <a:bodyPr wrap="square" rtlCol="0">
            <a:spAutoFit/>
          </a:bodyPr>
          <a:lstStyle/>
          <a:p>
            <a:pPr algn="ctr"/>
            <a:r>
              <a:rPr lang="en-US" sz="1600" b="1" noProof="0" dirty="0">
                <a:solidFill>
                  <a:srgbClr val="FFFF00"/>
                </a:solidFill>
              </a:rPr>
              <a:t>Loughrea</a:t>
            </a:r>
          </a:p>
          <a:p>
            <a:pPr algn="ctr"/>
            <a:r>
              <a:rPr lang="en-US" sz="1600" b="1" noProof="0" dirty="0">
                <a:solidFill>
                  <a:srgbClr val="FFFF00"/>
                </a:solidFill>
              </a:rPr>
              <a:t>Canadian trust </a:t>
            </a:r>
          </a:p>
          <a:p>
            <a:pPr algn="ctr"/>
            <a:r>
              <a:rPr lang="en-US" sz="1600" dirty="0">
                <a:solidFill>
                  <a:srgbClr val="FFFF00"/>
                </a:solidFill>
              </a:rPr>
              <a:t>Irrevocable </a:t>
            </a:r>
          </a:p>
          <a:p>
            <a:pPr algn="ctr"/>
            <a:r>
              <a:rPr lang="en-US" sz="1600" noProof="0" dirty="0">
                <a:solidFill>
                  <a:srgbClr val="FFFF00"/>
                </a:solidFill>
              </a:rPr>
              <a:t>Discretionary </a:t>
            </a:r>
          </a:p>
        </p:txBody>
      </p:sp>
      <p:sp>
        <p:nvSpPr>
          <p:cNvPr id="26" name="ZoneTexte 25">
            <a:extLst>
              <a:ext uri="{FF2B5EF4-FFF2-40B4-BE49-F238E27FC236}">
                <a16:creationId xmlns:a16="http://schemas.microsoft.com/office/drawing/2014/main" id="{13867A83-2174-E482-026A-9B1A9E5ABCEF}"/>
              </a:ext>
            </a:extLst>
          </p:cNvPr>
          <p:cNvSpPr txBox="1"/>
          <p:nvPr/>
        </p:nvSpPr>
        <p:spPr>
          <a:xfrm>
            <a:off x="1474862" y="2435404"/>
            <a:ext cx="1617155" cy="1077218"/>
          </a:xfrm>
          <a:prstGeom prst="rect">
            <a:avLst/>
          </a:prstGeom>
          <a:noFill/>
          <a:ln>
            <a:noFill/>
          </a:ln>
        </p:spPr>
        <p:txBody>
          <a:bodyPr wrap="square" rtlCol="0">
            <a:spAutoFit/>
          </a:bodyPr>
          <a:lstStyle/>
          <a:p>
            <a:pPr algn="ctr"/>
            <a:r>
              <a:rPr lang="fr-FR" sz="1600" dirty="0" err="1">
                <a:solidFill>
                  <a:srgbClr val="FFFF00"/>
                </a:solidFill>
              </a:rPr>
              <a:t>Settlor</a:t>
            </a:r>
            <a:endParaRPr lang="fr-FR" sz="1600" dirty="0">
              <a:solidFill>
                <a:srgbClr val="FFFF00"/>
              </a:solidFill>
            </a:endParaRPr>
          </a:p>
          <a:p>
            <a:pPr algn="ctr"/>
            <a:r>
              <a:rPr lang="fr-FR" sz="1600" dirty="0">
                <a:solidFill>
                  <a:srgbClr val="FFFF00"/>
                </a:solidFill>
              </a:rPr>
              <a:t>Unknown </a:t>
            </a:r>
          </a:p>
          <a:p>
            <a:pPr algn="ctr"/>
            <a:r>
              <a:rPr lang="fr-FR" sz="1600" dirty="0">
                <a:solidFill>
                  <a:srgbClr val="FFFF00"/>
                </a:solidFill>
              </a:rPr>
              <a:t>(Mme A </a:t>
            </a:r>
            <a:r>
              <a:rPr lang="fr-FR" sz="1600" dirty="0" err="1">
                <a:solidFill>
                  <a:srgbClr val="FFFF00"/>
                </a:solidFill>
              </a:rPr>
              <a:t>is</a:t>
            </a:r>
            <a:r>
              <a:rPr lang="fr-FR" sz="1600" dirty="0">
                <a:solidFill>
                  <a:srgbClr val="FFFF00"/>
                </a:solidFill>
              </a:rPr>
              <a:t> not the </a:t>
            </a:r>
            <a:r>
              <a:rPr lang="fr-FR" sz="1600" dirty="0" err="1">
                <a:solidFill>
                  <a:srgbClr val="FFFF00"/>
                </a:solidFill>
              </a:rPr>
              <a:t>Settlor</a:t>
            </a:r>
            <a:r>
              <a:rPr lang="fr-FR" sz="1600" dirty="0">
                <a:solidFill>
                  <a:srgbClr val="FFFF00"/>
                </a:solidFill>
              </a:rPr>
              <a:t>)</a:t>
            </a:r>
          </a:p>
        </p:txBody>
      </p:sp>
      <p:sp>
        <p:nvSpPr>
          <p:cNvPr id="2" name="Triangle isocèle 1">
            <a:extLst>
              <a:ext uri="{FF2B5EF4-FFF2-40B4-BE49-F238E27FC236}">
                <a16:creationId xmlns:a16="http://schemas.microsoft.com/office/drawing/2014/main" id="{73947D50-45E3-5C28-A26E-E0D82D3BC32E}"/>
              </a:ext>
            </a:extLst>
          </p:cNvPr>
          <p:cNvSpPr/>
          <p:nvPr/>
        </p:nvSpPr>
        <p:spPr bwMode="auto">
          <a:xfrm>
            <a:off x="3463111" y="2386230"/>
            <a:ext cx="2160239" cy="1663922"/>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6" name="Connecteur droit 5">
            <a:extLst>
              <a:ext uri="{FF2B5EF4-FFF2-40B4-BE49-F238E27FC236}">
                <a16:creationId xmlns:a16="http://schemas.microsoft.com/office/drawing/2014/main" id="{5E077777-C4E2-2203-B989-146AFF75A322}"/>
              </a:ext>
            </a:extLst>
          </p:cNvPr>
          <p:cNvCxnSpPr>
            <a:cxnSpLocks/>
          </p:cNvCxnSpPr>
          <p:nvPr/>
        </p:nvCxnSpPr>
        <p:spPr bwMode="auto">
          <a:xfrm flipH="1">
            <a:off x="4880681" y="2923557"/>
            <a:ext cx="1692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cxnSp>
        <p:nvCxnSpPr>
          <p:cNvPr id="4" name="Connecteur droit 3">
            <a:extLst>
              <a:ext uri="{FF2B5EF4-FFF2-40B4-BE49-F238E27FC236}">
                <a16:creationId xmlns:a16="http://schemas.microsoft.com/office/drawing/2014/main" id="{E30A8AE3-25B9-26D2-2C0E-2DFDA23C4C22}"/>
              </a:ext>
            </a:extLst>
          </p:cNvPr>
          <p:cNvCxnSpPr>
            <a:cxnSpLocks/>
          </p:cNvCxnSpPr>
          <p:nvPr/>
        </p:nvCxnSpPr>
        <p:spPr bwMode="auto">
          <a:xfrm flipH="1">
            <a:off x="5400538" y="3787653"/>
            <a:ext cx="1152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7" name="ZoneTexte 6">
            <a:extLst>
              <a:ext uri="{FF2B5EF4-FFF2-40B4-BE49-F238E27FC236}">
                <a16:creationId xmlns:a16="http://schemas.microsoft.com/office/drawing/2014/main" id="{922E106E-002B-B697-CA27-BA624D6A7D8D}"/>
              </a:ext>
            </a:extLst>
          </p:cNvPr>
          <p:cNvSpPr txBox="1"/>
          <p:nvPr/>
        </p:nvSpPr>
        <p:spPr>
          <a:xfrm>
            <a:off x="6552538" y="3394201"/>
            <a:ext cx="1833740" cy="830997"/>
          </a:xfrm>
          <a:prstGeom prst="rect">
            <a:avLst/>
          </a:prstGeom>
          <a:noFill/>
          <a:ln>
            <a:noFill/>
          </a:ln>
        </p:spPr>
        <p:txBody>
          <a:bodyPr wrap="square" rtlCol="0">
            <a:spAutoFit/>
          </a:bodyPr>
          <a:lstStyle/>
          <a:p>
            <a:pPr algn="ctr"/>
            <a:r>
              <a:rPr lang="fr-FR" sz="1600" dirty="0">
                <a:solidFill>
                  <a:srgbClr val="FFFF00"/>
                </a:solidFill>
              </a:rPr>
              <a:t>Distributions </a:t>
            </a:r>
            <a:r>
              <a:rPr lang="fr-FR" sz="1600" dirty="0" err="1">
                <a:solidFill>
                  <a:srgbClr val="FFFF00"/>
                </a:solidFill>
              </a:rPr>
              <a:t>received</a:t>
            </a:r>
            <a:r>
              <a:rPr lang="fr-FR" sz="1600" dirty="0">
                <a:solidFill>
                  <a:srgbClr val="FFFF00"/>
                </a:solidFill>
              </a:rPr>
              <a:t> in 2019 – 2010 - 2011</a:t>
            </a:r>
          </a:p>
        </p:txBody>
      </p:sp>
      <p:sp>
        <p:nvSpPr>
          <p:cNvPr id="3" name="ZoneTexte 2">
            <a:extLst>
              <a:ext uri="{FF2B5EF4-FFF2-40B4-BE49-F238E27FC236}">
                <a16:creationId xmlns:a16="http://schemas.microsoft.com/office/drawing/2014/main" id="{BB1170A6-F4B5-5A6E-C5C6-841C993BAC39}"/>
              </a:ext>
            </a:extLst>
          </p:cNvPr>
          <p:cNvSpPr txBox="1"/>
          <p:nvPr/>
        </p:nvSpPr>
        <p:spPr>
          <a:xfrm>
            <a:off x="312740" y="4688179"/>
            <a:ext cx="8433723" cy="1846659"/>
          </a:xfrm>
          <a:prstGeom prst="rect">
            <a:avLst/>
          </a:prstGeom>
          <a:noFill/>
          <a:ln>
            <a:noFill/>
          </a:ln>
        </p:spPr>
        <p:txBody>
          <a:bodyPr wrap="square" rtlCol="0">
            <a:spAutoFit/>
          </a:bodyPr>
          <a:lstStyle/>
          <a:p>
            <a:r>
              <a:rPr lang="en-US" sz="1400" b="1" noProof="0" dirty="0">
                <a:solidFill>
                  <a:srgbClr val="FFFF00"/>
                </a:solidFill>
              </a:rPr>
              <a:t>Decision of the French courts:</a:t>
            </a:r>
          </a:p>
          <a:p>
            <a:r>
              <a:rPr lang="en-US" sz="1400" dirty="0">
                <a:solidFill>
                  <a:srgbClr val="FFFF00"/>
                </a:solidFill>
              </a:rPr>
              <a:t>The Supreme Court confirms the decision of the Court of Appeal of Paris. The beneficiaries of trusts should justify the nature of distributions they receive. Are they capital or income? When distributions come from trusts, the trustee should be ready to provide accounting records making a clear distinction between capital and income and justifying that the distributions were made from either capital account or income account of the trust.</a:t>
            </a:r>
          </a:p>
          <a:p>
            <a:r>
              <a:rPr lang="en-US" sz="1400" dirty="0">
                <a:solidFill>
                  <a:srgbClr val="FFFF00"/>
                </a:solidFill>
              </a:rPr>
              <a:t>In other words, the trustees of irrevocable and discretionary trusts are responsible for determining the qualification of distributions they decide to make to French tax resident beneficiaries vis-à-vis the French tax authorities. </a:t>
            </a:r>
          </a:p>
          <a:p>
            <a:endParaRPr lang="fr-FR" sz="1600" dirty="0">
              <a:solidFill>
                <a:srgbClr val="FFFF00"/>
              </a:solidFill>
            </a:endParaRPr>
          </a:p>
        </p:txBody>
      </p:sp>
      <p:pic>
        <p:nvPicPr>
          <p:cNvPr id="9" name="Image 8">
            <a:extLst>
              <a:ext uri="{FF2B5EF4-FFF2-40B4-BE49-F238E27FC236}">
                <a16:creationId xmlns:a16="http://schemas.microsoft.com/office/drawing/2014/main" id="{2B940A77-3445-5C55-6E0F-47DBE0BFCF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8553" y="2153527"/>
            <a:ext cx="715507" cy="1571770"/>
          </a:xfrm>
          <a:prstGeom prst="rect">
            <a:avLst/>
          </a:prstGeom>
        </p:spPr>
      </p:pic>
      <p:sp>
        <p:nvSpPr>
          <p:cNvPr id="10" name="ZoneTexte 9">
            <a:extLst>
              <a:ext uri="{FF2B5EF4-FFF2-40B4-BE49-F238E27FC236}">
                <a16:creationId xmlns:a16="http://schemas.microsoft.com/office/drawing/2014/main" id="{7C465483-C275-C1D9-B426-854046F6ABF5}"/>
              </a:ext>
            </a:extLst>
          </p:cNvPr>
          <p:cNvSpPr txBox="1"/>
          <p:nvPr/>
        </p:nvSpPr>
        <p:spPr>
          <a:xfrm>
            <a:off x="8604448" y="6381328"/>
            <a:ext cx="360040" cy="276999"/>
          </a:xfrm>
          <a:prstGeom prst="rect">
            <a:avLst/>
          </a:prstGeom>
          <a:noFill/>
        </p:spPr>
        <p:txBody>
          <a:bodyPr wrap="square" rtlCol="0">
            <a:spAutoFit/>
          </a:bodyPr>
          <a:lstStyle/>
          <a:p>
            <a:r>
              <a:rPr lang="fr-FR" sz="1200" b="1" dirty="0"/>
              <a:t>24</a:t>
            </a:r>
            <a:endParaRPr lang="en-US" sz="1200" b="1" dirty="0"/>
          </a:p>
        </p:txBody>
      </p:sp>
    </p:spTree>
    <p:extLst>
      <p:ext uri="{BB962C8B-B14F-4D97-AF65-F5344CB8AC3E}">
        <p14:creationId xmlns:p14="http://schemas.microsoft.com/office/powerpoint/2010/main" val="2127947560"/>
      </p:ext>
    </p:extLst>
  </p:cSld>
  <p:clrMapOvr>
    <a:masterClrMapping/>
  </p:clrMapOvr>
  <p:transition spd="slow">
    <p:wipe di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051AAC9-7BFD-2834-E813-329BAEBB5B2D}"/>
              </a:ext>
            </a:extLst>
          </p:cNvPr>
          <p:cNvSpPr>
            <a:spLocks noGrp="1"/>
          </p:cNvSpPr>
          <p:nvPr>
            <p:ph idx="1"/>
          </p:nvPr>
        </p:nvSpPr>
        <p:spPr>
          <a:xfrm>
            <a:off x="685800" y="1124744"/>
            <a:ext cx="7772400" cy="4114800"/>
          </a:xfrm>
        </p:spPr>
        <p:txBody>
          <a:bodyPr/>
          <a:lstStyle/>
          <a:p>
            <a:pPr marL="363538" lvl="1" indent="-363538" algn="just">
              <a:spcAft>
                <a:spcPts val="800"/>
              </a:spcAft>
              <a:buNone/>
              <a:tabLst>
                <a:tab pos="540385" algn="l"/>
              </a:tabLst>
            </a:pPr>
            <a:r>
              <a:rPr lang="en-US" sz="14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2.2. Application of French CFC rules to irrevocable and discretionary trusts and articulation of French CFC rules (article 123 bis of the FTC) with French income tax on distribution of income from trusts (article 120.9 of the FTC) </a:t>
            </a: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just">
              <a:spcAft>
                <a:spcPts val="800"/>
              </a:spcAft>
              <a:buNone/>
              <a:tabLst>
                <a:tab pos="540385" algn="l"/>
              </a:tabLst>
            </a:pPr>
            <a:r>
              <a:rPr lang="en-US" sz="14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0" indent="0" algn="just">
              <a:spcAft>
                <a:spcPts val="800"/>
              </a:spcAft>
              <a:buNone/>
              <a:tabLst>
                <a:tab pos="540385" algn="l"/>
              </a:tabLst>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CFC rules may apply under certain circumstances to trusts. As a general rule, when undistributed income has been subject to income tax, their subsequent distributions are not subject to income tax again, provided the taxpayer justifies that the amounts actually received were already subject to income tax.</a:t>
            </a:r>
          </a:p>
          <a:p>
            <a:pPr algn="just">
              <a:spcAft>
                <a:spcPts val="800"/>
              </a:spcAft>
              <a:buNone/>
              <a:tabLst>
                <a:tab pos="540385" algn="l"/>
              </a:tabLst>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marL="0" indent="0" algn="just">
              <a:spcAft>
                <a:spcPts val="800"/>
              </a:spcAft>
              <a:buNone/>
              <a:tabLst>
                <a:tab pos="540385" algn="l"/>
              </a:tabLst>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Since January 1, 2022, settlors or beneficiaries of trusts are presumed to control foreign trusts regardless their qualification. They should demonstrate that they do not control the trust nor the trust’s assets to avoid the application of French CFC rules.</a:t>
            </a:r>
          </a:p>
          <a:p>
            <a:endParaRPr lang="en-US" dirty="0"/>
          </a:p>
        </p:txBody>
      </p:sp>
      <p:sp>
        <p:nvSpPr>
          <p:cNvPr id="5" name="ZoneTexte 4">
            <a:extLst>
              <a:ext uri="{FF2B5EF4-FFF2-40B4-BE49-F238E27FC236}">
                <a16:creationId xmlns:a16="http://schemas.microsoft.com/office/drawing/2014/main" id="{AF8D2FD5-A5AC-350D-947F-1DB62BC1B16B}"/>
              </a:ext>
            </a:extLst>
          </p:cNvPr>
          <p:cNvSpPr txBox="1"/>
          <p:nvPr/>
        </p:nvSpPr>
        <p:spPr>
          <a:xfrm>
            <a:off x="8604448" y="6381328"/>
            <a:ext cx="360040" cy="276999"/>
          </a:xfrm>
          <a:prstGeom prst="rect">
            <a:avLst/>
          </a:prstGeom>
          <a:noFill/>
        </p:spPr>
        <p:txBody>
          <a:bodyPr wrap="square" rtlCol="0">
            <a:spAutoFit/>
          </a:bodyPr>
          <a:lstStyle/>
          <a:p>
            <a:r>
              <a:rPr lang="fr-FR" sz="1200" b="1" dirty="0"/>
              <a:t>25</a:t>
            </a:r>
            <a:endParaRPr lang="en-US" sz="1200" b="1" dirty="0"/>
          </a:p>
        </p:txBody>
      </p:sp>
    </p:spTree>
    <p:extLst>
      <p:ext uri="{BB962C8B-B14F-4D97-AF65-F5344CB8AC3E}">
        <p14:creationId xmlns:p14="http://schemas.microsoft.com/office/powerpoint/2010/main" val="836942943"/>
      </p:ext>
    </p:extLst>
  </p:cSld>
  <p:clrMapOvr>
    <a:masterClrMapping/>
  </p:clrMapOvr>
  <p:transition spd="slow">
    <p:wipe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30E3F7-7E7D-FB4E-A7EB-1A6598D36066}"/>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30D2D8AB-8476-8D88-4CE8-FBAB9A3923DD}"/>
              </a:ext>
            </a:extLst>
          </p:cNvPr>
          <p:cNvSpPr/>
          <p:nvPr/>
        </p:nvSpPr>
        <p:spPr>
          <a:xfrm>
            <a:off x="458757" y="89616"/>
            <a:ext cx="8244408" cy="777457"/>
          </a:xfrm>
          <a:prstGeom prst="rect">
            <a:avLst/>
          </a:prstGeom>
        </p:spPr>
        <p:txBody>
          <a:bodyPr wrap="square">
            <a:spAutoFit/>
          </a:bodyPr>
          <a:lstStyle/>
          <a:p>
            <a:pPr algn="ctr">
              <a:lnSpc>
                <a:spcPct val="107000"/>
              </a:lnSpc>
              <a:spcAft>
                <a:spcPts val="800"/>
              </a:spcAft>
            </a:pPr>
            <a:r>
              <a:rPr lang="en-US" sz="1800" b="1" dirty="0">
                <a:solidFill>
                  <a:srgbClr val="FFFF00"/>
                </a:solidFill>
                <a:ea typeface="Calibri" panose="020F0502020204030204" pitchFamily="34" charset="0"/>
                <a:cs typeface="Times New Roman" panose="02020603050405020304" pitchFamily="18" charset="0"/>
              </a:rPr>
              <a:t>Appeal Court of Paris November 6, 2025</a:t>
            </a:r>
          </a:p>
          <a:p>
            <a:pPr algn="ctr">
              <a:lnSpc>
                <a:spcPct val="107000"/>
              </a:lnSpc>
              <a:spcAft>
                <a:spcPts val="800"/>
              </a:spcAft>
            </a:pPr>
            <a:r>
              <a:rPr lang="en-US" sz="1800" b="1" dirty="0">
                <a:solidFill>
                  <a:srgbClr val="FFFF00"/>
                </a:solidFill>
                <a:ea typeface="Calibri" panose="020F0502020204030204" pitchFamily="34" charset="0"/>
                <a:cs typeface="Times New Roman" panose="02020603050405020304" pitchFamily="18" charset="0"/>
              </a:rPr>
              <a:t>Cour </a:t>
            </a:r>
            <a:r>
              <a:rPr lang="en-US" sz="1800" b="1" dirty="0" err="1">
                <a:solidFill>
                  <a:srgbClr val="FFFF00"/>
                </a:solidFill>
                <a:ea typeface="Calibri" panose="020F0502020204030204" pitchFamily="34" charset="0"/>
                <a:cs typeface="Times New Roman" panose="02020603050405020304" pitchFamily="18" charset="0"/>
              </a:rPr>
              <a:t>d’Appel</a:t>
            </a:r>
            <a:r>
              <a:rPr lang="en-US" sz="1800" b="1" dirty="0">
                <a:solidFill>
                  <a:srgbClr val="FFFF00"/>
                </a:solidFill>
                <a:ea typeface="Calibri" panose="020F0502020204030204" pitchFamily="34" charset="0"/>
                <a:cs typeface="Times New Roman" panose="02020603050405020304" pitchFamily="18" charset="0"/>
              </a:rPr>
              <a:t> administrative de Paris 7ème chambre n°24PA00746</a:t>
            </a:r>
            <a:endParaRPr lang="en-US" sz="2400" b="1" dirty="0">
              <a:solidFill>
                <a:srgbClr val="FFFF00"/>
              </a:solidFill>
              <a:ea typeface="Calibri" panose="020F0502020204030204" pitchFamily="34" charset="0"/>
              <a:cs typeface="Times New Roman" panose="02020603050405020304" pitchFamily="18" charset="0"/>
            </a:endParaRPr>
          </a:p>
        </p:txBody>
      </p:sp>
      <p:sp>
        <p:nvSpPr>
          <p:cNvPr id="19" name="ZoneTexte 18">
            <a:extLst>
              <a:ext uri="{FF2B5EF4-FFF2-40B4-BE49-F238E27FC236}">
                <a16:creationId xmlns:a16="http://schemas.microsoft.com/office/drawing/2014/main" id="{FCE0036E-C67A-0EAE-D16B-E1039E598BA7}"/>
              </a:ext>
            </a:extLst>
          </p:cNvPr>
          <p:cNvSpPr txBox="1"/>
          <p:nvPr/>
        </p:nvSpPr>
        <p:spPr>
          <a:xfrm>
            <a:off x="3905975" y="1138623"/>
            <a:ext cx="1349972" cy="584775"/>
          </a:xfrm>
          <a:prstGeom prst="rect">
            <a:avLst/>
          </a:prstGeom>
          <a:noFill/>
          <a:ln>
            <a:solidFill>
              <a:srgbClr val="FFFF00"/>
            </a:solidFill>
          </a:ln>
        </p:spPr>
        <p:txBody>
          <a:bodyPr wrap="square" rtlCol="0">
            <a:spAutoFit/>
          </a:bodyPr>
          <a:lstStyle/>
          <a:p>
            <a:pPr algn="ctr"/>
            <a:r>
              <a:rPr lang="fr-FR" sz="1600" dirty="0">
                <a:solidFill>
                  <a:srgbClr val="FFFF00"/>
                </a:solidFill>
              </a:rPr>
              <a:t>Guernsey Trustee</a:t>
            </a:r>
          </a:p>
        </p:txBody>
      </p:sp>
      <p:sp>
        <p:nvSpPr>
          <p:cNvPr id="20" name="ZoneTexte 19">
            <a:extLst>
              <a:ext uri="{FF2B5EF4-FFF2-40B4-BE49-F238E27FC236}">
                <a16:creationId xmlns:a16="http://schemas.microsoft.com/office/drawing/2014/main" id="{618670CB-D189-F04F-80B8-541E95A3D6DB}"/>
              </a:ext>
            </a:extLst>
          </p:cNvPr>
          <p:cNvSpPr txBox="1"/>
          <p:nvPr/>
        </p:nvSpPr>
        <p:spPr>
          <a:xfrm>
            <a:off x="107504" y="1092456"/>
            <a:ext cx="1239594" cy="338554"/>
          </a:xfrm>
          <a:prstGeom prst="rect">
            <a:avLst/>
          </a:prstGeom>
          <a:noFill/>
          <a:ln>
            <a:noFill/>
          </a:ln>
        </p:spPr>
        <p:txBody>
          <a:bodyPr wrap="square" rtlCol="0">
            <a:spAutoFit/>
          </a:bodyPr>
          <a:lstStyle/>
          <a:p>
            <a:pPr algn="ctr"/>
            <a:r>
              <a:rPr lang="fr-FR" sz="1600" b="1" dirty="0" err="1">
                <a:solidFill>
                  <a:srgbClr val="FFFF00"/>
                </a:solidFill>
              </a:rPr>
              <a:t>Facts</a:t>
            </a:r>
            <a:endParaRPr lang="fr-FR" sz="2000" b="1" dirty="0">
              <a:solidFill>
                <a:srgbClr val="FFFF00"/>
              </a:solidFill>
            </a:endParaRPr>
          </a:p>
        </p:txBody>
      </p:sp>
      <p:sp>
        <p:nvSpPr>
          <p:cNvPr id="24" name="ZoneTexte 23">
            <a:extLst>
              <a:ext uri="{FF2B5EF4-FFF2-40B4-BE49-F238E27FC236}">
                <a16:creationId xmlns:a16="http://schemas.microsoft.com/office/drawing/2014/main" id="{9DA928DA-4206-F0A9-4D36-50C1C37A4B8F}"/>
              </a:ext>
            </a:extLst>
          </p:cNvPr>
          <p:cNvSpPr txBox="1"/>
          <p:nvPr/>
        </p:nvSpPr>
        <p:spPr>
          <a:xfrm>
            <a:off x="6156176" y="2892599"/>
            <a:ext cx="2160240" cy="830997"/>
          </a:xfrm>
          <a:prstGeom prst="rect">
            <a:avLst/>
          </a:prstGeom>
          <a:noFill/>
          <a:ln>
            <a:noFill/>
          </a:ln>
        </p:spPr>
        <p:txBody>
          <a:bodyPr wrap="square" rtlCol="0">
            <a:spAutoFit/>
          </a:bodyPr>
          <a:lstStyle/>
          <a:p>
            <a:pPr algn="ctr"/>
            <a:r>
              <a:rPr lang="fr-FR" sz="1600" dirty="0" err="1">
                <a:solidFill>
                  <a:srgbClr val="FFFF00"/>
                </a:solidFill>
              </a:rPr>
              <a:t>Beneficiary</a:t>
            </a:r>
            <a:endParaRPr lang="fr-FR" sz="1600" dirty="0">
              <a:solidFill>
                <a:srgbClr val="FFFF00"/>
              </a:solidFill>
            </a:endParaRPr>
          </a:p>
          <a:p>
            <a:pPr algn="ctr"/>
            <a:r>
              <a:rPr lang="fr-FR" sz="1600" dirty="0">
                <a:solidFill>
                  <a:srgbClr val="FFFF00"/>
                </a:solidFill>
              </a:rPr>
              <a:t>BC</a:t>
            </a:r>
          </a:p>
          <a:p>
            <a:pPr algn="ctr"/>
            <a:r>
              <a:rPr lang="fr-FR" sz="1600" dirty="0">
                <a:solidFill>
                  <a:srgbClr val="FFFF00"/>
                </a:solidFill>
              </a:rPr>
              <a:t>French </a:t>
            </a:r>
            <a:r>
              <a:rPr lang="fr-FR" sz="1600" dirty="0" err="1">
                <a:solidFill>
                  <a:srgbClr val="FFFF00"/>
                </a:solidFill>
              </a:rPr>
              <a:t>tax</a:t>
            </a:r>
            <a:r>
              <a:rPr lang="fr-FR" sz="1600" dirty="0">
                <a:solidFill>
                  <a:srgbClr val="FFFF00"/>
                </a:solidFill>
              </a:rPr>
              <a:t> </a:t>
            </a:r>
            <a:r>
              <a:rPr lang="fr-FR" sz="1600" dirty="0" err="1">
                <a:solidFill>
                  <a:srgbClr val="FFFF00"/>
                </a:solidFill>
              </a:rPr>
              <a:t>resident</a:t>
            </a:r>
            <a:r>
              <a:rPr lang="fr-FR" sz="1600" dirty="0">
                <a:solidFill>
                  <a:srgbClr val="FFFF00"/>
                </a:solidFill>
              </a:rPr>
              <a:t> </a:t>
            </a:r>
          </a:p>
        </p:txBody>
      </p:sp>
      <p:cxnSp>
        <p:nvCxnSpPr>
          <p:cNvPr id="35" name="Connecteur droit 34">
            <a:extLst>
              <a:ext uri="{FF2B5EF4-FFF2-40B4-BE49-F238E27FC236}">
                <a16:creationId xmlns:a16="http://schemas.microsoft.com/office/drawing/2014/main" id="{7992E9C4-DDE4-8CA9-6D28-0FE7810D7509}"/>
              </a:ext>
            </a:extLst>
          </p:cNvPr>
          <p:cNvCxnSpPr>
            <a:cxnSpLocks/>
          </p:cNvCxnSpPr>
          <p:nvPr/>
        </p:nvCxnSpPr>
        <p:spPr bwMode="auto">
          <a:xfrm flipH="1">
            <a:off x="4572000" y="1729269"/>
            <a:ext cx="0" cy="746869"/>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41" name="Connecteur droit 40">
            <a:extLst>
              <a:ext uri="{FF2B5EF4-FFF2-40B4-BE49-F238E27FC236}">
                <a16:creationId xmlns:a16="http://schemas.microsoft.com/office/drawing/2014/main" id="{441308DA-A700-9C3A-7EFC-67CB5522A8CB}"/>
              </a:ext>
            </a:extLst>
          </p:cNvPr>
          <p:cNvCxnSpPr>
            <a:cxnSpLocks/>
          </p:cNvCxnSpPr>
          <p:nvPr/>
        </p:nvCxnSpPr>
        <p:spPr bwMode="auto">
          <a:xfrm flipH="1">
            <a:off x="2590498" y="3276174"/>
            <a:ext cx="1393402"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25" name="ZoneTexte 24">
            <a:extLst>
              <a:ext uri="{FF2B5EF4-FFF2-40B4-BE49-F238E27FC236}">
                <a16:creationId xmlns:a16="http://schemas.microsoft.com/office/drawing/2014/main" id="{862CD73C-4897-C80E-698D-9F4345510811}"/>
              </a:ext>
            </a:extLst>
          </p:cNvPr>
          <p:cNvSpPr txBox="1"/>
          <p:nvPr/>
        </p:nvSpPr>
        <p:spPr>
          <a:xfrm>
            <a:off x="3785953" y="3056972"/>
            <a:ext cx="1617155" cy="1077218"/>
          </a:xfrm>
          <a:prstGeom prst="rect">
            <a:avLst/>
          </a:prstGeom>
          <a:noFill/>
          <a:ln>
            <a:noFill/>
          </a:ln>
        </p:spPr>
        <p:txBody>
          <a:bodyPr wrap="square" rtlCol="0">
            <a:spAutoFit/>
          </a:bodyPr>
          <a:lstStyle/>
          <a:p>
            <a:pPr algn="ctr"/>
            <a:r>
              <a:rPr lang="fr-FR" sz="1600" b="1" dirty="0">
                <a:solidFill>
                  <a:srgbClr val="FFFF00"/>
                </a:solidFill>
              </a:rPr>
              <a:t>The</a:t>
            </a:r>
          </a:p>
          <a:p>
            <a:pPr algn="ctr"/>
            <a:r>
              <a:rPr lang="fr-FR" sz="1600" b="1" dirty="0">
                <a:solidFill>
                  <a:srgbClr val="FFFF00"/>
                </a:solidFill>
              </a:rPr>
              <a:t>Optima Trust</a:t>
            </a:r>
          </a:p>
          <a:p>
            <a:pPr algn="ctr"/>
            <a:r>
              <a:rPr lang="fr-FR" sz="1600" dirty="0" err="1">
                <a:solidFill>
                  <a:srgbClr val="FFFF00"/>
                </a:solidFill>
              </a:rPr>
              <a:t>Irrevocable</a:t>
            </a:r>
            <a:endParaRPr lang="fr-FR" sz="1600" dirty="0">
              <a:solidFill>
                <a:srgbClr val="FFFF00"/>
              </a:solidFill>
            </a:endParaRPr>
          </a:p>
          <a:p>
            <a:pPr algn="ctr"/>
            <a:r>
              <a:rPr lang="fr-FR" sz="1600" dirty="0" err="1">
                <a:solidFill>
                  <a:srgbClr val="FFFF00"/>
                </a:solidFill>
              </a:rPr>
              <a:t>discretionary</a:t>
            </a:r>
            <a:endParaRPr lang="fr-FR" sz="1600" dirty="0">
              <a:solidFill>
                <a:srgbClr val="FFFF00"/>
              </a:solidFill>
            </a:endParaRPr>
          </a:p>
        </p:txBody>
      </p:sp>
      <p:sp>
        <p:nvSpPr>
          <p:cNvPr id="26" name="ZoneTexte 25">
            <a:extLst>
              <a:ext uri="{FF2B5EF4-FFF2-40B4-BE49-F238E27FC236}">
                <a16:creationId xmlns:a16="http://schemas.microsoft.com/office/drawing/2014/main" id="{294FC17E-86D3-EC43-2F7C-4BF031A890A9}"/>
              </a:ext>
            </a:extLst>
          </p:cNvPr>
          <p:cNvSpPr txBox="1"/>
          <p:nvPr/>
        </p:nvSpPr>
        <p:spPr>
          <a:xfrm>
            <a:off x="948747" y="2600211"/>
            <a:ext cx="1617155" cy="1077218"/>
          </a:xfrm>
          <a:prstGeom prst="rect">
            <a:avLst/>
          </a:prstGeom>
          <a:noFill/>
          <a:ln>
            <a:noFill/>
          </a:ln>
        </p:spPr>
        <p:txBody>
          <a:bodyPr wrap="square" rtlCol="0">
            <a:spAutoFit/>
          </a:bodyPr>
          <a:lstStyle/>
          <a:p>
            <a:pPr algn="ctr"/>
            <a:r>
              <a:rPr lang="fr-FR" sz="1600" dirty="0" err="1">
                <a:solidFill>
                  <a:srgbClr val="FFFF00"/>
                </a:solidFill>
              </a:rPr>
              <a:t>Settlor</a:t>
            </a:r>
            <a:endParaRPr lang="fr-FR" sz="1600" dirty="0">
              <a:solidFill>
                <a:srgbClr val="FFFF00"/>
              </a:solidFill>
            </a:endParaRPr>
          </a:p>
          <a:p>
            <a:pPr algn="ctr"/>
            <a:r>
              <a:rPr lang="fr-FR" sz="1600" dirty="0">
                <a:solidFill>
                  <a:srgbClr val="FFFF00"/>
                </a:solidFill>
              </a:rPr>
              <a:t>Xavier C </a:t>
            </a:r>
          </a:p>
          <a:p>
            <a:pPr algn="ctr"/>
            <a:r>
              <a:rPr lang="fr-FR" sz="1600" dirty="0" err="1">
                <a:solidFill>
                  <a:srgbClr val="FFFF00"/>
                </a:solidFill>
              </a:rPr>
              <a:t>Died</a:t>
            </a:r>
            <a:r>
              <a:rPr lang="fr-FR" sz="1600" dirty="0">
                <a:solidFill>
                  <a:srgbClr val="FFFF00"/>
                </a:solidFill>
              </a:rPr>
              <a:t> French </a:t>
            </a:r>
            <a:r>
              <a:rPr lang="fr-FR" sz="1600" dirty="0" err="1">
                <a:solidFill>
                  <a:srgbClr val="FFFF00"/>
                </a:solidFill>
              </a:rPr>
              <a:t>tax</a:t>
            </a:r>
            <a:r>
              <a:rPr lang="fr-FR" sz="1600" dirty="0">
                <a:solidFill>
                  <a:srgbClr val="FFFF00"/>
                </a:solidFill>
              </a:rPr>
              <a:t> </a:t>
            </a:r>
            <a:r>
              <a:rPr lang="fr-FR" sz="1600" dirty="0" err="1">
                <a:solidFill>
                  <a:srgbClr val="FFFF00"/>
                </a:solidFill>
              </a:rPr>
              <a:t>resident</a:t>
            </a:r>
            <a:r>
              <a:rPr lang="fr-FR" sz="1600" dirty="0">
                <a:solidFill>
                  <a:srgbClr val="FFFF00"/>
                </a:solidFill>
              </a:rPr>
              <a:t> in 2012</a:t>
            </a:r>
          </a:p>
        </p:txBody>
      </p:sp>
      <p:sp>
        <p:nvSpPr>
          <p:cNvPr id="2" name="Triangle isocèle 1">
            <a:extLst>
              <a:ext uri="{FF2B5EF4-FFF2-40B4-BE49-F238E27FC236}">
                <a16:creationId xmlns:a16="http://schemas.microsoft.com/office/drawing/2014/main" id="{DACFBB4E-E969-0A6F-27C8-5AF1C90CA34A}"/>
              </a:ext>
            </a:extLst>
          </p:cNvPr>
          <p:cNvSpPr/>
          <p:nvPr/>
        </p:nvSpPr>
        <p:spPr bwMode="auto">
          <a:xfrm>
            <a:off x="3505456" y="2476138"/>
            <a:ext cx="2160239" cy="1663922"/>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6" name="Connecteur droit 5">
            <a:extLst>
              <a:ext uri="{FF2B5EF4-FFF2-40B4-BE49-F238E27FC236}">
                <a16:creationId xmlns:a16="http://schemas.microsoft.com/office/drawing/2014/main" id="{8A2FE7E0-9156-D0AE-D6EF-BEAFCCB7C577}"/>
              </a:ext>
            </a:extLst>
          </p:cNvPr>
          <p:cNvCxnSpPr>
            <a:cxnSpLocks/>
          </p:cNvCxnSpPr>
          <p:nvPr/>
        </p:nvCxnSpPr>
        <p:spPr bwMode="auto">
          <a:xfrm flipH="1">
            <a:off x="5130069" y="3292075"/>
            <a:ext cx="1393402"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3" name="ZoneTexte 2">
            <a:extLst>
              <a:ext uri="{FF2B5EF4-FFF2-40B4-BE49-F238E27FC236}">
                <a16:creationId xmlns:a16="http://schemas.microsoft.com/office/drawing/2014/main" id="{D7C5B178-3138-BF70-E43A-443DD5EAF6B1}"/>
              </a:ext>
            </a:extLst>
          </p:cNvPr>
          <p:cNvSpPr txBox="1"/>
          <p:nvPr/>
        </p:nvSpPr>
        <p:spPr>
          <a:xfrm>
            <a:off x="2732409" y="2891965"/>
            <a:ext cx="1239594" cy="338554"/>
          </a:xfrm>
          <a:prstGeom prst="rect">
            <a:avLst/>
          </a:prstGeom>
          <a:noFill/>
          <a:ln>
            <a:noFill/>
          </a:ln>
        </p:spPr>
        <p:txBody>
          <a:bodyPr wrap="square" rtlCol="0">
            <a:spAutoFit/>
          </a:bodyPr>
          <a:lstStyle/>
          <a:p>
            <a:pPr algn="ctr"/>
            <a:r>
              <a:rPr lang="fr-FR" sz="1600" dirty="0">
                <a:solidFill>
                  <a:srgbClr val="FFFF00"/>
                </a:solidFill>
              </a:rPr>
              <a:t>2011</a:t>
            </a:r>
          </a:p>
        </p:txBody>
      </p:sp>
      <p:cxnSp>
        <p:nvCxnSpPr>
          <p:cNvPr id="4" name="Connecteur droit 3">
            <a:extLst>
              <a:ext uri="{FF2B5EF4-FFF2-40B4-BE49-F238E27FC236}">
                <a16:creationId xmlns:a16="http://schemas.microsoft.com/office/drawing/2014/main" id="{E370DDB2-080E-1C36-6CAD-0DD838B3B5A0}"/>
              </a:ext>
            </a:extLst>
          </p:cNvPr>
          <p:cNvCxnSpPr>
            <a:cxnSpLocks/>
          </p:cNvCxnSpPr>
          <p:nvPr/>
        </p:nvCxnSpPr>
        <p:spPr bwMode="auto">
          <a:xfrm flipV="1">
            <a:off x="4603697" y="4140060"/>
            <a:ext cx="0" cy="93600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8" name="ZoneTexte 7">
            <a:extLst>
              <a:ext uri="{FF2B5EF4-FFF2-40B4-BE49-F238E27FC236}">
                <a16:creationId xmlns:a16="http://schemas.microsoft.com/office/drawing/2014/main" id="{B4C6C3AE-AF66-120E-76A5-51A8A64979A4}"/>
              </a:ext>
            </a:extLst>
          </p:cNvPr>
          <p:cNvSpPr txBox="1"/>
          <p:nvPr/>
        </p:nvSpPr>
        <p:spPr>
          <a:xfrm>
            <a:off x="3983900" y="5087801"/>
            <a:ext cx="1239594" cy="338554"/>
          </a:xfrm>
          <a:prstGeom prst="rect">
            <a:avLst/>
          </a:prstGeom>
          <a:noFill/>
          <a:ln>
            <a:noFill/>
          </a:ln>
        </p:spPr>
        <p:txBody>
          <a:bodyPr wrap="square" rtlCol="0">
            <a:spAutoFit/>
          </a:bodyPr>
          <a:lstStyle/>
          <a:p>
            <a:pPr algn="ctr"/>
            <a:r>
              <a:rPr lang="fr-FR" sz="1600" dirty="0">
                <a:solidFill>
                  <a:srgbClr val="FFFF00"/>
                </a:solidFill>
              </a:rPr>
              <a:t>Assets</a:t>
            </a:r>
            <a:endParaRPr lang="fr-FR" sz="2000" dirty="0">
              <a:solidFill>
                <a:srgbClr val="FFFF00"/>
              </a:solidFill>
            </a:endParaRPr>
          </a:p>
        </p:txBody>
      </p:sp>
      <p:pic>
        <p:nvPicPr>
          <p:cNvPr id="9" name="Image 8">
            <a:extLst>
              <a:ext uri="{FF2B5EF4-FFF2-40B4-BE49-F238E27FC236}">
                <a16:creationId xmlns:a16="http://schemas.microsoft.com/office/drawing/2014/main" id="{D15078CD-8FDD-3EC1-9F6A-1BFA59306F69}"/>
              </a:ext>
            </a:extLst>
          </p:cNvPr>
          <p:cNvPicPr>
            <a:picLocks noChangeAspect="1"/>
          </p:cNvPicPr>
          <p:nvPr/>
        </p:nvPicPr>
        <p:blipFill>
          <a:blip r:embed="rId3"/>
          <a:stretch>
            <a:fillRect/>
          </a:stretch>
        </p:blipFill>
        <p:spPr>
          <a:xfrm>
            <a:off x="7962689" y="2440837"/>
            <a:ext cx="707454" cy="1734519"/>
          </a:xfrm>
          <a:prstGeom prst="rect">
            <a:avLst/>
          </a:prstGeom>
        </p:spPr>
      </p:pic>
      <p:pic>
        <p:nvPicPr>
          <p:cNvPr id="11" name="Image 10">
            <a:extLst>
              <a:ext uri="{FF2B5EF4-FFF2-40B4-BE49-F238E27FC236}">
                <a16:creationId xmlns:a16="http://schemas.microsoft.com/office/drawing/2014/main" id="{A6307D84-EAA6-784B-E3C9-0476B11558BE}"/>
              </a:ext>
            </a:extLst>
          </p:cNvPr>
          <p:cNvPicPr>
            <a:picLocks noChangeAspect="1"/>
          </p:cNvPicPr>
          <p:nvPr/>
        </p:nvPicPr>
        <p:blipFill>
          <a:blip r:embed="rId4"/>
          <a:stretch>
            <a:fillRect/>
          </a:stretch>
        </p:blipFill>
        <p:spPr>
          <a:xfrm>
            <a:off x="214361" y="2434853"/>
            <a:ext cx="731583" cy="1682642"/>
          </a:xfrm>
          <a:prstGeom prst="rect">
            <a:avLst/>
          </a:prstGeom>
        </p:spPr>
      </p:pic>
      <p:sp>
        <p:nvSpPr>
          <p:cNvPr id="10" name="ZoneTexte 9">
            <a:extLst>
              <a:ext uri="{FF2B5EF4-FFF2-40B4-BE49-F238E27FC236}">
                <a16:creationId xmlns:a16="http://schemas.microsoft.com/office/drawing/2014/main" id="{0E6BEC3D-D260-8A34-0739-1222506232D8}"/>
              </a:ext>
            </a:extLst>
          </p:cNvPr>
          <p:cNvSpPr txBox="1"/>
          <p:nvPr/>
        </p:nvSpPr>
        <p:spPr>
          <a:xfrm>
            <a:off x="8604448" y="6381328"/>
            <a:ext cx="360040" cy="276999"/>
          </a:xfrm>
          <a:prstGeom prst="rect">
            <a:avLst/>
          </a:prstGeom>
          <a:noFill/>
        </p:spPr>
        <p:txBody>
          <a:bodyPr wrap="square" rtlCol="0">
            <a:spAutoFit/>
          </a:bodyPr>
          <a:lstStyle/>
          <a:p>
            <a:r>
              <a:rPr lang="fr-FR" sz="1200" b="1" dirty="0"/>
              <a:t>26</a:t>
            </a:r>
            <a:endParaRPr lang="en-US" sz="1200" b="1" dirty="0"/>
          </a:p>
        </p:txBody>
      </p:sp>
    </p:spTree>
    <p:extLst>
      <p:ext uri="{BB962C8B-B14F-4D97-AF65-F5344CB8AC3E}">
        <p14:creationId xmlns:p14="http://schemas.microsoft.com/office/powerpoint/2010/main" val="1233282016"/>
      </p:ext>
    </p:extLst>
  </p:cSld>
  <p:clrMapOvr>
    <a:masterClrMapping/>
  </p:clrMapOvr>
  <p:transition spd="slow">
    <p:wipe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221586-9675-EAEC-5CA3-C5AC299E8970}"/>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86893825-37AC-7FA9-A0D2-D5E74727BAD9}"/>
              </a:ext>
            </a:extLst>
          </p:cNvPr>
          <p:cNvSpPr/>
          <p:nvPr/>
        </p:nvSpPr>
        <p:spPr>
          <a:xfrm>
            <a:off x="458757" y="89616"/>
            <a:ext cx="8244408" cy="777457"/>
          </a:xfrm>
          <a:prstGeom prst="rect">
            <a:avLst/>
          </a:prstGeom>
        </p:spPr>
        <p:txBody>
          <a:bodyPr wrap="square">
            <a:spAutoFit/>
          </a:bodyPr>
          <a:lstStyle/>
          <a:p>
            <a:pPr algn="ctr">
              <a:lnSpc>
                <a:spcPct val="107000"/>
              </a:lnSpc>
              <a:spcAft>
                <a:spcPts val="800"/>
              </a:spcAft>
            </a:pPr>
            <a:r>
              <a:rPr lang="en-US" sz="1800" b="1" dirty="0">
                <a:solidFill>
                  <a:srgbClr val="FFFF00"/>
                </a:solidFill>
                <a:ea typeface="Calibri" panose="020F0502020204030204" pitchFamily="34" charset="0"/>
                <a:cs typeface="Times New Roman" panose="02020603050405020304" pitchFamily="18" charset="0"/>
              </a:rPr>
              <a:t>Appeal Court of Paris November 6, 2025</a:t>
            </a:r>
          </a:p>
          <a:p>
            <a:pPr algn="ctr">
              <a:lnSpc>
                <a:spcPct val="107000"/>
              </a:lnSpc>
              <a:spcAft>
                <a:spcPts val="800"/>
              </a:spcAft>
            </a:pPr>
            <a:r>
              <a:rPr lang="en-US" sz="1800" b="1" dirty="0">
                <a:solidFill>
                  <a:srgbClr val="FFFF00"/>
                </a:solidFill>
                <a:ea typeface="Calibri" panose="020F0502020204030204" pitchFamily="34" charset="0"/>
                <a:cs typeface="Times New Roman" panose="02020603050405020304" pitchFamily="18" charset="0"/>
              </a:rPr>
              <a:t>Cour </a:t>
            </a:r>
            <a:r>
              <a:rPr lang="en-US" sz="1800" b="1" dirty="0" err="1">
                <a:solidFill>
                  <a:srgbClr val="FFFF00"/>
                </a:solidFill>
                <a:ea typeface="Calibri" panose="020F0502020204030204" pitchFamily="34" charset="0"/>
                <a:cs typeface="Times New Roman" panose="02020603050405020304" pitchFamily="18" charset="0"/>
              </a:rPr>
              <a:t>d’Appel</a:t>
            </a:r>
            <a:r>
              <a:rPr lang="en-US" sz="1800" b="1" dirty="0">
                <a:solidFill>
                  <a:srgbClr val="FFFF00"/>
                </a:solidFill>
                <a:ea typeface="Calibri" panose="020F0502020204030204" pitchFamily="34" charset="0"/>
                <a:cs typeface="Times New Roman" panose="02020603050405020304" pitchFamily="18" charset="0"/>
              </a:rPr>
              <a:t> administrative de Paris 7ème chambre n°24PA00746</a:t>
            </a:r>
            <a:endParaRPr lang="en-US" sz="2400" b="1" dirty="0">
              <a:solidFill>
                <a:srgbClr val="FFFF00"/>
              </a:solidFill>
              <a:ea typeface="Calibri" panose="020F0502020204030204" pitchFamily="34" charset="0"/>
              <a:cs typeface="Times New Roman" panose="02020603050405020304" pitchFamily="18" charset="0"/>
            </a:endParaRPr>
          </a:p>
        </p:txBody>
      </p:sp>
      <p:sp>
        <p:nvSpPr>
          <p:cNvPr id="19" name="ZoneTexte 18">
            <a:extLst>
              <a:ext uri="{FF2B5EF4-FFF2-40B4-BE49-F238E27FC236}">
                <a16:creationId xmlns:a16="http://schemas.microsoft.com/office/drawing/2014/main" id="{03CD4DA6-119B-104A-7D09-241270B9E096}"/>
              </a:ext>
            </a:extLst>
          </p:cNvPr>
          <p:cNvSpPr txBox="1"/>
          <p:nvPr/>
        </p:nvSpPr>
        <p:spPr>
          <a:xfrm>
            <a:off x="3897014" y="1147986"/>
            <a:ext cx="1349972" cy="584775"/>
          </a:xfrm>
          <a:prstGeom prst="rect">
            <a:avLst/>
          </a:prstGeom>
          <a:noFill/>
          <a:ln>
            <a:solidFill>
              <a:srgbClr val="FFFF00"/>
            </a:solidFill>
          </a:ln>
        </p:spPr>
        <p:txBody>
          <a:bodyPr wrap="square" rtlCol="0">
            <a:spAutoFit/>
          </a:bodyPr>
          <a:lstStyle/>
          <a:p>
            <a:pPr algn="ctr"/>
            <a:r>
              <a:rPr lang="fr-FR" sz="1600" dirty="0">
                <a:solidFill>
                  <a:srgbClr val="FFFF00"/>
                </a:solidFill>
              </a:rPr>
              <a:t>Guernsey Trustee</a:t>
            </a:r>
          </a:p>
        </p:txBody>
      </p:sp>
      <p:sp>
        <p:nvSpPr>
          <p:cNvPr id="24" name="ZoneTexte 23">
            <a:extLst>
              <a:ext uri="{FF2B5EF4-FFF2-40B4-BE49-F238E27FC236}">
                <a16:creationId xmlns:a16="http://schemas.microsoft.com/office/drawing/2014/main" id="{D446EA58-2887-2906-EEE8-59266D8DADB8}"/>
              </a:ext>
            </a:extLst>
          </p:cNvPr>
          <p:cNvSpPr txBox="1"/>
          <p:nvPr/>
        </p:nvSpPr>
        <p:spPr>
          <a:xfrm>
            <a:off x="6156176" y="2892599"/>
            <a:ext cx="2160240" cy="830997"/>
          </a:xfrm>
          <a:prstGeom prst="rect">
            <a:avLst/>
          </a:prstGeom>
          <a:noFill/>
          <a:ln>
            <a:noFill/>
          </a:ln>
        </p:spPr>
        <p:txBody>
          <a:bodyPr wrap="square" rtlCol="0">
            <a:spAutoFit/>
          </a:bodyPr>
          <a:lstStyle/>
          <a:p>
            <a:pPr algn="ctr"/>
            <a:r>
              <a:rPr lang="fr-FR" sz="1600" dirty="0" err="1">
                <a:solidFill>
                  <a:srgbClr val="FFFF00"/>
                </a:solidFill>
              </a:rPr>
              <a:t>Beneficiary</a:t>
            </a:r>
            <a:endParaRPr lang="fr-FR" sz="1600" dirty="0">
              <a:solidFill>
                <a:srgbClr val="FFFF00"/>
              </a:solidFill>
            </a:endParaRPr>
          </a:p>
          <a:p>
            <a:pPr algn="ctr"/>
            <a:r>
              <a:rPr lang="fr-FR" sz="1600" dirty="0">
                <a:solidFill>
                  <a:srgbClr val="FFFF00"/>
                </a:solidFill>
              </a:rPr>
              <a:t>BC</a:t>
            </a:r>
          </a:p>
          <a:p>
            <a:pPr algn="ctr"/>
            <a:r>
              <a:rPr lang="fr-FR" sz="1600" dirty="0">
                <a:solidFill>
                  <a:srgbClr val="FFFF00"/>
                </a:solidFill>
              </a:rPr>
              <a:t>French </a:t>
            </a:r>
            <a:r>
              <a:rPr lang="fr-FR" sz="1600" dirty="0" err="1">
                <a:solidFill>
                  <a:srgbClr val="FFFF00"/>
                </a:solidFill>
              </a:rPr>
              <a:t>tax</a:t>
            </a:r>
            <a:r>
              <a:rPr lang="fr-FR" sz="1600" dirty="0">
                <a:solidFill>
                  <a:srgbClr val="FFFF00"/>
                </a:solidFill>
              </a:rPr>
              <a:t> </a:t>
            </a:r>
            <a:r>
              <a:rPr lang="fr-FR" sz="1600" dirty="0" err="1">
                <a:solidFill>
                  <a:srgbClr val="FFFF00"/>
                </a:solidFill>
              </a:rPr>
              <a:t>resident</a:t>
            </a:r>
            <a:r>
              <a:rPr lang="fr-FR" sz="1600" dirty="0">
                <a:solidFill>
                  <a:srgbClr val="FFFF00"/>
                </a:solidFill>
              </a:rPr>
              <a:t> </a:t>
            </a:r>
          </a:p>
        </p:txBody>
      </p:sp>
      <p:cxnSp>
        <p:nvCxnSpPr>
          <p:cNvPr id="35" name="Connecteur droit 34">
            <a:extLst>
              <a:ext uri="{FF2B5EF4-FFF2-40B4-BE49-F238E27FC236}">
                <a16:creationId xmlns:a16="http://schemas.microsoft.com/office/drawing/2014/main" id="{38F31656-C3CA-5F30-DF87-178F35F172F1}"/>
              </a:ext>
            </a:extLst>
          </p:cNvPr>
          <p:cNvCxnSpPr>
            <a:cxnSpLocks/>
          </p:cNvCxnSpPr>
          <p:nvPr/>
        </p:nvCxnSpPr>
        <p:spPr bwMode="auto">
          <a:xfrm flipH="1">
            <a:off x="4572000" y="1729269"/>
            <a:ext cx="0" cy="746869"/>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41" name="Connecteur droit 40">
            <a:extLst>
              <a:ext uri="{FF2B5EF4-FFF2-40B4-BE49-F238E27FC236}">
                <a16:creationId xmlns:a16="http://schemas.microsoft.com/office/drawing/2014/main" id="{23E5EEEE-E665-222D-D360-3E3A3FB7F43C}"/>
              </a:ext>
            </a:extLst>
          </p:cNvPr>
          <p:cNvCxnSpPr>
            <a:cxnSpLocks/>
          </p:cNvCxnSpPr>
          <p:nvPr/>
        </p:nvCxnSpPr>
        <p:spPr bwMode="auto">
          <a:xfrm flipH="1">
            <a:off x="2627784" y="3292075"/>
            <a:ext cx="1393402"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25" name="ZoneTexte 24">
            <a:extLst>
              <a:ext uri="{FF2B5EF4-FFF2-40B4-BE49-F238E27FC236}">
                <a16:creationId xmlns:a16="http://schemas.microsoft.com/office/drawing/2014/main" id="{D0573981-0EBA-03AB-6E78-A83A2CE4B290}"/>
              </a:ext>
            </a:extLst>
          </p:cNvPr>
          <p:cNvSpPr txBox="1"/>
          <p:nvPr/>
        </p:nvSpPr>
        <p:spPr>
          <a:xfrm>
            <a:off x="3791642" y="3058611"/>
            <a:ext cx="1617155" cy="1077218"/>
          </a:xfrm>
          <a:prstGeom prst="rect">
            <a:avLst/>
          </a:prstGeom>
          <a:noFill/>
          <a:ln>
            <a:noFill/>
          </a:ln>
        </p:spPr>
        <p:txBody>
          <a:bodyPr wrap="square" rtlCol="0">
            <a:spAutoFit/>
          </a:bodyPr>
          <a:lstStyle/>
          <a:p>
            <a:pPr algn="ctr"/>
            <a:r>
              <a:rPr lang="fr-FR" sz="1600" b="1" dirty="0">
                <a:solidFill>
                  <a:srgbClr val="FFFF00"/>
                </a:solidFill>
              </a:rPr>
              <a:t>The</a:t>
            </a:r>
          </a:p>
          <a:p>
            <a:pPr algn="ctr"/>
            <a:r>
              <a:rPr lang="fr-FR" sz="1600" b="1" dirty="0">
                <a:solidFill>
                  <a:srgbClr val="FFFF00"/>
                </a:solidFill>
              </a:rPr>
              <a:t>Optima Trust</a:t>
            </a:r>
          </a:p>
          <a:p>
            <a:pPr algn="ctr"/>
            <a:r>
              <a:rPr lang="fr-FR" sz="1600" dirty="0" err="1">
                <a:solidFill>
                  <a:srgbClr val="FFFF00"/>
                </a:solidFill>
              </a:rPr>
              <a:t>Irrevocable</a:t>
            </a:r>
            <a:endParaRPr lang="fr-FR" sz="1600" dirty="0">
              <a:solidFill>
                <a:srgbClr val="FFFF00"/>
              </a:solidFill>
            </a:endParaRPr>
          </a:p>
          <a:p>
            <a:pPr algn="ctr"/>
            <a:r>
              <a:rPr lang="fr-FR" sz="1600" dirty="0" err="1">
                <a:solidFill>
                  <a:srgbClr val="FFFF00"/>
                </a:solidFill>
              </a:rPr>
              <a:t>discretionary</a:t>
            </a:r>
            <a:endParaRPr lang="fr-FR" sz="1600" dirty="0">
              <a:solidFill>
                <a:srgbClr val="FFFF00"/>
              </a:solidFill>
            </a:endParaRPr>
          </a:p>
        </p:txBody>
      </p:sp>
      <p:sp>
        <p:nvSpPr>
          <p:cNvPr id="26" name="ZoneTexte 25">
            <a:extLst>
              <a:ext uri="{FF2B5EF4-FFF2-40B4-BE49-F238E27FC236}">
                <a16:creationId xmlns:a16="http://schemas.microsoft.com/office/drawing/2014/main" id="{85510960-421D-1A05-CF69-485B03AC49E2}"/>
              </a:ext>
            </a:extLst>
          </p:cNvPr>
          <p:cNvSpPr txBox="1"/>
          <p:nvPr/>
        </p:nvSpPr>
        <p:spPr>
          <a:xfrm>
            <a:off x="948747" y="2600211"/>
            <a:ext cx="1617155" cy="1077218"/>
          </a:xfrm>
          <a:prstGeom prst="rect">
            <a:avLst/>
          </a:prstGeom>
          <a:noFill/>
          <a:ln>
            <a:noFill/>
          </a:ln>
        </p:spPr>
        <p:txBody>
          <a:bodyPr wrap="square" rtlCol="0">
            <a:spAutoFit/>
          </a:bodyPr>
          <a:lstStyle/>
          <a:p>
            <a:pPr algn="ctr"/>
            <a:r>
              <a:rPr lang="fr-FR" sz="1600" dirty="0" err="1">
                <a:solidFill>
                  <a:srgbClr val="FFFF00"/>
                </a:solidFill>
              </a:rPr>
              <a:t>Settlor</a:t>
            </a:r>
            <a:endParaRPr lang="fr-FR" sz="1600" dirty="0">
              <a:solidFill>
                <a:srgbClr val="FFFF00"/>
              </a:solidFill>
            </a:endParaRPr>
          </a:p>
          <a:p>
            <a:pPr algn="ctr"/>
            <a:r>
              <a:rPr lang="fr-FR" sz="1600" dirty="0">
                <a:solidFill>
                  <a:srgbClr val="FFFF00"/>
                </a:solidFill>
              </a:rPr>
              <a:t>Xavier C </a:t>
            </a:r>
          </a:p>
          <a:p>
            <a:pPr algn="ctr"/>
            <a:r>
              <a:rPr lang="fr-FR" sz="1600" dirty="0" err="1">
                <a:solidFill>
                  <a:srgbClr val="FFFF00"/>
                </a:solidFill>
              </a:rPr>
              <a:t>Died</a:t>
            </a:r>
            <a:r>
              <a:rPr lang="fr-FR" sz="1600" dirty="0">
                <a:solidFill>
                  <a:srgbClr val="FFFF00"/>
                </a:solidFill>
              </a:rPr>
              <a:t> French </a:t>
            </a:r>
            <a:r>
              <a:rPr lang="fr-FR" sz="1600" dirty="0" err="1">
                <a:solidFill>
                  <a:srgbClr val="FFFF00"/>
                </a:solidFill>
              </a:rPr>
              <a:t>tax</a:t>
            </a:r>
            <a:r>
              <a:rPr lang="fr-FR" sz="1600" dirty="0">
                <a:solidFill>
                  <a:srgbClr val="FFFF00"/>
                </a:solidFill>
              </a:rPr>
              <a:t> </a:t>
            </a:r>
            <a:r>
              <a:rPr lang="fr-FR" sz="1600" dirty="0" err="1">
                <a:solidFill>
                  <a:srgbClr val="FFFF00"/>
                </a:solidFill>
              </a:rPr>
              <a:t>resident</a:t>
            </a:r>
            <a:r>
              <a:rPr lang="fr-FR" sz="1600" dirty="0">
                <a:solidFill>
                  <a:srgbClr val="FFFF00"/>
                </a:solidFill>
              </a:rPr>
              <a:t> in 2012</a:t>
            </a:r>
          </a:p>
        </p:txBody>
      </p:sp>
      <p:sp>
        <p:nvSpPr>
          <p:cNvPr id="2" name="Triangle isocèle 1">
            <a:extLst>
              <a:ext uri="{FF2B5EF4-FFF2-40B4-BE49-F238E27FC236}">
                <a16:creationId xmlns:a16="http://schemas.microsoft.com/office/drawing/2014/main" id="{85924A94-E6F4-EAB5-9D0B-608B856F717E}"/>
              </a:ext>
            </a:extLst>
          </p:cNvPr>
          <p:cNvSpPr/>
          <p:nvPr/>
        </p:nvSpPr>
        <p:spPr bwMode="auto">
          <a:xfrm>
            <a:off x="3505456" y="2476138"/>
            <a:ext cx="2160239" cy="1663922"/>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6" name="Connecteur droit 5">
            <a:extLst>
              <a:ext uri="{FF2B5EF4-FFF2-40B4-BE49-F238E27FC236}">
                <a16:creationId xmlns:a16="http://schemas.microsoft.com/office/drawing/2014/main" id="{BAD17F3A-D465-7DCE-B125-0D3AB97F7CE2}"/>
              </a:ext>
            </a:extLst>
          </p:cNvPr>
          <p:cNvCxnSpPr>
            <a:cxnSpLocks/>
          </p:cNvCxnSpPr>
          <p:nvPr/>
        </p:nvCxnSpPr>
        <p:spPr bwMode="auto">
          <a:xfrm flipH="1">
            <a:off x="5130069" y="3292075"/>
            <a:ext cx="1393402"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3" name="ZoneTexte 2">
            <a:extLst>
              <a:ext uri="{FF2B5EF4-FFF2-40B4-BE49-F238E27FC236}">
                <a16:creationId xmlns:a16="http://schemas.microsoft.com/office/drawing/2014/main" id="{7482CE54-E51B-BB35-992A-44EBDAD44B60}"/>
              </a:ext>
            </a:extLst>
          </p:cNvPr>
          <p:cNvSpPr txBox="1"/>
          <p:nvPr/>
        </p:nvSpPr>
        <p:spPr>
          <a:xfrm>
            <a:off x="2732409" y="2891965"/>
            <a:ext cx="1239594" cy="338554"/>
          </a:xfrm>
          <a:prstGeom prst="rect">
            <a:avLst/>
          </a:prstGeom>
          <a:noFill/>
          <a:ln>
            <a:noFill/>
          </a:ln>
        </p:spPr>
        <p:txBody>
          <a:bodyPr wrap="square" rtlCol="0">
            <a:spAutoFit/>
          </a:bodyPr>
          <a:lstStyle/>
          <a:p>
            <a:pPr algn="ctr"/>
            <a:r>
              <a:rPr lang="fr-FR" sz="1600" dirty="0">
                <a:solidFill>
                  <a:srgbClr val="FFFF00"/>
                </a:solidFill>
              </a:rPr>
              <a:t>2011</a:t>
            </a:r>
            <a:endParaRPr lang="fr-FR" sz="2000" dirty="0">
              <a:solidFill>
                <a:srgbClr val="FFFF00"/>
              </a:solidFill>
            </a:endParaRPr>
          </a:p>
        </p:txBody>
      </p:sp>
      <p:sp>
        <p:nvSpPr>
          <p:cNvPr id="4" name="ZoneTexte 3">
            <a:extLst>
              <a:ext uri="{FF2B5EF4-FFF2-40B4-BE49-F238E27FC236}">
                <a16:creationId xmlns:a16="http://schemas.microsoft.com/office/drawing/2014/main" id="{BEB3DF8B-690F-115D-009E-1892004C16AE}"/>
              </a:ext>
            </a:extLst>
          </p:cNvPr>
          <p:cNvSpPr txBox="1"/>
          <p:nvPr/>
        </p:nvSpPr>
        <p:spPr>
          <a:xfrm>
            <a:off x="269442" y="5013176"/>
            <a:ext cx="8433723" cy="1200329"/>
          </a:xfrm>
          <a:prstGeom prst="rect">
            <a:avLst/>
          </a:prstGeom>
          <a:noFill/>
          <a:ln>
            <a:noFill/>
          </a:ln>
        </p:spPr>
        <p:txBody>
          <a:bodyPr wrap="square" rtlCol="0">
            <a:spAutoFit/>
          </a:bodyPr>
          <a:lstStyle/>
          <a:p>
            <a:r>
              <a:rPr lang="en-US" sz="1400" b="1" noProof="0" dirty="0">
                <a:solidFill>
                  <a:srgbClr val="FFFF00"/>
                </a:solidFill>
              </a:rPr>
              <a:t>Issues:</a:t>
            </a:r>
          </a:p>
          <a:p>
            <a:pPr marL="285750" indent="-285750">
              <a:buFontTx/>
              <a:buChar char="-"/>
            </a:pPr>
            <a:r>
              <a:rPr lang="en-US" sz="1400" dirty="0">
                <a:solidFill>
                  <a:srgbClr val="FFFF00"/>
                </a:solidFill>
              </a:rPr>
              <a:t>Do French CFC rules apply to irrevocable and discretionary trusts?</a:t>
            </a:r>
          </a:p>
          <a:p>
            <a:pPr marL="285750" indent="-285750">
              <a:buFontTx/>
              <a:buChar char="-"/>
            </a:pPr>
            <a:r>
              <a:rPr lang="en-US" sz="1400" noProof="0" dirty="0">
                <a:solidFill>
                  <a:srgbClr val="FFFF00"/>
                </a:solidFill>
              </a:rPr>
              <a:t>How to avoid the application of </a:t>
            </a:r>
            <a:r>
              <a:rPr lang="en-US" sz="1400" dirty="0">
                <a:solidFill>
                  <a:srgbClr val="FFFF00"/>
                </a:solidFill>
              </a:rPr>
              <a:t>article 120.9 of the FTC (income tax on income distributed by the trust) when undistributed income was subject to French CFC rules (during a previous period)? </a:t>
            </a:r>
            <a:endParaRPr lang="en-US" sz="1400" noProof="0" dirty="0">
              <a:solidFill>
                <a:srgbClr val="FFFF00"/>
              </a:solidFill>
            </a:endParaRPr>
          </a:p>
          <a:p>
            <a:endParaRPr lang="fr-FR" sz="1600" dirty="0">
              <a:solidFill>
                <a:srgbClr val="FFFF00"/>
              </a:solidFill>
            </a:endParaRPr>
          </a:p>
        </p:txBody>
      </p:sp>
      <p:pic>
        <p:nvPicPr>
          <p:cNvPr id="8" name="Image 7">
            <a:extLst>
              <a:ext uri="{FF2B5EF4-FFF2-40B4-BE49-F238E27FC236}">
                <a16:creationId xmlns:a16="http://schemas.microsoft.com/office/drawing/2014/main" id="{2BFD9AB1-67F5-F029-B1CC-B33C589261FF}"/>
              </a:ext>
            </a:extLst>
          </p:cNvPr>
          <p:cNvPicPr>
            <a:picLocks noChangeAspect="1"/>
          </p:cNvPicPr>
          <p:nvPr/>
        </p:nvPicPr>
        <p:blipFill>
          <a:blip r:embed="rId3"/>
          <a:stretch>
            <a:fillRect/>
          </a:stretch>
        </p:blipFill>
        <p:spPr>
          <a:xfrm>
            <a:off x="8099700" y="2398318"/>
            <a:ext cx="707197" cy="1737511"/>
          </a:xfrm>
          <a:prstGeom prst="rect">
            <a:avLst/>
          </a:prstGeom>
        </p:spPr>
      </p:pic>
      <p:pic>
        <p:nvPicPr>
          <p:cNvPr id="10" name="Image 9">
            <a:extLst>
              <a:ext uri="{FF2B5EF4-FFF2-40B4-BE49-F238E27FC236}">
                <a16:creationId xmlns:a16="http://schemas.microsoft.com/office/drawing/2014/main" id="{2E8D902B-6955-240C-CA92-E2F63231A6AC}"/>
              </a:ext>
            </a:extLst>
          </p:cNvPr>
          <p:cNvPicPr>
            <a:picLocks noChangeAspect="1"/>
          </p:cNvPicPr>
          <p:nvPr/>
        </p:nvPicPr>
        <p:blipFill>
          <a:blip r:embed="rId4"/>
          <a:stretch>
            <a:fillRect/>
          </a:stretch>
        </p:blipFill>
        <p:spPr>
          <a:xfrm>
            <a:off x="199525" y="2476138"/>
            <a:ext cx="731583" cy="1682642"/>
          </a:xfrm>
          <a:prstGeom prst="rect">
            <a:avLst/>
          </a:prstGeom>
        </p:spPr>
      </p:pic>
      <p:sp>
        <p:nvSpPr>
          <p:cNvPr id="9" name="ZoneTexte 8">
            <a:extLst>
              <a:ext uri="{FF2B5EF4-FFF2-40B4-BE49-F238E27FC236}">
                <a16:creationId xmlns:a16="http://schemas.microsoft.com/office/drawing/2014/main" id="{4BDE1869-2B32-6B9B-08A5-F5652A2C75FF}"/>
              </a:ext>
            </a:extLst>
          </p:cNvPr>
          <p:cNvSpPr txBox="1"/>
          <p:nvPr/>
        </p:nvSpPr>
        <p:spPr>
          <a:xfrm>
            <a:off x="8604448" y="6381328"/>
            <a:ext cx="360040" cy="276999"/>
          </a:xfrm>
          <a:prstGeom prst="rect">
            <a:avLst/>
          </a:prstGeom>
          <a:noFill/>
        </p:spPr>
        <p:txBody>
          <a:bodyPr wrap="square" rtlCol="0">
            <a:spAutoFit/>
          </a:bodyPr>
          <a:lstStyle/>
          <a:p>
            <a:r>
              <a:rPr lang="fr-FR" sz="1200" b="1" dirty="0"/>
              <a:t>27</a:t>
            </a:r>
            <a:endParaRPr lang="en-US" sz="1200" b="1" dirty="0"/>
          </a:p>
        </p:txBody>
      </p:sp>
    </p:spTree>
    <p:extLst>
      <p:ext uri="{BB962C8B-B14F-4D97-AF65-F5344CB8AC3E}">
        <p14:creationId xmlns:p14="http://schemas.microsoft.com/office/powerpoint/2010/main" val="1401145720"/>
      </p:ext>
    </p:extLst>
  </p:cSld>
  <p:clrMapOvr>
    <a:masterClrMapping/>
  </p:clrMapOvr>
  <p:transition spd="slow">
    <p:wipe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F63E73-1599-67CA-9DD7-757B5AE77B40}"/>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F8F8A6C1-A639-9DE6-2791-113BCACDD8A0}"/>
              </a:ext>
            </a:extLst>
          </p:cNvPr>
          <p:cNvSpPr/>
          <p:nvPr/>
        </p:nvSpPr>
        <p:spPr>
          <a:xfrm>
            <a:off x="458757" y="89616"/>
            <a:ext cx="8244408" cy="777457"/>
          </a:xfrm>
          <a:prstGeom prst="rect">
            <a:avLst/>
          </a:prstGeom>
        </p:spPr>
        <p:txBody>
          <a:bodyPr wrap="square">
            <a:spAutoFit/>
          </a:bodyPr>
          <a:lstStyle/>
          <a:p>
            <a:pPr algn="ctr">
              <a:lnSpc>
                <a:spcPct val="107000"/>
              </a:lnSpc>
              <a:spcAft>
                <a:spcPts val="800"/>
              </a:spcAft>
            </a:pPr>
            <a:r>
              <a:rPr lang="en-US" sz="1800" b="1" dirty="0">
                <a:solidFill>
                  <a:srgbClr val="FFFF00"/>
                </a:solidFill>
                <a:ea typeface="Calibri" panose="020F0502020204030204" pitchFamily="34" charset="0"/>
                <a:cs typeface="Times New Roman" panose="02020603050405020304" pitchFamily="18" charset="0"/>
              </a:rPr>
              <a:t>Appeal Court of Paris November 6, 2025</a:t>
            </a:r>
          </a:p>
          <a:p>
            <a:pPr algn="ctr">
              <a:lnSpc>
                <a:spcPct val="107000"/>
              </a:lnSpc>
              <a:spcAft>
                <a:spcPts val="800"/>
              </a:spcAft>
            </a:pPr>
            <a:r>
              <a:rPr lang="en-US" sz="1800" b="1" dirty="0">
                <a:solidFill>
                  <a:srgbClr val="FFFF00"/>
                </a:solidFill>
                <a:ea typeface="Calibri" panose="020F0502020204030204" pitchFamily="34" charset="0"/>
                <a:cs typeface="Times New Roman" panose="02020603050405020304" pitchFamily="18" charset="0"/>
              </a:rPr>
              <a:t>Cour </a:t>
            </a:r>
            <a:r>
              <a:rPr lang="en-US" sz="1800" b="1" dirty="0" err="1">
                <a:solidFill>
                  <a:srgbClr val="FFFF00"/>
                </a:solidFill>
                <a:ea typeface="Calibri" panose="020F0502020204030204" pitchFamily="34" charset="0"/>
                <a:cs typeface="Times New Roman" panose="02020603050405020304" pitchFamily="18" charset="0"/>
              </a:rPr>
              <a:t>d’Appel</a:t>
            </a:r>
            <a:r>
              <a:rPr lang="en-US" sz="1800" b="1" dirty="0">
                <a:solidFill>
                  <a:srgbClr val="FFFF00"/>
                </a:solidFill>
                <a:ea typeface="Calibri" panose="020F0502020204030204" pitchFamily="34" charset="0"/>
                <a:cs typeface="Times New Roman" panose="02020603050405020304" pitchFamily="18" charset="0"/>
              </a:rPr>
              <a:t> administrative de Paris 7ème chambre n°24PA00746</a:t>
            </a:r>
            <a:endParaRPr lang="en-US" sz="2400" b="1" dirty="0">
              <a:solidFill>
                <a:srgbClr val="FFFF00"/>
              </a:solidFill>
              <a:ea typeface="Calibri" panose="020F0502020204030204" pitchFamily="34" charset="0"/>
              <a:cs typeface="Times New Roman" panose="02020603050405020304" pitchFamily="18" charset="0"/>
            </a:endParaRPr>
          </a:p>
        </p:txBody>
      </p:sp>
      <p:sp>
        <p:nvSpPr>
          <p:cNvPr id="19" name="ZoneTexte 18">
            <a:extLst>
              <a:ext uri="{FF2B5EF4-FFF2-40B4-BE49-F238E27FC236}">
                <a16:creationId xmlns:a16="http://schemas.microsoft.com/office/drawing/2014/main" id="{EB084A3F-1FD7-6ADC-EB97-6D9EEF4986C2}"/>
              </a:ext>
            </a:extLst>
          </p:cNvPr>
          <p:cNvSpPr txBox="1"/>
          <p:nvPr/>
        </p:nvSpPr>
        <p:spPr>
          <a:xfrm>
            <a:off x="3897014" y="1146911"/>
            <a:ext cx="1349972" cy="584775"/>
          </a:xfrm>
          <a:prstGeom prst="rect">
            <a:avLst/>
          </a:prstGeom>
          <a:noFill/>
          <a:ln>
            <a:solidFill>
              <a:srgbClr val="FFFF00"/>
            </a:solidFill>
          </a:ln>
        </p:spPr>
        <p:txBody>
          <a:bodyPr wrap="square" rtlCol="0">
            <a:spAutoFit/>
          </a:bodyPr>
          <a:lstStyle/>
          <a:p>
            <a:pPr algn="ctr"/>
            <a:r>
              <a:rPr lang="fr-FR" sz="1600" dirty="0">
                <a:solidFill>
                  <a:srgbClr val="FFFF00"/>
                </a:solidFill>
              </a:rPr>
              <a:t>Guernsey Trustee</a:t>
            </a:r>
          </a:p>
        </p:txBody>
      </p:sp>
      <p:sp>
        <p:nvSpPr>
          <p:cNvPr id="24" name="ZoneTexte 23">
            <a:extLst>
              <a:ext uri="{FF2B5EF4-FFF2-40B4-BE49-F238E27FC236}">
                <a16:creationId xmlns:a16="http://schemas.microsoft.com/office/drawing/2014/main" id="{8CFBDF32-4C6B-C043-FFBF-51178CF3F65F}"/>
              </a:ext>
            </a:extLst>
          </p:cNvPr>
          <p:cNvSpPr txBox="1"/>
          <p:nvPr/>
        </p:nvSpPr>
        <p:spPr>
          <a:xfrm>
            <a:off x="6156176" y="2892599"/>
            <a:ext cx="2160240" cy="830997"/>
          </a:xfrm>
          <a:prstGeom prst="rect">
            <a:avLst/>
          </a:prstGeom>
          <a:noFill/>
          <a:ln>
            <a:noFill/>
          </a:ln>
        </p:spPr>
        <p:txBody>
          <a:bodyPr wrap="square" rtlCol="0">
            <a:spAutoFit/>
          </a:bodyPr>
          <a:lstStyle/>
          <a:p>
            <a:pPr algn="ctr"/>
            <a:r>
              <a:rPr lang="fr-FR" sz="1600" dirty="0" err="1">
                <a:solidFill>
                  <a:srgbClr val="FFFF00"/>
                </a:solidFill>
              </a:rPr>
              <a:t>Beneficiary</a:t>
            </a:r>
            <a:endParaRPr lang="fr-FR" sz="1600" dirty="0">
              <a:solidFill>
                <a:srgbClr val="FFFF00"/>
              </a:solidFill>
            </a:endParaRPr>
          </a:p>
          <a:p>
            <a:pPr algn="ctr"/>
            <a:r>
              <a:rPr lang="fr-FR" sz="1600" dirty="0">
                <a:solidFill>
                  <a:srgbClr val="FFFF00"/>
                </a:solidFill>
              </a:rPr>
              <a:t>BC</a:t>
            </a:r>
          </a:p>
          <a:p>
            <a:pPr algn="ctr"/>
            <a:r>
              <a:rPr lang="fr-FR" sz="1600" dirty="0">
                <a:solidFill>
                  <a:srgbClr val="FFFF00"/>
                </a:solidFill>
              </a:rPr>
              <a:t>French </a:t>
            </a:r>
            <a:r>
              <a:rPr lang="fr-FR" sz="1600" dirty="0" err="1">
                <a:solidFill>
                  <a:srgbClr val="FFFF00"/>
                </a:solidFill>
              </a:rPr>
              <a:t>tax</a:t>
            </a:r>
            <a:r>
              <a:rPr lang="fr-FR" sz="1600" dirty="0">
                <a:solidFill>
                  <a:srgbClr val="FFFF00"/>
                </a:solidFill>
              </a:rPr>
              <a:t> </a:t>
            </a:r>
            <a:r>
              <a:rPr lang="fr-FR" sz="1600" dirty="0" err="1">
                <a:solidFill>
                  <a:srgbClr val="FFFF00"/>
                </a:solidFill>
              </a:rPr>
              <a:t>resident</a:t>
            </a:r>
            <a:r>
              <a:rPr lang="fr-FR" sz="1600" dirty="0">
                <a:solidFill>
                  <a:srgbClr val="FFFF00"/>
                </a:solidFill>
              </a:rPr>
              <a:t> </a:t>
            </a:r>
          </a:p>
        </p:txBody>
      </p:sp>
      <p:cxnSp>
        <p:nvCxnSpPr>
          <p:cNvPr id="35" name="Connecteur droit 34">
            <a:extLst>
              <a:ext uri="{FF2B5EF4-FFF2-40B4-BE49-F238E27FC236}">
                <a16:creationId xmlns:a16="http://schemas.microsoft.com/office/drawing/2014/main" id="{9134EF41-83F2-28BC-CD27-84D23E0D4445}"/>
              </a:ext>
            </a:extLst>
          </p:cNvPr>
          <p:cNvCxnSpPr>
            <a:cxnSpLocks/>
          </p:cNvCxnSpPr>
          <p:nvPr/>
        </p:nvCxnSpPr>
        <p:spPr bwMode="auto">
          <a:xfrm flipH="1">
            <a:off x="4572000" y="1729269"/>
            <a:ext cx="0" cy="746869"/>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41" name="Connecteur droit 40">
            <a:extLst>
              <a:ext uri="{FF2B5EF4-FFF2-40B4-BE49-F238E27FC236}">
                <a16:creationId xmlns:a16="http://schemas.microsoft.com/office/drawing/2014/main" id="{5E39C52E-8E4D-FD22-A19A-C9943F590159}"/>
              </a:ext>
            </a:extLst>
          </p:cNvPr>
          <p:cNvCxnSpPr>
            <a:cxnSpLocks/>
          </p:cNvCxnSpPr>
          <p:nvPr/>
        </p:nvCxnSpPr>
        <p:spPr bwMode="auto">
          <a:xfrm flipH="1">
            <a:off x="2607556" y="3292075"/>
            <a:ext cx="1393402"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25" name="ZoneTexte 24">
            <a:extLst>
              <a:ext uri="{FF2B5EF4-FFF2-40B4-BE49-F238E27FC236}">
                <a16:creationId xmlns:a16="http://schemas.microsoft.com/office/drawing/2014/main" id="{78F81C6F-1079-583F-14C9-311D5549F1B8}"/>
              </a:ext>
            </a:extLst>
          </p:cNvPr>
          <p:cNvSpPr txBox="1"/>
          <p:nvPr/>
        </p:nvSpPr>
        <p:spPr>
          <a:xfrm>
            <a:off x="3788953" y="3056080"/>
            <a:ext cx="1617155" cy="1077218"/>
          </a:xfrm>
          <a:prstGeom prst="rect">
            <a:avLst/>
          </a:prstGeom>
          <a:noFill/>
          <a:ln>
            <a:noFill/>
          </a:ln>
        </p:spPr>
        <p:txBody>
          <a:bodyPr wrap="square" rtlCol="0">
            <a:spAutoFit/>
          </a:bodyPr>
          <a:lstStyle/>
          <a:p>
            <a:pPr algn="ctr"/>
            <a:r>
              <a:rPr lang="fr-FR" sz="1600" b="1" dirty="0">
                <a:solidFill>
                  <a:srgbClr val="FFFF00"/>
                </a:solidFill>
              </a:rPr>
              <a:t>The</a:t>
            </a:r>
          </a:p>
          <a:p>
            <a:pPr algn="ctr"/>
            <a:r>
              <a:rPr lang="fr-FR" sz="1600" b="1" dirty="0">
                <a:solidFill>
                  <a:srgbClr val="FFFF00"/>
                </a:solidFill>
              </a:rPr>
              <a:t>Optima Trust</a:t>
            </a:r>
          </a:p>
          <a:p>
            <a:pPr algn="ctr"/>
            <a:r>
              <a:rPr lang="fr-FR" sz="1600" dirty="0" err="1">
                <a:solidFill>
                  <a:srgbClr val="FFFF00"/>
                </a:solidFill>
              </a:rPr>
              <a:t>Irrevocable</a:t>
            </a:r>
            <a:endParaRPr lang="fr-FR" sz="1600" dirty="0">
              <a:solidFill>
                <a:srgbClr val="FFFF00"/>
              </a:solidFill>
            </a:endParaRPr>
          </a:p>
          <a:p>
            <a:pPr algn="ctr"/>
            <a:r>
              <a:rPr lang="fr-FR" sz="1600" dirty="0" err="1">
                <a:solidFill>
                  <a:srgbClr val="FFFF00"/>
                </a:solidFill>
              </a:rPr>
              <a:t>discretionary</a:t>
            </a:r>
            <a:endParaRPr lang="fr-FR" sz="1600" dirty="0">
              <a:solidFill>
                <a:srgbClr val="FFFF00"/>
              </a:solidFill>
            </a:endParaRPr>
          </a:p>
        </p:txBody>
      </p:sp>
      <p:sp>
        <p:nvSpPr>
          <p:cNvPr id="26" name="ZoneTexte 25">
            <a:extLst>
              <a:ext uri="{FF2B5EF4-FFF2-40B4-BE49-F238E27FC236}">
                <a16:creationId xmlns:a16="http://schemas.microsoft.com/office/drawing/2014/main" id="{113103BF-98E4-5FA5-7F2D-F851650048AA}"/>
              </a:ext>
            </a:extLst>
          </p:cNvPr>
          <p:cNvSpPr txBox="1"/>
          <p:nvPr/>
        </p:nvSpPr>
        <p:spPr>
          <a:xfrm>
            <a:off x="948747" y="2600211"/>
            <a:ext cx="1617155" cy="1077218"/>
          </a:xfrm>
          <a:prstGeom prst="rect">
            <a:avLst/>
          </a:prstGeom>
          <a:noFill/>
          <a:ln>
            <a:noFill/>
          </a:ln>
        </p:spPr>
        <p:txBody>
          <a:bodyPr wrap="square" rtlCol="0">
            <a:spAutoFit/>
          </a:bodyPr>
          <a:lstStyle/>
          <a:p>
            <a:pPr algn="ctr"/>
            <a:r>
              <a:rPr lang="fr-FR" sz="1600" dirty="0" err="1">
                <a:solidFill>
                  <a:srgbClr val="FFFF00"/>
                </a:solidFill>
              </a:rPr>
              <a:t>Settlor</a:t>
            </a:r>
            <a:endParaRPr lang="fr-FR" sz="1600" dirty="0">
              <a:solidFill>
                <a:srgbClr val="FFFF00"/>
              </a:solidFill>
            </a:endParaRPr>
          </a:p>
          <a:p>
            <a:pPr algn="ctr"/>
            <a:r>
              <a:rPr lang="fr-FR" sz="1600" dirty="0">
                <a:solidFill>
                  <a:srgbClr val="FFFF00"/>
                </a:solidFill>
              </a:rPr>
              <a:t>Xavier C </a:t>
            </a:r>
          </a:p>
          <a:p>
            <a:pPr algn="ctr"/>
            <a:r>
              <a:rPr lang="fr-FR" sz="1600" dirty="0" err="1">
                <a:solidFill>
                  <a:srgbClr val="FFFF00"/>
                </a:solidFill>
              </a:rPr>
              <a:t>Died</a:t>
            </a:r>
            <a:r>
              <a:rPr lang="fr-FR" sz="1600" dirty="0">
                <a:solidFill>
                  <a:srgbClr val="FFFF00"/>
                </a:solidFill>
              </a:rPr>
              <a:t> French </a:t>
            </a:r>
            <a:r>
              <a:rPr lang="fr-FR" sz="1600" dirty="0" err="1">
                <a:solidFill>
                  <a:srgbClr val="FFFF00"/>
                </a:solidFill>
              </a:rPr>
              <a:t>tax</a:t>
            </a:r>
            <a:r>
              <a:rPr lang="fr-FR" sz="1600" dirty="0">
                <a:solidFill>
                  <a:srgbClr val="FFFF00"/>
                </a:solidFill>
              </a:rPr>
              <a:t> </a:t>
            </a:r>
            <a:r>
              <a:rPr lang="fr-FR" sz="1600" dirty="0" err="1">
                <a:solidFill>
                  <a:srgbClr val="FFFF00"/>
                </a:solidFill>
              </a:rPr>
              <a:t>resident</a:t>
            </a:r>
            <a:r>
              <a:rPr lang="fr-FR" sz="1600" dirty="0">
                <a:solidFill>
                  <a:srgbClr val="FFFF00"/>
                </a:solidFill>
              </a:rPr>
              <a:t> in 2012</a:t>
            </a:r>
          </a:p>
        </p:txBody>
      </p:sp>
      <p:sp>
        <p:nvSpPr>
          <p:cNvPr id="2" name="Triangle isocèle 1">
            <a:extLst>
              <a:ext uri="{FF2B5EF4-FFF2-40B4-BE49-F238E27FC236}">
                <a16:creationId xmlns:a16="http://schemas.microsoft.com/office/drawing/2014/main" id="{534E6CBB-7D59-5835-19D9-707D7B18714A}"/>
              </a:ext>
            </a:extLst>
          </p:cNvPr>
          <p:cNvSpPr/>
          <p:nvPr/>
        </p:nvSpPr>
        <p:spPr bwMode="auto">
          <a:xfrm>
            <a:off x="3505456" y="2476138"/>
            <a:ext cx="2160239" cy="1663922"/>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6" name="Connecteur droit 5">
            <a:extLst>
              <a:ext uri="{FF2B5EF4-FFF2-40B4-BE49-F238E27FC236}">
                <a16:creationId xmlns:a16="http://schemas.microsoft.com/office/drawing/2014/main" id="{41299AC6-9568-137B-0019-440C1C39A4A9}"/>
              </a:ext>
            </a:extLst>
          </p:cNvPr>
          <p:cNvCxnSpPr>
            <a:cxnSpLocks/>
          </p:cNvCxnSpPr>
          <p:nvPr/>
        </p:nvCxnSpPr>
        <p:spPr bwMode="auto">
          <a:xfrm flipH="1">
            <a:off x="5130069" y="3292075"/>
            <a:ext cx="1393402"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3" name="ZoneTexte 2">
            <a:extLst>
              <a:ext uri="{FF2B5EF4-FFF2-40B4-BE49-F238E27FC236}">
                <a16:creationId xmlns:a16="http://schemas.microsoft.com/office/drawing/2014/main" id="{338FE95A-4AE3-CF3A-839C-CFAA0B24BC23}"/>
              </a:ext>
            </a:extLst>
          </p:cNvPr>
          <p:cNvSpPr txBox="1"/>
          <p:nvPr/>
        </p:nvSpPr>
        <p:spPr>
          <a:xfrm>
            <a:off x="2697330" y="2901150"/>
            <a:ext cx="1239594" cy="338554"/>
          </a:xfrm>
          <a:prstGeom prst="rect">
            <a:avLst/>
          </a:prstGeom>
          <a:noFill/>
          <a:ln>
            <a:noFill/>
          </a:ln>
        </p:spPr>
        <p:txBody>
          <a:bodyPr wrap="square" rtlCol="0">
            <a:spAutoFit/>
          </a:bodyPr>
          <a:lstStyle/>
          <a:p>
            <a:pPr algn="ctr"/>
            <a:r>
              <a:rPr lang="fr-FR" sz="1600" dirty="0">
                <a:solidFill>
                  <a:srgbClr val="FFFF00"/>
                </a:solidFill>
              </a:rPr>
              <a:t>2011</a:t>
            </a:r>
          </a:p>
        </p:txBody>
      </p:sp>
      <p:sp>
        <p:nvSpPr>
          <p:cNvPr id="4" name="ZoneTexte 3">
            <a:extLst>
              <a:ext uri="{FF2B5EF4-FFF2-40B4-BE49-F238E27FC236}">
                <a16:creationId xmlns:a16="http://schemas.microsoft.com/office/drawing/2014/main" id="{D0F6D8AE-F0AE-ED2C-82BE-ABECC42CE4C8}"/>
              </a:ext>
            </a:extLst>
          </p:cNvPr>
          <p:cNvSpPr txBox="1"/>
          <p:nvPr/>
        </p:nvSpPr>
        <p:spPr>
          <a:xfrm>
            <a:off x="355138" y="4167186"/>
            <a:ext cx="8433723" cy="2523768"/>
          </a:xfrm>
          <a:prstGeom prst="rect">
            <a:avLst/>
          </a:prstGeom>
          <a:noFill/>
          <a:ln>
            <a:noFill/>
          </a:ln>
        </p:spPr>
        <p:txBody>
          <a:bodyPr wrap="square" rtlCol="0">
            <a:spAutoFit/>
          </a:bodyPr>
          <a:lstStyle/>
          <a:p>
            <a:r>
              <a:rPr lang="en-US" sz="1400" b="1" noProof="0" dirty="0">
                <a:solidFill>
                  <a:srgbClr val="FFFF00"/>
                </a:solidFill>
              </a:rPr>
              <a:t>Position of the French tax authorities:</a:t>
            </a:r>
          </a:p>
          <a:p>
            <a:pPr marL="285750" indent="-285750">
              <a:buFontTx/>
              <a:buChar char="-"/>
            </a:pPr>
            <a:r>
              <a:rPr lang="en-US" sz="1400" dirty="0">
                <a:solidFill>
                  <a:srgbClr val="FFFF00"/>
                </a:solidFill>
              </a:rPr>
              <a:t>All foreign trusts are subject to French CFC rules regardless whether they qualify as irrevocable and discretionary trusts or not.</a:t>
            </a:r>
          </a:p>
          <a:p>
            <a:pPr marL="285750" indent="-285750">
              <a:buFontTx/>
              <a:buChar char="-"/>
            </a:pPr>
            <a:r>
              <a:rPr lang="en-US" sz="1400" noProof="0" dirty="0">
                <a:solidFill>
                  <a:srgbClr val="FFFF00"/>
                </a:solidFill>
              </a:rPr>
              <a:t>The trust beneficiary should demonstrate that the </a:t>
            </a:r>
            <a:r>
              <a:rPr lang="en-US" sz="1400" dirty="0">
                <a:solidFill>
                  <a:srgbClr val="FFFF00"/>
                </a:solidFill>
              </a:rPr>
              <a:t>income received was subject to French CFC rules to avoid the payment of income tax on distributed income according to article 120.9 of the FTC</a:t>
            </a:r>
          </a:p>
          <a:p>
            <a:r>
              <a:rPr lang="en-US" sz="1400" b="1" noProof="0" dirty="0">
                <a:solidFill>
                  <a:srgbClr val="FFFF00"/>
                </a:solidFill>
              </a:rPr>
              <a:t>Position of the taxpayer:</a:t>
            </a:r>
          </a:p>
          <a:p>
            <a:pPr marL="285750" indent="-285750">
              <a:buFontTx/>
              <a:buChar char="-"/>
            </a:pPr>
            <a:r>
              <a:rPr lang="en-US" sz="1400" dirty="0">
                <a:solidFill>
                  <a:srgbClr val="FFFF00"/>
                </a:solidFill>
              </a:rPr>
              <a:t>French CFC rules cannot apply when the trust’s beneficiaries do not control the trust’s assets </a:t>
            </a:r>
          </a:p>
          <a:p>
            <a:pPr marL="285750" indent="-285750">
              <a:buFontTx/>
              <a:buChar char="-"/>
            </a:pPr>
            <a:r>
              <a:rPr lang="en-US" sz="1400" dirty="0">
                <a:solidFill>
                  <a:srgbClr val="FFFF00"/>
                </a:solidFill>
              </a:rPr>
              <a:t>Article 120.9 of the French tax code does not apply on income previously taxed under article 123 bis of the French tax code </a:t>
            </a:r>
          </a:p>
          <a:p>
            <a:endParaRPr lang="en-US" sz="1600" noProof="0" dirty="0">
              <a:solidFill>
                <a:srgbClr val="FFFF00"/>
              </a:solidFill>
            </a:endParaRPr>
          </a:p>
          <a:p>
            <a:endParaRPr lang="fr-FR" sz="1600" dirty="0">
              <a:solidFill>
                <a:srgbClr val="FFFF00"/>
              </a:solidFill>
            </a:endParaRPr>
          </a:p>
        </p:txBody>
      </p:sp>
      <p:pic>
        <p:nvPicPr>
          <p:cNvPr id="8" name="Image 7">
            <a:extLst>
              <a:ext uri="{FF2B5EF4-FFF2-40B4-BE49-F238E27FC236}">
                <a16:creationId xmlns:a16="http://schemas.microsoft.com/office/drawing/2014/main" id="{D36FE7EA-720B-8BB7-467A-0DAD201F71CA}"/>
              </a:ext>
            </a:extLst>
          </p:cNvPr>
          <p:cNvPicPr>
            <a:picLocks noChangeAspect="1"/>
          </p:cNvPicPr>
          <p:nvPr/>
        </p:nvPicPr>
        <p:blipFill>
          <a:blip r:embed="rId3"/>
          <a:stretch>
            <a:fillRect/>
          </a:stretch>
        </p:blipFill>
        <p:spPr>
          <a:xfrm>
            <a:off x="8098030" y="2439341"/>
            <a:ext cx="707197" cy="1737511"/>
          </a:xfrm>
          <a:prstGeom prst="rect">
            <a:avLst/>
          </a:prstGeom>
        </p:spPr>
      </p:pic>
      <p:pic>
        <p:nvPicPr>
          <p:cNvPr id="10" name="Image 9">
            <a:extLst>
              <a:ext uri="{FF2B5EF4-FFF2-40B4-BE49-F238E27FC236}">
                <a16:creationId xmlns:a16="http://schemas.microsoft.com/office/drawing/2014/main" id="{3B34D53D-DFBB-5A40-13B6-A30BC269A8F9}"/>
              </a:ext>
            </a:extLst>
          </p:cNvPr>
          <p:cNvPicPr>
            <a:picLocks noChangeAspect="1"/>
          </p:cNvPicPr>
          <p:nvPr/>
        </p:nvPicPr>
        <p:blipFill>
          <a:blip r:embed="rId4"/>
          <a:stretch>
            <a:fillRect/>
          </a:stretch>
        </p:blipFill>
        <p:spPr>
          <a:xfrm>
            <a:off x="262924" y="2330925"/>
            <a:ext cx="731583" cy="1682642"/>
          </a:xfrm>
          <a:prstGeom prst="rect">
            <a:avLst/>
          </a:prstGeom>
        </p:spPr>
      </p:pic>
      <p:sp>
        <p:nvSpPr>
          <p:cNvPr id="9" name="ZoneTexte 8">
            <a:extLst>
              <a:ext uri="{FF2B5EF4-FFF2-40B4-BE49-F238E27FC236}">
                <a16:creationId xmlns:a16="http://schemas.microsoft.com/office/drawing/2014/main" id="{F2E347AF-244F-B501-88DC-437CE8447DB7}"/>
              </a:ext>
            </a:extLst>
          </p:cNvPr>
          <p:cNvSpPr txBox="1"/>
          <p:nvPr/>
        </p:nvSpPr>
        <p:spPr>
          <a:xfrm>
            <a:off x="8604448" y="6381328"/>
            <a:ext cx="360040" cy="276999"/>
          </a:xfrm>
          <a:prstGeom prst="rect">
            <a:avLst/>
          </a:prstGeom>
          <a:noFill/>
        </p:spPr>
        <p:txBody>
          <a:bodyPr wrap="square" rtlCol="0">
            <a:spAutoFit/>
          </a:bodyPr>
          <a:lstStyle/>
          <a:p>
            <a:r>
              <a:rPr lang="fr-FR" sz="1200" b="1" dirty="0"/>
              <a:t>28</a:t>
            </a:r>
            <a:endParaRPr lang="en-US" sz="1200" b="1" dirty="0"/>
          </a:p>
        </p:txBody>
      </p:sp>
    </p:spTree>
    <p:extLst>
      <p:ext uri="{BB962C8B-B14F-4D97-AF65-F5344CB8AC3E}">
        <p14:creationId xmlns:p14="http://schemas.microsoft.com/office/powerpoint/2010/main" val="2174070746"/>
      </p:ext>
    </p:extLst>
  </p:cSld>
  <p:clrMapOvr>
    <a:masterClrMapping/>
  </p:clrMapOvr>
  <p:transition spd="slow">
    <p:wipe di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72A679-A3E7-6BB8-C2ED-6C24AE9939D8}"/>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A1879FE9-A831-6303-1F6D-9B30CA69CC5F}"/>
              </a:ext>
            </a:extLst>
          </p:cNvPr>
          <p:cNvSpPr/>
          <p:nvPr/>
        </p:nvSpPr>
        <p:spPr>
          <a:xfrm>
            <a:off x="458757" y="89616"/>
            <a:ext cx="8244408" cy="777457"/>
          </a:xfrm>
          <a:prstGeom prst="rect">
            <a:avLst/>
          </a:prstGeom>
        </p:spPr>
        <p:txBody>
          <a:bodyPr wrap="square">
            <a:spAutoFit/>
          </a:bodyPr>
          <a:lstStyle/>
          <a:p>
            <a:pPr algn="ctr">
              <a:lnSpc>
                <a:spcPct val="107000"/>
              </a:lnSpc>
              <a:spcAft>
                <a:spcPts val="800"/>
              </a:spcAft>
            </a:pPr>
            <a:r>
              <a:rPr lang="en-US" sz="1800" b="1" dirty="0">
                <a:solidFill>
                  <a:srgbClr val="FFFF00"/>
                </a:solidFill>
                <a:ea typeface="Calibri" panose="020F0502020204030204" pitchFamily="34" charset="0"/>
                <a:cs typeface="Times New Roman" panose="02020603050405020304" pitchFamily="18" charset="0"/>
              </a:rPr>
              <a:t>Appeal Court of Paris November 6, 2025</a:t>
            </a:r>
          </a:p>
          <a:p>
            <a:pPr algn="ctr">
              <a:lnSpc>
                <a:spcPct val="107000"/>
              </a:lnSpc>
              <a:spcAft>
                <a:spcPts val="800"/>
              </a:spcAft>
            </a:pPr>
            <a:r>
              <a:rPr lang="en-US" sz="1800" b="1" dirty="0">
                <a:solidFill>
                  <a:srgbClr val="FFFF00"/>
                </a:solidFill>
                <a:ea typeface="Calibri" panose="020F0502020204030204" pitchFamily="34" charset="0"/>
                <a:cs typeface="Times New Roman" panose="02020603050405020304" pitchFamily="18" charset="0"/>
              </a:rPr>
              <a:t>Cour </a:t>
            </a:r>
            <a:r>
              <a:rPr lang="en-US" sz="1800" b="1" dirty="0" err="1">
                <a:solidFill>
                  <a:srgbClr val="FFFF00"/>
                </a:solidFill>
                <a:ea typeface="Calibri" panose="020F0502020204030204" pitchFamily="34" charset="0"/>
                <a:cs typeface="Times New Roman" panose="02020603050405020304" pitchFamily="18" charset="0"/>
              </a:rPr>
              <a:t>d’Appel</a:t>
            </a:r>
            <a:r>
              <a:rPr lang="en-US" sz="1800" b="1" dirty="0">
                <a:solidFill>
                  <a:srgbClr val="FFFF00"/>
                </a:solidFill>
                <a:ea typeface="Calibri" panose="020F0502020204030204" pitchFamily="34" charset="0"/>
                <a:cs typeface="Times New Roman" panose="02020603050405020304" pitchFamily="18" charset="0"/>
              </a:rPr>
              <a:t> administrative de Paris 7ème chambre n°24PA00746</a:t>
            </a:r>
            <a:endParaRPr lang="en-US" sz="2400" b="1" dirty="0">
              <a:solidFill>
                <a:srgbClr val="FFFF00"/>
              </a:solidFill>
              <a:ea typeface="Calibri" panose="020F0502020204030204" pitchFamily="34" charset="0"/>
              <a:cs typeface="Times New Roman" panose="02020603050405020304" pitchFamily="18" charset="0"/>
            </a:endParaRPr>
          </a:p>
        </p:txBody>
      </p:sp>
      <p:sp>
        <p:nvSpPr>
          <p:cNvPr id="19" name="ZoneTexte 18">
            <a:extLst>
              <a:ext uri="{FF2B5EF4-FFF2-40B4-BE49-F238E27FC236}">
                <a16:creationId xmlns:a16="http://schemas.microsoft.com/office/drawing/2014/main" id="{DE9EFF6B-C719-2545-24B5-64C212DA832C}"/>
              </a:ext>
            </a:extLst>
          </p:cNvPr>
          <p:cNvSpPr txBox="1"/>
          <p:nvPr/>
        </p:nvSpPr>
        <p:spPr>
          <a:xfrm>
            <a:off x="3905975" y="1158723"/>
            <a:ext cx="1349972" cy="584775"/>
          </a:xfrm>
          <a:prstGeom prst="rect">
            <a:avLst/>
          </a:prstGeom>
          <a:noFill/>
          <a:ln>
            <a:solidFill>
              <a:srgbClr val="FFFF00"/>
            </a:solidFill>
          </a:ln>
        </p:spPr>
        <p:txBody>
          <a:bodyPr wrap="square" rtlCol="0">
            <a:spAutoFit/>
          </a:bodyPr>
          <a:lstStyle/>
          <a:p>
            <a:pPr algn="ctr"/>
            <a:r>
              <a:rPr lang="fr-FR" sz="1600" dirty="0">
                <a:solidFill>
                  <a:srgbClr val="FFFF00"/>
                </a:solidFill>
              </a:rPr>
              <a:t>Guernsey Trustee</a:t>
            </a:r>
          </a:p>
        </p:txBody>
      </p:sp>
      <p:sp>
        <p:nvSpPr>
          <p:cNvPr id="24" name="ZoneTexte 23">
            <a:extLst>
              <a:ext uri="{FF2B5EF4-FFF2-40B4-BE49-F238E27FC236}">
                <a16:creationId xmlns:a16="http://schemas.microsoft.com/office/drawing/2014/main" id="{1C8619F1-A145-D26B-3076-6E62A848C8ED}"/>
              </a:ext>
            </a:extLst>
          </p:cNvPr>
          <p:cNvSpPr txBox="1"/>
          <p:nvPr/>
        </p:nvSpPr>
        <p:spPr>
          <a:xfrm>
            <a:off x="6156176" y="2892599"/>
            <a:ext cx="2160240" cy="830997"/>
          </a:xfrm>
          <a:prstGeom prst="rect">
            <a:avLst/>
          </a:prstGeom>
          <a:noFill/>
          <a:ln>
            <a:noFill/>
          </a:ln>
        </p:spPr>
        <p:txBody>
          <a:bodyPr wrap="square" rtlCol="0">
            <a:spAutoFit/>
          </a:bodyPr>
          <a:lstStyle/>
          <a:p>
            <a:pPr algn="ctr"/>
            <a:r>
              <a:rPr lang="fr-FR" sz="1600" dirty="0" err="1">
                <a:solidFill>
                  <a:srgbClr val="FFFF00"/>
                </a:solidFill>
              </a:rPr>
              <a:t>Beneficiary</a:t>
            </a:r>
            <a:endParaRPr lang="fr-FR" sz="1600" dirty="0">
              <a:solidFill>
                <a:srgbClr val="FFFF00"/>
              </a:solidFill>
            </a:endParaRPr>
          </a:p>
          <a:p>
            <a:pPr algn="ctr"/>
            <a:r>
              <a:rPr lang="fr-FR" sz="1600" dirty="0">
                <a:solidFill>
                  <a:srgbClr val="FFFF00"/>
                </a:solidFill>
              </a:rPr>
              <a:t>BC</a:t>
            </a:r>
          </a:p>
          <a:p>
            <a:pPr algn="ctr"/>
            <a:r>
              <a:rPr lang="fr-FR" sz="1600" dirty="0">
                <a:solidFill>
                  <a:srgbClr val="FFFF00"/>
                </a:solidFill>
              </a:rPr>
              <a:t>French </a:t>
            </a:r>
            <a:r>
              <a:rPr lang="fr-FR" sz="1600" dirty="0" err="1">
                <a:solidFill>
                  <a:srgbClr val="FFFF00"/>
                </a:solidFill>
              </a:rPr>
              <a:t>tax</a:t>
            </a:r>
            <a:r>
              <a:rPr lang="fr-FR" sz="1600" dirty="0">
                <a:solidFill>
                  <a:srgbClr val="FFFF00"/>
                </a:solidFill>
              </a:rPr>
              <a:t> </a:t>
            </a:r>
            <a:r>
              <a:rPr lang="fr-FR" sz="1600" dirty="0" err="1">
                <a:solidFill>
                  <a:srgbClr val="FFFF00"/>
                </a:solidFill>
              </a:rPr>
              <a:t>resident</a:t>
            </a:r>
            <a:r>
              <a:rPr lang="fr-FR" sz="1600" dirty="0">
                <a:solidFill>
                  <a:srgbClr val="FFFF00"/>
                </a:solidFill>
              </a:rPr>
              <a:t> </a:t>
            </a:r>
          </a:p>
        </p:txBody>
      </p:sp>
      <p:cxnSp>
        <p:nvCxnSpPr>
          <p:cNvPr id="35" name="Connecteur droit 34">
            <a:extLst>
              <a:ext uri="{FF2B5EF4-FFF2-40B4-BE49-F238E27FC236}">
                <a16:creationId xmlns:a16="http://schemas.microsoft.com/office/drawing/2014/main" id="{67FAD89D-73EB-F93F-3B2A-48399DC7660A}"/>
              </a:ext>
            </a:extLst>
          </p:cNvPr>
          <p:cNvCxnSpPr>
            <a:cxnSpLocks/>
          </p:cNvCxnSpPr>
          <p:nvPr/>
        </p:nvCxnSpPr>
        <p:spPr bwMode="auto">
          <a:xfrm flipH="1">
            <a:off x="4572000" y="1729269"/>
            <a:ext cx="0" cy="746869"/>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41" name="Connecteur droit 40">
            <a:extLst>
              <a:ext uri="{FF2B5EF4-FFF2-40B4-BE49-F238E27FC236}">
                <a16:creationId xmlns:a16="http://schemas.microsoft.com/office/drawing/2014/main" id="{A515689D-7432-0801-5FA7-BA0CEF1C4CB6}"/>
              </a:ext>
            </a:extLst>
          </p:cNvPr>
          <p:cNvCxnSpPr>
            <a:cxnSpLocks/>
          </p:cNvCxnSpPr>
          <p:nvPr/>
        </p:nvCxnSpPr>
        <p:spPr bwMode="auto">
          <a:xfrm flipH="1">
            <a:off x="2699792" y="3292075"/>
            <a:ext cx="1393402"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25" name="ZoneTexte 24">
            <a:extLst>
              <a:ext uri="{FF2B5EF4-FFF2-40B4-BE49-F238E27FC236}">
                <a16:creationId xmlns:a16="http://schemas.microsoft.com/office/drawing/2014/main" id="{1B3570FB-A7AF-A808-F68F-3266E75396E3}"/>
              </a:ext>
            </a:extLst>
          </p:cNvPr>
          <p:cNvSpPr txBox="1"/>
          <p:nvPr/>
        </p:nvSpPr>
        <p:spPr>
          <a:xfrm>
            <a:off x="3798504" y="3058611"/>
            <a:ext cx="1617155" cy="1077218"/>
          </a:xfrm>
          <a:prstGeom prst="rect">
            <a:avLst/>
          </a:prstGeom>
          <a:noFill/>
          <a:ln>
            <a:noFill/>
          </a:ln>
        </p:spPr>
        <p:txBody>
          <a:bodyPr wrap="square" rtlCol="0">
            <a:spAutoFit/>
          </a:bodyPr>
          <a:lstStyle/>
          <a:p>
            <a:pPr algn="ctr"/>
            <a:r>
              <a:rPr lang="fr-FR" sz="1600" b="1" dirty="0">
                <a:solidFill>
                  <a:srgbClr val="FFFF00"/>
                </a:solidFill>
              </a:rPr>
              <a:t>The</a:t>
            </a:r>
          </a:p>
          <a:p>
            <a:pPr algn="ctr"/>
            <a:r>
              <a:rPr lang="fr-FR" sz="1600" b="1" dirty="0">
                <a:solidFill>
                  <a:srgbClr val="FFFF00"/>
                </a:solidFill>
              </a:rPr>
              <a:t>Optima Trust</a:t>
            </a:r>
          </a:p>
          <a:p>
            <a:pPr algn="ctr"/>
            <a:r>
              <a:rPr lang="fr-FR" sz="1600" dirty="0" err="1">
                <a:solidFill>
                  <a:srgbClr val="FFFF00"/>
                </a:solidFill>
              </a:rPr>
              <a:t>Irrevocable</a:t>
            </a:r>
            <a:endParaRPr lang="fr-FR" sz="1600" dirty="0">
              <a:solidFill>
                <a:srgbClr val="FFFF00"/>
              </a:solidFill>
            </a:endParaRPr>
          </a:p>
          <a:p>
            <a:pPr algn="ctr"/>
            <a:r>
              <a:rPr lang="fr-FR" sz="1600" dirty="0" err="1">
                <a:solidFill>
                  <a:srgbClr val="FFFF00"/>
                </a:solidFill>
              </a:rPr>
              <a:t>discretionary</a:t>
            </a:r>
            <a:endParaRPr lang="fr-FR" sz="1600" dirty="0">
              <a:solidFill>
                <a:srgbClr val="FFFF00"/>
              </a:solidFill>
            </a:endParaRPr>
          </a:p>
        </p:txBody>
      </p:sp>
      <p:sp>
        <p:nvSpPr>
          <p:cNvPr id="26" name="ZoneTexte 25">
            <a:extLst>
              <a:ext uri="{FF2B5EF4-FFF2-40B4-BE49-F238E27FC236}">
                <a16:creationId xmlns:a16="http://schemas.microsoft.com/office/drawing/2014/main" id="{9EB5FF8D-BE7E-12F2-5730-2E61ABB90B03}"/>
              </a:ext>
            </a:extLst>
          </p:cNvPr>
          <p:cNvSpPr txBox="1"/>
          <p:nvPr/>
        </p:nvSpPr>
        <p:spPr>
          <a:xfrm>
            <a:off x="948747" y="2600211"/>
            <a:ext cx="1617155" cy="1077218"/>
          </a:xfrm>
          <a:prstGeom prst="rect">
            <a:avLst/>
          </a:prstGeom>
          <a:noFill/>
          <a:ln>
            <a:noFill/>
          </a:ln>
        </p:spPr>
        <p:txBody>
          <a:bodyPr wrap="square" rtlCol="0">
            <a:spAutoFit/>
          </a:bodyPr>
          <a:lstStyle/>
          <a:p>
            <a:pPr algn="ctr"/>
            <a:r>
              <a:rPr lang="fr-FR" sz="1600" dirty="0" err="1">
                <a:solidFill>
                  <a:srgbClr val="FFFF00"/>
                </a:solidFill>
              </a:rPr>
              <a:t>Settlor</a:t>
            </a:r>
            <a:endParaRPr lang="fr-FR" sz="1600" dirty="0">
              <a:solidFill>
                <a:srgbClr val="FFFF00"/>
              </a:solidFill>
            </a:endParaRPr>
          </a:p>
          <a:p>
            <a:pPr algn="ctr"/>
            <a:r>
              <a:rPr lang="fr-FR" sz="1600" dirty="0">
                <a:solidFill>
                  <a:srgbClr val="FFFF00"/>
                </a:solidFill>
              </a:rPr>
              <a:t>Xavier C </a:t>
            </a:r>
          </a:p>
          <a:p>
            <a:pPr algn="ctr"/>
            <a:r>
              <a:rPr lang="fr-FR" sz="1600" dirty="0" err="1">
                <a:solidFill>
                  <a:srgbClr val="FFFF00"/>
                </a:solidFill>
              </a:rPr>
              <a:t>Died</a:t>
            </a:r>
            <a:r>
              <a:rPr lang="fr-FR" sz="1600" dirty="0">
                <a:solidFill>
                  <a:srgbClr val="FFFF00"/>
                </a:solidFill>
              </a:rPr>
              <a:t> French </a:t>
            </a:r>
            <a:r>
              <a:rPr lang="fr-FR" sz="1600" dirty="0" err="1">
                <a:solidFill>
                  <a:srgbClr val="FFFF00"/>
                </a:solidFill>
              </a:rPr>
              <a:t>tax</a:t>
            </a:r>
            <a:r>
              <a:rPr lang="fr-FR" sz="1600" dirty="0">
                <a:solidFill>
                  <a:srgbClr val="FFFF00"/>
                </a:solidFill>
              </a:rPr>
              <a:t> </a:t>
            </a:r>
            <a:r>
              <a:rPr lang="fr-FR" sz="1600" dirty="0" err="1">
                <a:solidFill>
                  <a:srgbClr val="FFFF00"/>
                </a:solidFill>
              </a:rPr>
              <a:t>resident</a:t>
            </a:r>
            <a:r>
              <a:rPr lang="fr-FR" sz="1600" dirty="0">
                <a:solidFill>
                  <a:srgbClr val="FFFF00"/>
                </a:solidFill>
              </a:rPr>
              <a:t> in 2012</a:t>
            </a:r>
          </a:p>
        </p:txBody>
      </p:sp>
      <p:sp>
        <p:nvSpPr>
          <p:cNvPr id="2" name="Triangle isocèle 1">
            <a:extLst>
              <a:ext uri="{FF2B5EF4-FFF2-40B4-BE49-F238E27FC236}">
                <a16:creationId xmlns:a16="http://schemas.microsoft.com/office/drawing/2014/main" id="{46FEDA84-7116-564B-2F16-92489909065D}"/>
              </a:ext>
            </a:extLst>
          </p:cNvPr>
          <p:cNvSpPr/>
          <p:nvPr/>
        </p:nvSpPr>
        <p:spPr bwMode="auto">
          <a:xfrm>
            <a:off x="3505456" y="2476138"/>
            <a:ext cx="2160239" cy="1663922"/>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6" name="Connecteur droit 5">
            <a:extLst>
              <a:ext uri="{FF2B5EF4-FFF2-40B4-BE49-F238E27FC236}">
                <a16:creationId xmlns:a16="http://schemas.microsoft.com/office/drawing/2014/main" id="{5BDBC749-AB6A-2DD5-D208-4F7E15DFFA21}"/>
              </a:ext>
            </a:extLst>
          </p:cNvPr>
          <p:cNvCxnSpPr>
            <a:cxnSpLocks/>
          </p:cNvCxnSpPr>
          <p:nvPr/>
        </p:nvCxnSpPr>
        <p:spPr bwMode="auto">
          <a:xfrm flipH="1">
            <a:off x="5130069" y="3292075"/>
            <a:ext cx="1393402"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3" name="ZoneTexte 2">
            <a:extLst>
              <a:ext uri="{FF2B5EF4-FFF2-40B4-BE49-F238E27FC236}">
                <a16:creationId xmlns:a16="http://schemas.microsoft.com/office/drawing/2014/main" id="{B84948E9-2120-FFD7-37F6-FE8975E477C4}"/>
              </a:ext>
            </a:extLst>
          </p:cNvPr>
          <p:cNvSpPr txBox="1"/>
          <p:nvPr/>
        </p:nvSpPr>
        <p:spPr>
          <a:xfrm>
            <a:off x="2732409" y="2891965"/>
            <a:ext cx="1239594" cy="400110"/>
          </a:xfrm>
          <a:prstGeom prst="rect">
            <a:avLst/>
          </a:prstGeom>
          <a:noFill/>
          <a:ln>
            <a:noFill/>
          </a:ln>
        </p:spPr>
        <p:txBody>
          <a:bodyPr wrap="square" rtlCol="0">
            <a:spAutoFit/>
          </a:bodyPr>
          <a:lstStyle/>
          <a:p>
            <a:pPr algn="ctr"/>
            <a:r>
              <a:rPr lang="fr-FR" sz="2000" dirty="0">
                <a:solidFill>
                  <a:srgbClr val="FFFF00"/>
                </a:solidFill>
              </a:rPr>
              <a:t>2011</a:t>
            </a:r>
          </a:p>
        </p:txBody>
      </p:sp>
      <p:sp>
        <p:nvSpPr>
          <p:cNvPr id="4" name="ZoneTexte 3">
            <a:extLst>
              <a:ext uri="{FF2B5EF4-FFF2-40B4-BE49-F238E27FC236}">
                <a16:creationId xmlns:a16="http://schemas.microsoft.com/office/drawing/2014/main" id="{C86AC0E7-7F81-1938-1728-690F2DE0C043}"/>
              </a:ext>
            </a:extLst>
          </p:cNvPr>
          <p:cNvSpPr txBox="1"/>
          <p:nvPr/>
        </p:nvSpPr>
        <p:spPr>
          <a:xfrm>
            <a:off x="269442" y="4822769"/>
            <a:ext cx="8433723" cy="1415772"/>
          </a:xfrm>
          <a:prstGeom prst="rect">
            <a:avLst/>
          </a:prstGeom>
          <a:noFill/>
          <a:ln>
            <a:noFill/>
          </a:ln>
        </p:spPr>
        <p:txBody>
          <a:bodyPr wrap="square" rtlCol="0">
            <a:spAutoFit/>
          </a:bodyPr>
          <a:lstStyle/>
          <a:p>
            <a:r>
              <a:rPr lang="en-US" sz="1400" b="1" noProof="0" dirty="0">
                <a:solidFill>
                  <a:srgbClr val="FFFF00"/>
                </a:solidFill>
              </a:rPr>
              <a:t>Decision of the Court of Appeal of Paris:</a:t>
            </a:r>
          </a:p>
          <a:p>
            <a:pPr marL="285750" indent="-285750">
              <a:buFontTx/>
              <a:buChar char="-"/>
            </a:pPr>
            <a:r>
              <a:rPr lang="en-US" sz="1400" dirty="0">
                <a:solidFill>
                  <a:srgbClr val="FFFF00"/>
                </a:solidFill>
              </a:rPr>
              <a:t>CFC rules do not apply to irrevocable trusts regardless the existence of letters of wishes and loans granted by the trustees to beneficiaries </a:t>
            </a:r>
          </a:p>
          <a:p>
            <a:pPr marL="285750" indent="-285750">
              <a:buFontTx/>
              <a:buChar char="-"/>
            </a:pPr>
            <a:r>
              <a:rPr lang="en-US" sz="1400" noProof="0" dirty="0">
                <a:solidFill>
                  <a:srgbClr val="FFFF00"/>
                </a:solidFill>
              </a:rPr>
              <a:t>The beneficiaries should provide</a:t>
            </a:r>
            <a:r>
              <a:rPr lang="en-US" sz="1400" dirty="0">
                <a:solidFill>
                  <a:srgbClr val="FFFF00"/>
                </a:solidFill>
              </a:rPr>
              <a:t> the evidence that distributed income was previously subject to income tax by application of French CFC rules</a:t>
            </a:r>
            <a:endParaRPr lang="en-US" sz="1400" noProof="0" dirty="0">
              <a:solidFill>
                <a:srgbClr val="FFFF00"/>
              </a:solidFill>
            </a:endParaRPr>
          </a:p>
          <a:p>
            <a:endParaRPr lang="fr-FR" sz="1600" dirty="0">
              <a:solidFill>
                <a:srgbClr val="FFFF00"/>
              </a:solidFill>
            </a:endParaRPr>
          </a:p>
        </p:txBody>
      </p:sp>
      <p:pic>
        <p:nvPicPr>
          <p:cNvPr id="8" name="Image 7">
            <a:extLst>
              <a:ext uri="{FF2B5EF4-FFF2-40B4-BE49-F238E27FC236}">
                <a16:creationId xmlns:a16="http://schemas.microsoft.com/office/drawing/2014/main" id="{915472C7-2054-B1B7-2C53-989D40C8A083}"/>
              </a:ext>
            </a:extLst>
          </p:cNvPr>
          <p:cNvPicPr>
            <a:picLocks noChangeAspect="1"/>
          </p:cNvPicPr>
          <p:nvPr/>
        </p:nvPicPr>
        <p:blipFill>
          <a:blip r:embed="rId3"/>
          <a:stretch>
            <a:fillRect/>
          </a:stretch>
        </p:blipFill>
        <p:spPr>
          <a:xfrm>
            <a:off x="8099700" y="2476138"/>
            <a:ext cx="707197" cy="1737511"/>
          </a:xfrm>
          <a:prstGeom prst="rect">
            <a:avLst/>
          </a:prstGeom>
        </p:spPr>
      </p:pic>
      <p:pic>
        <p:nvPicPr>
          <p:cNvPr id="10" name="Image 9">
            <a:extLst>
              <a:ext uri="{FF2B5EF4-FFF2-40B4-BE49-F238E27FC236}">
                <a16:creationId xmlns:a16="http://schemas.microsoft.com/office/drawing/2014/main" id="{E3C519B3-9E74-D0D7-3CC3-43C1E7374175}"/>
              </a:ext>
            </a:extLst>
          </p:cNvPr>
          <p:cNvPicPr>
            <a:picLocks noChangeAspect="1"/>
          </p:cNvPicPr>
          <p:nvPr/>
        </p:nvPicPr>
        <p:blipFill>
          <a:blip r:embed="rId4"/>
          <a:stretch>
            <a:fillRect/>
          </a:stretch>
        </p:blipFill>
        <p:spPr>
          <a:xfrm>
            <a:off x="225542" y="2452351"/>
            <a:ext cx="732850" cy="1679447"/>
          </a:xfrm>
          <a:prstGeom prst="rect">
            <a:avLst/>
          </a:prstGeom>
        </p:spPr>
      </p:pic>
      <p:sp>
        <p:nvSpPr>
          <p:cNvPr id="9" name="ZoneTexte 8">
            <a:extLst>
              <a:ext uri="{FF2B5EF4-FFF2-40B4-BE49-F238E27FC236}">
                <a16:creationId xmlns:a16="http://schemas.microsoft.com/office/drawing/2014/main" id="{379F0E08-3984-BE22-E197-52B9BEEF0BEE}"/>
              </a:ext>
            </a:extLst>
          </p:cNvPr>
          <p:cNvSpPr txBox="1"/>
          <p:nvPr/>
        </p:nvSpPr>
        <p:spPr>
          <a:xfrm>
            <a:off x="8604448" y="6381328"/>
            <a:ext cx="360040" cy="276999"/>
          </a:xfrm>
          <a:prstGeom prst="rect">
            <a:avLst/>
          </a:prstGeom>
          <a:noFill/>
        </p:spPr>
        <p:txBody>
          <a:bodyPr wrap="square" rtlCol="0">
            <a:spAutoFit/>
          </a:bodyPr>
          <a:lstStyle/>
          <a:p>
            <a:r>
              <a:rPr lang="fr-FR" sz="1200" b="1" dirty="0"/>
              <a:t>29</a:t>
            </a:r>
            <a:endParaRPr lang="en-US" sz="1200" b="1" dirty="0"/>
          </a:p>
        </p:txBody>
      </p:sp>
    </p:spTree>
    <p:extLst>
      <p:ext uri="{BB962C8B-B14F-4D97-AF65-F5344CB8AC3E}">
        <p14:creationId xmlns:p14="http://schemas.microsoft.com/office/powerpoint/2010/main" val="2917505822"/>
      </p:ext>
    </p:extLst>
  </p:cSld>
  <p:clrMapOvr>
    <a:masterClrMapping/>
  </p:clrMapOvr>
  <p:transition spd="slow">
    <p:wipe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622CDBF-C10E-6891-9C4B-9E1143985711}"/>
              </a:ext>
            </a:extLst>
          </p:cNvPr>
          <p:cNvSpPr>
            <a:spLocks noGrp="1"/>
          </p:cNvSpPr>
          <p:nvPr>
            <p:ph idx="1"/>
          </p:nvPr>
        </p:nvSpPr>
        <p:spPr>
          <a:xfrm>
            <a:off x="685800" y="1844824"/>
            <a:ext cx="7772400" cy="3096344"/>
          </a:xfrm>
        </p:spPr>
        <p:txBody>
          <a:bodyPr/>
          <a:lstStyle/>
          <a:p>
            <a:pPr marL="0" indent="0" algn="just">
              <a:buNone/>
            </a:pPr>
            <a:r>
              <a:rPr lang="en-US" sz="1400" dirty="0">
                <a:solidFill>
                  <a:srgbClr val="FFFF00"/>
                </a:solidFill>
                <a:latin typeface="Garamond" panose="02020404030301010803" pitchFamily="18" charset="0"/>
              </a:rPr>
              <a:t>The decision of the Appeal Court of Paris remains, in our opinion, valid after the modification of the wording of article 123 bis of the FTC (since January 1st 2022) which introduced a returnable presumption that all trusts, regardless their characteristics, are controlled by their settlors or beneficiaries. In our opinion, French CFC rules do not apply to trusts which are not controlled by their settlors or beneficiaries. </a:t>
            </a:r>
          </a:p>
          <a:p>
            <a:pPr marL="0" indent="0" algn="just">
              <a:buNone/>
            </a:pPr>
            <a:endParaRPr lang="en-US" sz="1400" dirty="0">
              <a:solidFill>
                <a:srgbClr val="FFFF00"/>
              </a:solidFill>
              <a:latin typeface="Garamond" panose="02020404030301010803" pitchFamily="18" charset="0"/>
            </a:endParaRPr>
          </a:p>
          <a:p>
            <a:pPr marL="0" indent="0" algn="just">
              <a:buNone/>
            </a:pPr>
            <a:r>
              <a:rPr lang="en-US" sz="1400" dirty="0">
                <a:solidFill>
                  <a:srgbClr val="FFFF00"/>
                </a:solidFill>
                <a:latin typeface="Garamond" panose="02020404030301010803" pitchFamily="18" charset="0"/>
              </a:rPr>
              <a:t>The consequence of the decision of the Appeal Court of Paris confirms that the trustee should establish accounting statements justifying that income it decides to distribute to French tax resident beneficiaries was already taxed under CFC rules. If the trustee does not clearly distinguish undistributed income subject to tax under CFC rules and other income, income is taxable upon distribution according to article 120.9 of the FTC.</a:t>
            </a:r>
            <a:endParaRPr lang="en-US" sz="2800" dirty="0"/>
          </a:p>
        </p:txBody>
      </p:sp>
      <p:sp>
        <p:nvSpPr>
          <p:cNvPr id="4" name="Rectangle 3">
            <a:extLst>
              <a:ext uri="{FF2B5EF4-FFF2-40B4-BE49-F238E27FC236}">
                <a16:creationId xmlns:a16="http://schemas.microsoft.com/office/drawing/2014/main" id="{90BBEC1F-7C26-2527-C03E-9625D8F01C96}"/>
              </a:ext>
            </a:extLst>
          </p:cNvPr>
          <p:cNvSpPr/>
          <p:nvPr/>
        </p:nvSpPr>
        <p:spPr>
          <a:xfrm>
            <a:off x="449796" y="404664"/>
            <a:ext cx="8244408" cy="777457"/>
          </a:xfrm>
          <a:prstGeom prst="rect">
            <a:avLst/>
          </a:prstGeom>
        </p:spPr>
        <p:txBody>
          <a:bodyPr wrap="square">
            <a:spAutoFit/>
          </a:bodyPr>
          <a:lstStyle/>
          <a:p>
            <a:pPr algn="ctr">
              <a:lnSpc>
                <a:spcPct val="107000"/>
              </a:lnSpc>
              <a:spcAft>
                <a:spcPts val="800"/>
              </a:spcAft>
            </a:pPr>
            <a:r>
              <a:rPr lang="en-US" sz="1800" b="1" dirty="0">
                <a:solidFill>
                  <a:srgbClr val="FFFF00"/>
                </a:solidFill>
                <a:ea typeface="Calibri" panose="020F0502020204030204" pitchFamily="34" charset="0"/>
                <a:cs typeface="Times New Roman" panose="02020603050405020304" pitchFamily="18" charset="0"/>
              </a:rPr>
              <a:t>Appeal Court of Paris November 6, 2025</a:t>
            </a:r>
          </a:p>
          <a:p>
            <a:pPr algn="ctr">
              <a:lnSpc>
                <a:spcPct val="107000"/>
              </a:lnSpc>
              <a:spcAft>
                <a:spcPts val="800"/>
              </a:spcAft>
            </a:pPr>
            <a:r>
              <a:rPr lang="en-US" sz="1800" b="1" dirty="0">
                <a:solidFill>
                  <a:srgbClr val="FFFF00"/>
                </a:solidFill>
                <a:ea typeface="Calibri" panose="020F0502020204030204" pitchFamily="34" charset="0"/>
                <a:cs typeface="Times New Roman" panose="02020603050405020304" pitchFamily="18" charset="0"/>
              </a:rPr>
              <a:t>Cour </a:t>
            </a:r>
            <a:r>
              <a:rPr lang="en-US" sz="1800" b="1" dirty="0" err="1">
                <a:solidFill>
                  <a:srgbClr val="FFFF00"/>
                </a:solidFill>
                <a:ea typeface="Calibri" panose="020F0502020204030204" pitchFamily="34" charset="0"/>
                <a:cs typeface="Times New Roman" panose="02020603050405020304" pitchFamily="18" charset="0"/>
              </a:rPr>
              <a:t>d’Appel</a:t>
            </a:r>
            <a:r>
              <a:rPr lang="en-US" sz="1800" b="1" dirty="0">
                <a:solidFill>
                  <a:srgbClr val="FFFF00"/>
                </a:solidFill>
                <a:ea typeface="Calibri" panose="020F0502020204030204" pitchFamily="34" charset="0"/>
                <a:cs typeface="Times New Roman" panose="02020603050405020304" pitchFamily="18" charset="0"/>
              </a:rPr>
              <a:t> administrative de Paris 7ème chambre n°24PA00746</a:t>
            </a:r>
            <a:endParaRPr lang="en-US" sz="2400" b="1" dirty="0">
              <a:solidFill>
                <a:srgbClr val="FFFF00"/>
              </a:solidFill>
              <a:ea typeface="Calibri" panose="020F0502020204030204" pitchFamily="34" charset="0"/>
              <a:cs typeface="Times New Roman" panose="02020603050405020304" pitchFamily="18" charset="0"/>
            </a:endParaRPr>
          </a:p>
        </p:txBody>
      </p:sp>
      <p:sp>
        <p:nvSpPr>
          <p:cNvPr id="6" name="ZoneTexte 5">
            <a:extLst>
              <a:ext uri="{FF2B5EF4-FFF2-40B4-BE49-F238E27FC236}">
                <a16:creationId xmlns:a16="http://schemas.microsoft.com/office/drawing/2014/main" id="{37937CC9-0D96-A648-60B9-2A75E68030C5}"/>
              </a:ext>
            </a:extLst>
          </p:cNvPr>
          <p:cNvSpPr txBox="1"/>
          <p:nvPr/>
        </p:nvSpPr>
        <p:spPr>
          <a:xfrm>
            <a:off x="8604448" y="6381328"/>
            <a:ext cx="360040" cy="276999"/>
          </a:xfrm>
          <a:prstGeom prst="rect">
            <a:avLst/>
          </a:prstGeom>
          <a:noFill/>
        </p:spPr>
        <p:txBody>
          <a:bodyPr wrap="square" rtlCol="0">
            <a:spAutoFit/>
          </a:bodyPr>
          <a:lstStyle/>
          <a:p>
            <a:r>
              <a:rPr lang="fr-FR" sz="1200" b="1" dirty="0"/>
              <a:t>30</a:t>
            </a:r>
            <a:endParaRPr lang="en-US" sz="1200" b="1" dirty="0"/>
          </a:p>
        </p:txBody>
      </p:sp>
    </p:spTree>
    <p:extLst>
      <p:ext uri="{BB962C8B-B14F-4D97-AF65-F5344CB8AC3E}">
        <p14:creationId xmlns:p14="http://schemas.microsoft.com/office/powerpoint/2010/main" val="2202481365"/>
      </p:ext>
    </p:extLst>
  </p:cSld>
  <p:clrMapOvr>
    <a:masterClrMapping/>
  </p:clrMapOvr>
  <p:transition spd="slow">
    <p:wipe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67514CD-D213-A017-1BB6-A33583080BE0}"/>
              </a:ext>
            </a:extLst>
          </p:cNvPr>
          <p:cNvSpPr>
            <a:spLocks noGrp="1"/>
          </p:cNvSpPr>
          <p:nvPr>
            <p:ph idx="1"/>
          </p:nvPr>
        </p:nvSpPr>
        <p:spPr>
          <a:xfrm>
            <a:off x="685800" y="980728"/>
            <a:ext cx="7772400" cy="4464496"/>
          </a:xfrm>
        </p:spPr>
        <p:txBody>
          <a:bodyPr/>
          <a:lstStyle/>
          <a:p>
            <a:pPr defTabSz="446088">
              <a:buAutoNum type="arabicPeriod" startAt="3"/>
            </a:pPr>
            <a:r>
              <a:rPr lang="en-US" sz="1400" b="1" dirty="0">
                <a:solidFill>
                  <a:srgbClr val="FFFF00"/>
                </a:solidFill>
                <a:latin typeface="Garamond" panose="02020404030301010803" pitchFamily="18" charset="0"/>
              </a:rPr>
              <a:t>Wealth tax and sui generis tax on trusts’ assets</a:t>
            </a:r>
          </a:p>
          <a:p>
            <a:pPr defTabSz="446088">
              <a:buAutoNum type="arabicPeriod" startAt="3"/>
            </a:pPr>
            <a:endParaRPr lang="en-US" sz="1400" b="1" dirty="0">
              <a:solidFill>
                <a:srgbClr val="FFFF00"/>
              </a:solidFill>
              <a:latin typeface="Garamond" panose="02020404030301010803" pitchFamily="18" charset="0"/>
            </a:endParaRPr>
          </a:p>
          <a:p>
            <a:pPr marL="0" indent="0" defTabSz="446088">
              <a:buNone/>
            </a:pPr>
            <a:r>
              <a:rPr lang="en-US" sz="1400" b="1" dirty="0">
                <a:solidFill>
                  <a:srgbClr val="FFFF00"/>
                </a:solidFill>
                <a:latin typeface="Garamond" panose="02020404030301010803" pitchFamily="18" charset="0"/>
              </a:rPr>
              <a:t>3.1.	French wealth tax and trusts</a:t>
            </a:r>
          </a:p>
          <a:p>
            <a:pPr marL="0" indent="0" algn="just" defTabSz="446088">
              <a:buNone/>
            </a:pPr>
            <a:endParaRPr lang="en-US" sz="1400" dirty="0">
              <a:solidFill>
                <a:srgbClr val="FFFF00"/>
              </a:solidFill>
              <a:latin typeface="Garamond" panose="02020404030301010803" pitchFamily="18" charset="0"/>
            </a:endParaRPr>
          </a:p>
          <a:p>
            <a:pPr marL="0" indent="0" algn="just">
              <a:buNone/>
            </a:pPr>
            <a:r>
              <a:rPr lang="en-US" sz="1400" dirty="0">
                <a:solidFill>
                  <a:srgbClr val="FFFF00"/>
                </a:solidFill>
                <a:latin typeface="Garamond" panose="02020404030301010803" pitchFamily="18" charset="0"/>
              </a:rPr>
              <a:t>Up until January 1st 2017, wealth tax was due on worldwide assets for French tax residents and on all assets located in France for non-French residents.</a:t>
            </a:r>
          </a:p>
          <a:p>
            <a:pPr marL="0" indent="0" algn="just">
              <a:buNone/>
            </a:pPr>
            <a:endParaRPr lang="en-US" sz="1400" dirty="0">
              <a:solidFill>
                <a:srgbClr val="FFFF00"/>
              </a:solidFill>
              <a:latin typeface="Garamond" panose="02020404030301010803" pitchFamily="18" charset="0"/>
            </a:endParaRPr>
          </a:p>
          <a:p>
            <a:pPr marL="0" indent="0" algn="just">
              <a:buNone/>
            </a:pPr>
            <a:r>
              <a:rPr lang="en-US" sz="1400" dirty="0">
                <a:solidFill>
                  <a:srgbClr val="FFFF00"/>
                </a:solidFill>
                <a:latin typeface="Garamond" panose="02020404030301010803" pitchFamily="18" charset="0"/>
              </a:rPr>
              <a:t>Since January 1st 2018, French tax residents are subject to wealth tax on their worldwide real estate properties, regardless their ownership structure, even if they are held in trusts. </a:t>
            </a:r>
          </a:p>
          <a:p>
            <a:pPr marL="0" indent="0" algn="just">
              <a:buNone/>
            </a:pPr>
            <a:endParaRPr lang="en-US" sz="1400" dirty="0">
              <a:solidFill>
                <a:srgbClr val="FFFF00"/>
              </a:solidFill>
              <a:latin typeface="Garamond" panose="02020404030301010803" pitchFamily="18" charset="0"/>
            </a:endParaRPr>
          </a:p>
          <a:p>
            <a:pPr marL="0" indent="0" algn="just">
              <a:buNone/>
            </a:pPr>
            <a:r>
              <a:rPr lang="en-US" sz="1400" dirty="0">
                <a:solidFill>
                  <a:srgbClr val="FFFF00"/>
                </a:solidFill>
                <a:latin typeface="Garamond" panose="02020404030301010803" pitchFamily="18" charset="0"/>
              </a:rPr>
              <a:t>Non-French tax residents are subject to French wealth tax on real estate properties located in France, regardless their ownership structure, even if they are held in trusts.</a:t>
            </a:r>
          </a:p>
          <a:p>
            <a:pPr marL="0" indent="0" algn="just">
              <a:buNone/>
            </a:pPr>
            <a:endParaRPr lang="en-US" sz="1400" dirty="0">
              <a:solidFill>
                <a:srgbClr val="FFFF00"/>
              </a:solidFill>
              <a:latin typeface="Garamond" panose="02020404030301010803" pitchFamily="18" charset="0"/>
            </a:endParaRPr>
          </a:p>
          <a:p>
            <a:pPr marL="0" indent="0" algn="just">
              <a:buNone/>
            </a:pPr>
            <a:r>
              <a:rPr lang="en-US" sz="1400" dirty="0">
                <a:solidFill>
                  <a:srgbClr val="FFFF00"/>
                </a:solidFill>
                <a:latin typeface="Garamond" panose="02020404030301010803" pitchFamily="18" charset="0"/>
              </a:rPr>
              <a:t>Up until January 1st 2011, assets owned by irrevocable and discretionary trusts were not subject to French wealth tax.</a:t>
            </a:r>
          </a:p>
          <a:p>
            <a:endParaRPr lang="en-US" dirty="0"/>
          </a:p>
        </p:txBody>
      </p:sp>
      <p:sp>
        <p:nvSpPr>
          <p:cNvPr id="5" name="ZoneTexte 4">
            <a:extLst>
              <a:ext uri="{FF2B5EF4-FFF2-40B4-BE49-F238E27FC236}">
                <a16:creationId xmlns:a16="http://schemas.microsoft.com/office/drawing/2014/main" id="{CD103FF1-29BB-2265-DC9D-293F70D42FCD}"/>
              </a:ext>
            </a:extLst>
          </p:cNvPr>
          <p:cNvSpPr txBox="1"/>
          <p:nvPr/>
        </p:nvSpPr>
        <p:spPr>
          <a:xfrm>
            <a:off x="8604448" y="6381328"/>
            <a:ext cx="360040" cy="276999"/>
          </a:xfrm>
          <a:prstGeom prst="rect">
            <a:avLst/>
          </a:prstGeom>
          <a:noFill/>
        </p:spPr>
        <p:txBody>
          <a:bodyPr wrap="square" rtlCol="0">
            <a:spAutoFit/>
          </a:bodyPr>
          <a:lstStyle/>
          <a:p>
            <a:r>
              <a:rPr lang="fr-FR" sz="1200" b="1" dirty="0"/>
              <a:t>31</a:t>
            </a:r>
            <a:endParaRPr lang="en-US" sz="1200" b="1" dirty="0"/>
          </a:p>
        </p:txBody>
      </p:sp>
    </p:spTree>
    <p:extLst>
      <p:ext uri="{BB962C8B-B14F-4D97-AF65-F5344CB8AC3E}">
        <p14:creationId xmlns:p14="http://schemas.microsoft.com/office/powerpoint/2010/main" val="1679071855"/>
      </p:ext>
    </p:extLst>
  </p:cSld>
  <p:clrMapOvr>
    <a:masterClrMapping/>
  </p:clrMapOvr>
  <p:transition spd="slow">
    <p:wipe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BDF706B-6374-0827-2FDA-CA9B4DDF4771}"/>
              </a:ext>
            </a:extLst>
          </p:cNvPr>
          <p:cNvSpPr>
            <a:spLocks noGrp="1"/>
          </p:cNvSpPr>
          <p:nvPr>
            <p:ph idx="1"/>
          </p:nvPr>
        </p:nvSpPr>
        <p:spPr>
          <a:xfrm>
            <a:off x="685800" y="1160748"/>
            <a:ext cx="7772400" cy="4536504"/>
          </a:xfrm>
        </p:spPr>
        <p:txBody>
          <a:bodyPr/>
          <a:lstStyle/>
          <a:p>
            <a:pPr marL="0" indent="0" defTabSz="446088">
              <a:buNone/>
            </a:pPr>
            <a:r>
              <a:rPr lang="en-US" sz="1400" b="1" dirty="0">
                <a:solidFill>
                  <a:srgbClr val="FFFF00"/>
                </a:solidFill>
                <a:latin typeface="Garamond" panose="02020404030301010803" pitchFamily="18" charset="0"/>
              </a:rPr>
              <a:t>3.2.	Wealth tax and sui generis tax on trusts’ assets</a:t>
            </a:r>
          </a:p>
          <a:p>
            <a:pPr marL="0" indent="0" defTabSz="446088">
              <a:buNone/>
            </a:pPr>
            <a:endParaRPr lang="en-US" sz="1400" dirty="0">
              <a:solidFill>
                <a:srgbClr val="FFFF00"/>
              </a:solidFill>
              <a:latin typeface="Garamond" panose="02020404030301010803" pitchFamily="18" charset="0"/>
            </a:endParaRPr>
          </a:p>
          <a:p>
            <a:pPr marL="0" indent="0">
              <a:buNone/>
            </a:pPr>
            <a:r>
              <a:rPr lang="en-US" sz="1400" dirty="0">
                <a:solidFill>
                  <a:srgbClr val="FFFF00"/>
                </a:solidFill>
                <a:latin typeface="Garamond" panose="02020404030301010803" pitchFamily="18" charset="0"/>
              </a:rPr>
              <a:t>Since 2012, the settlors or deemed settlors of foreign trusts, regardless their characteristics, are virtually considered as the owners of foreign trust assets for French wealth tax purposes at progressive rates from 0.5% to 1.5%. </a:t>
            </a:r>
          </a:p>
          <a:p>
            <a:pPr marL="0" indent="0">
              <a:buNone/>
            </a:pPr>
            <a:endParaRPr lang="en-US" sz="1400" dirty="0">
              <a:solidFill>
                <a:srgbClr val="FFFF00"/>
              </a:solidFill>
              <a:latin typeface="Garamond" panose="02020404030301010803" pitchFamily="18" charset="0"/>
            </a:endParaRPr>
          </a:p>
          <a:p>
            <a:pPr marL="0" indent="0">
              <a:buNone/>
            </a:pPr>
            <a:r>
              <a:rPr lang="en-US" sz="1400" dirty="0">
                <a:solidFill>
                  <a:srgbClr val="FFFF00"/>
                </a:solidFill>
                <a:latin typeface="Garamond" panose="02020404030301010803" pitchFamily="18" charset="0"/>
              </a:rPr>
              <a:t>When the settlor does not report the trust’s assets for French wealth tax purposes, a sui generis tax amounting to 1.5% of the market value of the trust’s assets should be paid by the trustee. The settlor is considered by the FTA to be the taxpayer of the sui generis tax and is jointly liable with the trustee for its payment.</a:t>
            </a:r>
          </a:p>
          <a:p>
            <a:pPr marL="0" indent="0">
              <a:buNone/>
            </a:pPr>
            <a:endParaRPr lang="en-US" sz="1400" dirty="0">
              <a:solidFill>
                <a:srgbClr val="FFFF00"/>
              </a:solidFill>
              <a:latin typeface="Garamond" panose="02020404030301010803" pitchFamily="18" charset="0"/>
            </a:endParaRPr>
          </a:p>
          <a:p>
            <a:pPr marL="0" indent="0">
              <a:buNone/>
            </a:pPr>
            <a:r>
              <a:rPr lang="en-US" sz="1400" dirty="0">
                <a:solidFill>
                  <a:srgbClr val="FFFF00"/>
                </a:solidFill>
                <a:latin typeface="Garamond" panose="02020404030301010803" pitchFamily="18" charset="0"/>
              </a:rPr>
              <a:t>This artificial distinction between the French tax resident taxpayer, the settlor or beneficiary-deemed-settlor, who does not pay the sui generis tax and the Trustee, a non-French tax resident, who should pay the sui generis tax without being qualified as the taxpayer entails very difficult questions to deal with when neither the wealth tax or the sui generis tax have been paid on assets held in a trust set up by a French tax resident. </a:t>
            </a:r>
          </a:p>
          <a:p>
            <a:pPr marL="0" indent="0">
              <a:buNone/>
            </a:pPr>
            <a:endParaRPr lang="en-US" sz="1600" dirty="0">
              <a:solidFill>
                <a:srgbClr val="FFFF00"/>
              </a:solidFill>
              <a:latin typeface="Garamond" panose="02020404030301010803" pitchFamily="18" charset="0"/>
            </a:endParaRPr>
          </a:p>
        </p:txBody>
      </p:sp>
      <p:sp>
        <p:nvSpPr>
          <p:cNvPr id="5" name="ZoneTexte 4">
            <a:extLst>
              <a:ext uri="{FF2B5EF4-FFF2-40B4-BE49-F238E27FC236}">
                <a16:creationId xmlns:a16="http://schemas.microsoft.com/office/drawing/2014/main" id="{AF117EF3-2041-E753-87D4-4B9093874E98}"/>
              </a:ext>
            </a:extLst>
          </p:cNvPr>
          <p:cNvSpPr txBox="1"/>
          <p:nvPr/>
        </p:nvSpPr>
        <p:spPr>
          <a:xfrm>
            <a:off x="8604448" y="6381328"/>
            <a:ext cx="360040" cy="276999"/>
          </a:xfrm>
          <a:prstGeom prst="rect">
            <a:avLst/>
          </a:prstGeom>
          <a:noFill/>
        </p:spPr>
        <p:txBody>
          <a:bodyPr wrap="square" rtlCol="0">
            <a:spAutoFit/>
          </a:bodyPr>
          <a:lstStyle/>
          <a:p>
            <a:r>
              <a:rPr lang="fr-FR" sz="1200" b="1" dirty="0"/>
              <a:t>32</a:t>
            </a:r>
            <a:endParaRPr lang="en-US" sz="1200" b="1" dirty="0"/>
          </a:p>
        </p:txBody>
      </p:sp>
    </p:spTree>
    <p:extLst>
      <p:ext uri="{BB962C8B-B14F-4D97-AF65-F5344CB8AC3E}">
        <p14:creationId xmlns:p14="http://schemas.microsoft.com/office/powerpoint/2010/main" val="2224117555"/>
      </p:ext>
    </p:extLst>
  </p:cSld>
  <p:clrMapOvr>
    <a:masterClrMapping/>
  </p:clrMapOvr>
  <p:transition spd="slow">
    <p:wipe di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251975-2E22-AD71-D096-3033A7BD7ECF}"/>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8353ECFC-8CE4-FCCF-8441-07B37C4ABA45}"/>
              </a:ext>
            </a:extLst>
          </p:cNvPr>
          <p:cNvSpPr/>
          <p:nvPr/>
        </p:nvSpPr>
        <p:spPr>
          <a:xfrm>
            <a:off x="458757" y="89616"/>
            <a:ext cx="8244408" cy="778355"/>
          </a:xfrm>
          <a:prstGeom prst="rect">
            <a:avLst/>
          </a:prstGeom>
        </p:spPr>
        <p:txBody>
          <a:bodyPr wrap="square">
            <a:spAutoFit/>
          </a:bodyPr>
          <a:lstStyle/>
          <a:p>
            <a:pPr algn="ctr">
              <a:lnSpc>
                <a:spcPct val="107000"/>
              </a:lnSpc>
              <a:spcAft>
                <a:spcPts val="800"/>
              </a:spcAft>
            </a:pPr>
            <a:r>
              <a:rPr lang="fr-FR" sz="1800" b="1" dirty="0">
                <a:solidFill>
                  <a:srgbClr val="FFFF00"/>
                </a:solidFill>
                <a:ea typeface="Calibri" panose="020F0502020204030204" pitchFamily="34" charset="0"/>
                <a:cs typeface="Times New Roman" panose="02020603050405020304" pitchFamily="18" charset="0"/>
              </a:rPr>
              <a:t>S</a:t>
            </a:r>
            <a:r>
              <a:rPr lang="en-US" sz="1800" b="1" dirty="0" err="1">
                <a:solidFill>
                  <a:srgbClr val="FFFF00"/>
                </a:solidFill>
                <a:ea typeface="Calibri" panose="020F0502020204030204" pitchFamily="34" charset="0"/>
                <a:cs typeface="Times New Roman" panose="02020603050405020304" pitchFamily="18" charset="0"/>
              </a:rPr>
              <a:t>upreme</a:t>
            </a:r>
            <a:r>
              <a:rPr lang="en-US" sz="1800" b="1" dirty="0">
                <a:solidFill>
                  <a:srgbClr val="FFFF00"/>
                </a:solidFill>
                <a:ea typeface="Calibri" panose="020F0502020204030204" pitchFamily="34" charset="0"/>
                <a:cs typeface="Times New Roman" panose="02020603050405020304" pitchFamily="18" charset="0"/>
              </a:rPr>
              <a:t> Court February 11</a:t>
            </a:r>
            <a:r>
              <a:rPr lang="en-US" sz="1800" b="1" baseline="30000" dirty="0">
                <a:solidFill>
                  <a:srgbClr val="FFFF00"/>
                </a:solidFill>
                <a:ea typeface="Calibri" panose="020F0502020204030204" pitchFamily="34" charset="0"/>
                <a:cs typeface="Times New Roman" panose="02020603050405020304" pitchFamily="18" charset="0"/>
              </a:rPr>
              <a:t>th</a:t>
            </a:r>
            <a:r>
              <a:rPr lang="en-US" sz="1800" b="1" dirty="0">
                <a:solidFill>
                  <a:srgbClr val="FFFF00"/>
                </a:solidFill>
                <a:ea typeface="Calibri" panose="020F0502020204030204" pitchFamily="34" charset="0"/>
                <a:cs typeface="Times New Roman" panose="02020603050405020304" pitchFamily="18" charset="0"/>
              </a:rPr>
              <a:t> 2026</a:t>
            </a:r>
          </a:p>
          <a:p>
            <a:pPr algn="ctr">
              <a:lnSpc>
                <a:spcPct val="107000"/>
              </a:lnSpc>
              <a:spcAft>
                <a:spcPts val="800"/>
              </a:spcAft>
            </a:pPr>
            <a:r>
              <a:rPr lang="en-US" sz="1800" b="1" dirty="0">
                <a:solidFill>
                  <a:srgbClr val="FFFF00"/>
                </a:solidFill>
                <a:ea typeface="Calibri" panose="020F0502020204030204" pitchFamily="34" charset="0"/>
                <a:cs typeface="Times New Roman" panose="02020603050405020304" pitchFamily="18" charset="0"/>
              </a:rPr>
              <a:t>Cour de Cassation chambre </a:t>
            </a:r>
            <a:r>
              <a:rPr lang="en-US" sz="1800" b="1" dirty="0" err="1">
                <a:solidFill>
                  <a:srgbClr val="FFFF00"/>
                </a:solidFill>
                <a:ea typeface="Calibri" panose="020F0502020204030204" pitchFamily="34" charset="0"/>
                <a:cs typeface="Times New Roman" panose="02020603050405020304" pitchFamily="18" charset="0"/>
              </a:rPr>
              <a:t>commerciale</a:t>
            </a:r>
            <a:r>
              <a:rPr lang="en-US" sz="1800" b="1" dirty="0">
                <a:solidFill>
                  <a:srgbClr val="FFFF00"/>
                </a:solidFill>
                <a:ea typeface="Calibri" panose="020F0502020204030204" pitchFamily="34" charset="0"/>
                <a:cs typeface="Times New Roman" panose="02020603050405020304" pitchFamily="18" charset="0"/>
              </a:rPr>
              <a:t> n°23.14.305</a:t>
            </a:r>
            <a:endParaRPr lang="en-US" sz="2400" b="1" dirty="0">
              <a:solidFill>
                <a:srgbClr val="FFFF00"/>
              </a:solidFill>
              <a:ea typeface="Calibri" panose="020F0502020204030204" pitchFamily="34" charset="0"/>
              <a:cs typeface="Times New Roman" panose="02020603050405020304" pitchFamily="18" charset="0"/>
            </a:endParaRPr>
          </a:p>
        </p:txBody>
      </p:sp>
      <p:sp>
        <p:nvSpPr>
          <p:cNvPr id="19" name="ZoneTexte 18">
            <a:extLst>
              <a:ext uri="{FF2B5EF4-FFF2-40B4-BE49-F238E27FC236}">
                <a16:creationId xmlns:a16="http://schemas.microsoft.com/office/drawing/2014/main" id="{A5A7ECC0-27D7-8568-6410-8A8497D5E6D2}"/>
              </a:ext>
            </a:extLst>
          </p:cNvPr>
          <p:cNvSpPr txBox="1"/>
          <p:nvPr/>
        </p:nvSpPr>
        <p:spPr>
          <a:xfrm>
            <a:off x="3905974" y="1166765"/>
            <a:ext cx="1349972" cy="584775"/>
          </a:xfrm>
          <a:prstGeom prst="rect">
            <a:avLst/>
          </a:prstGeom>
          <a:noFill/>
          <a:ln>
            <a:solidFill>
              <a:srgbClr val="FFFF00"/>
            </a:solidFill>
          </a:ln>
        </p:spPr>
        <p:txBody>
          <a:bodyPr wrap="square" rtlCol="0">
            <a:spAutoFit/>
          </a:bodyPr>
          <a:lstStyle/>
          <a:p>
            <a:pPr algn="ctr"/>
            <a:r>
              <a:rPr lang="fr-FR" sz="1600" dirty="0">
                <a:solidFill>
                  <a:srgbClr val="FFFF00"/>
                </a:solidFill>
              </a:rPr>
              <a:t>Canadian Trustee</a:t>
            </a:r>
          </a:p>
        </p:txBody>
      </p:sp>
      <p:sp>
        <p:nvSpPr>
          <p:cNvPr id="20" name="ZoneTexte 19">
            <a:extLst>
              <a:ext uri="{FF2B5EF4-FFF2-40B4-BE49-F238E27FC236}">
                <a16:creationId xmlns:a16="http://schemas.microsoft.com/office/drawing/2014/main" id="{7C5E46A8-36FA-9601-FECC-0A62C801432D}"/>
              </a:ext>
            </a:extLst>
          </p:cNvPr>
          <p:cNvSpPr txBox="1"/>
          <p:nvPr/>
        </p:nvSpPr>
        <p:spPr>
          <a:xfrm>
            <a:off x="107504" y="1150603"/>
            <a:ext cx="1239594" cy="338554"/>
          </a:xfrm>
          <a:prstGeom prst="rect">
            <a:avLst/>
          </a:prstGeom>
          <a:noFill/>
          <a:ln>
            <a:noFill/>
          </a:ln>
        </p:spPr>
        <p:txBody>
          <a:bodyPr wrap="square" rtlCol="0">
            <a:spAutoFit/>
          </a:bodyPr>
          <a:lstStyle/>
          <a:p>
            <a:pPr algn="ctr"/>
            <a:r>
              <a:rPr lang="fr-FR" sz="1600" b="1" dirty="0" err="1">
                <a:solidFill>
                  <a:srgbClr val="FFFF00"/>
                </a:solidFill>
              </a:rPr>
              <a:t>Facts</a:t>
            </a:r>
            <a:endParaRPr lang="fr-FR" sz="1600" b="1" dirty="0">
              <a:solidFill>
                <a:srgbClr val="FFFF00"/>
              </a:solidFill>
            </a:endParaRPr>
          </a:p>
        </p:txBody>
      </p:sp>
      <p:sp>
        <p:nvSpPr>
          <p:cNvPr id="24" name="ZoneTexte 23">
            <a:extLst>
              <a:ext uri="{FF2B5EF4-FFF2-40B4-BE49-F238E27FC236}">
                <a16:creationId xmlns:a16="http://schemas.microsoft.com/office/drawing/2014/main" id="{7E4D119D-A96C-E732-5DBA-6F99885F4079}"/>
              </a:ext>
            </a:extLst>
          </p:cNvPr>
          <p:cNvSpPr txBox="1"/>
          <p:nvPr/>
        </p:nvSpPr>
        <p:spPr>
          <a:xfrm>
            <a:off x="6366949" y="3122798"/>
            <a:ext cx="1413872" cy="338554"/>
          </a:xfrm>
          <a:prstGeom prst="rect">
            <a:avLst/>
          </a:prstGeom>
          <a:noFill/>
          <a:ln>
            <a:noFill/>
          </a:ln>
        </p:spPr>
        <p:txBody>
          <a:bodyPr wrap="square" rtlCol="0">
            <a:spAutoFit/>
          </a:bodyPr>
          <a:lstStyle/>
          <a:p>
            <a:pPr algn="ctr"/>
            <a:r>
              <a:rPr lang="fr-FR" sz="1600" dirty="0" err="1">
                <a:solidFill>
                  <a:srgbClr val="FFFF00"/>
                </a:solidFill>
              </a:rPr>
              <a:t>Beneficiaries</a:t>
            </a:r>
            <a:endParaRPr lang="fr-FR" sz="1600" dirty="0">
              <a:solidFill>
                <a:srgbClr val="FFFF00"/>
              </a:solidFill>
            </a:endParaRPr>
          </a:p>
        </p:txBody>
      </p:sp>
      <p:cxnSp>
        <p:nvCxnSpPr>
          <p:cNvPr id="35" name="Connecteur droit 34">
            <a:extLst>
              <a:ext uri="{FF2B5EF4-FFF2-40B4-BE49-F238E27FC236}">
                <a16:creationId xmlns:a16="http://schemas.microsoft.com/office/drawing/2014/main" id="{0F29094A-B9EF-E7CD-26A4-AEAA6125F8C1}"/>
              </a:ext>
            </a:extLst>
          </p:cNvPr>
          <p:cNvCxnSpPr>
            <a:cxnSpLocks/>
          </p:cNvCxnSpPr>
          <p:nvPr/>
        </p:nvCxnSpPr>
        <p:spPr bwMode="auto">
          <a:xfrm flipH="1">
            <a:off x="4572000" y="1729269"/>
            <a:ext cx="0" cy="746869"/>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41" name="Connecteur droit 40">
            <a:extLst>
              <a:ext uri="{FF2B5EF4-FFF2-40B4-BE49-F238E27FC236}">
                <a16:creationId xmlns:a16="http://schemas.microsoft.com/office/drawing/2014/main" id="{E06281F2-40A6-C992-4986-CFC6FFAA57C4}"/>
              </a:ext>
            </a:extLst>
          </p:cNvPr>
          <p:cNvCxnSpPr>
            <a:cxnSpLocks/>
          </p:cNvCxnSpPr>
          <p:nvPr/>
        </p:nvCxnSpPr>
        <p:spPr bwMode="auto">
          <a:xfrm flipH="1">
            <a:off x="2025529" y="3301160"/>
            <a:ext cx="2016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25" name="ZoneTexte 24">
            <a:extLst>
              <a:ext uri="{FF2B5EF4-FFF2-40B4-BE49-F238E27FC236}">
                <a16:creationId xmlns:a16="http://schemas.microsoft.com/office/drawing/2014/main" id="{0596FB75-B561-901D-9684-F3FDC04C394D}"/>
              </a:ext>
            </a:extLst>
          </p:cNvPr>
          <p:cNvSpPr txBox="1"/>
          <p:nvPr/>
        </p:nvSpPr>
        <p:spPr>
          <a:xfrm>
            <a:off x="3800522" y="3122798"/>
            <a:ext cx="1617155" cy="830997"/>
          </a:xfrm>
          <a:prstGeom prst="rect">
            <a:avLst/>
          </a:prstGeom>
          <a:noFill/>
          <a:ln>
            <a:noFill/>
          </a:ln>
        </p:spPr>
        <p:txBody>
          <a:bodyPr wrap="square" rtlCol="0">
            <a:spAutoFit/>
          </a:bodyPr>
          <a:lstStyle/>
          <a:p>
            <a:pPr algn="ctr"/>
            <a:r>
              <a:rPr lang="fr-FR" sz="1600" b="1" dirty="0">
                <a:solidFill>
                  <a:srgbClr val="FFFF00"/>
                </a:solidFill>
              </a:rPr>
              <a:t>Oscar II</a:t>
            </a:r>
          </a:p>
          <a:p>
            <a:pPr algn="ctr"/>
            <a:r>
              <a:rPr lang="fr-FR" sz="1600" dirty="0" err="1">
                <a:solidFill>
                  <a:srgbClr val="FFFF00"/>
                </a:solidFill>
              </a:rPr>
              <a:t>Irrevocable</a:t>
            </a:r>
            <a:r>
              <a:rPr lang="fr-FR" sz="1600" dirty="0">
                <a:solidFill>
                  <a:srgbClr val="FFFF00"/>
                </a:solidFill>
              </a:rPr>
              <a:t> </a:t>
            </a:r>
            <a:r>
              <a:rPr lang="fr-FR" sz="1600" dirty="0" err="1">
                <a:solidFill>
                  <a:srgbClr val="FFFF00"/>
                </a:solidFill>
              </a:rPr>
              <a:t>discretionary</a:t>
            </a:r>
            <a:r>
              <a:rPr lang="fr-FR" sz="1600" dirty="0">
                <a:solidFill>
                  <a:srgbClr val="FFFF00"/>
                </a:solidFill>
              </a:rPr>
              <a:t> trust </a:t>
            </a:r>
          </a:p>
        </p:txBody>
      </p:sp>
      <p:sp>
        <p:nvSpPr>
          <p:cNvPr id="26" name="ZoneTexte 25">
            <a:extLst>
              <a:ext uri="{FF2B5EF4-FFF2-40B4-BE49-F238E27FC236}">
                <a16:creationId xmlns:a16="http://schemas.microsoft.com/office/drawing/2014/main" id="{FB2DDF31-7E80-F9B0-60A1-82B22C4C701A}"/>
              </a:ext>
            </a:extLst>
          </p:cNvPr>
          <p:cNvSpPr txBox="1"/>
          <p:nvPr/>
        </p:nvSpPr>
        <p:spPr>
          <a:xfrm>
            <a:off x="649381" y="2769488"/>
            <a:ext cx="1617155" cy="1077218"/>
          </a:xfrm>
          <a:prstGeom prst="rect">
            <a:avLst/>
          </a:prstGeom>
          <a:noFill/>
          <a:ln>
            <a:noFill/>
          </a:ln>
        </p:spPr>
        <p:txBody>
          <a:bodyPr wrap="square" rtlCol="0">
            <a:spAutoFit/>
          </a:bodyPr>
          <a:lstStyle/>
          <a:p>
            <a:pPr algn="ctr"/>
            <a:r>
              <a:rPr lang="fr-FR" sz="1600" dirty="0">
                <a:solidFill>
                  <a:srgbClr val="FFFF00"/>
                </a:solidFill>
              </a:rPr>
              <a:t>Mme X</a:t>
            </a:r>
          </a:p>
          <a:p>
            <a:pPr algn="ctr"/>
            <a:r>
              <a:rPr lang="fr-FR" sz="1600" dirty="0">
                <a:solidFill>
                  <a:srgbClr val="FFFF00"/>
                </a:solidFill>
              </a:rPr>
              <a:t>French </a:t>
            </a:r>
            <a:r>
              <a:rPr lang="fr-FR" sz="1600" dirty="0" err="1">
                <a:solidFill>
                  <a:srgbClr val="FFFF00"/>
                </a:solidFill>
              </a:rPr>
              <a:t>tax</a:t>
            </a:r>
            <a:r>
              <a:rPr lang="fr-FR" sz="1600" dirty="0">
                <a:solidFill>
                  <a:srgbClr val="FFFF00"/>
                </a:solidFill>
              </a:rPr>
              <a:t> </a:t>
            </a:r>
            <a:r>
              <a:rPr lang="fr-FR" sz="1600" dirty="0" err="1">
                <a:solidFill>
                  <a:srgbClr val="FFFF00"/>
                </a:solidFill>
              </a:rPr>
              <a:t>resident</a:t>
            </a:r>
            <a:endParaRPr lang="fr-FR" sz="1600" dirty="0">
              <a:solidFill>
                <a:srgbClr val="FFFF00"/>
              </a:solidFill>
            </a:endParaRPr>
          </a:p>
          <a:p>
            <a:pPr algn="ctr"/>
            <a:endParaRPr lang="fr-FR" sz="1600" dirty="0">
              <a:solidFill>
                <a:srgbClr val="FFFF00"/>
              </a:solidFill>
            </a:endParaRPr>
          </a:p>
        </p:txBody>
      </p:sp>
      <p:sp>
        <p:nvSpPr>
          <p:cNvPr id="2" name="Triangle isocèle 1">
            <a:extLst>
              <a:ext uri="{FF2B5EF4-FFF2-40B4-BE49-F238E27FC236}">
                <a16:creationId xmlns:a16="http://schemas.microsoft.com/office/drawing/2014/main" id="{7570704F-F0F1-0E78-4EE6-C20C12938768}"/>
              </a:ext>
            </a:extLst>
          </p:cNvPr>
          <p:cNvSpPr/>
          <p:nvPr/>
        </p:nvSpPr>
        <p:spPr bwMode="auto">
          <a:xfrm>
            <a:off x="3500841" y="2469199"/>
            <a:ext cx="2160239" cy="1663922"/>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6" name="Connecteur droit 5">
            <a:extLst>
              <a:ext uri="{FF2B5EF4-FFF2-40B4-BE49-F238E27FC236}">
                <a16:creationId xmlns:a16="http://schemas.microsoft.com/office/drawing/2014/main" id="{1DD3C656-A6DF-3CFC-CC93-2E957AC8FC11}"/>
              </a:ext>
            </a:extLst>
          </p:cNvPr>
          <p:cNvCxnSpPr>
            <a:cxnSpLocks/>
          </p:cNvCxnSpPr>
          <p:nvPr/>
        </p:nvCxnSpPr>
        <p:spPr bwMode="auto">
          <a:xfrm flipH="1">
            <a:off x="5130069" y="3292075"/>
            <a:ext cx="1404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3" name="ZoneTexte 2">
            <a:extLst>
              <a:ext uri="{FF2B5EF4-FFF2-40B4-BE49-F238E27FC236}">
                <a16:creationId xmlns:a16="http://schemas.microsoft.com/office/drawing/2014/main" id="{287602AB-1A18-DD61-1E1A-6AE62243E817}"/>
              </a:ext>
            </a:extLst>
          </p:cNvPr>
          <p:cNvSpPr txBox="1"/>
          <p:nvPr/>
        </p:nvSpPr>
        <p:spPr>
          <a:xfrm>
            <a:off x="2411088" y="2688461"/>
            <a:ext cx="1239594" cy="584775"/>
          </a:xfrm>
          <a:prstGeom prst="rect">
            <a:avLst/>
          </a:prstGeom>
          <a:noFill/>
          <a:ln>
            <a:noFill/>
          </a:ln>
        </p:spPr>
        <p:txBody>
          <a:bodyPr wrap="square" rtlCol="0">
            <a:spAutoFit/>
          </a:bodyPr>
          <a:lstStyle/>
          <a:p>
            <a:pPr algn="ctr"/>
            <a:r>
              <a:rPr lang="fr-FR" sz="1600" dirty="0" err="1">
                <a:solidFill>
                  <a:srgbClr val="FFFF00"/>
                </a:solidFill>
              </a:rPr>
              <a:t>Settlor</a:t>
            </a:r>
            <a:r>
              <a:rPr lang="fr-FR" sz="1600" dirty="0">
                <a:solidFill>
                  <a:srgbClr val="FFFF00"/>
                </a:solidFill>
              </a:rPr>
              <a:t> in 1986</a:t>
            </a:r>
          </a:p>
        </p:txBody>
      </p:sp>
      <p:cxnSp>
        <p:nvCxnSpPr>
          <p:cNvPr id="4" name="Connecteur droit 3">
            <a:extLst>
              <a:ext uri="{FF2B5EF4-FFF2-40B4-BE49-F238E27FC236}">
                <a16:creationId xmlns:a16="http://schemas.microsoft.com/office/drawing/2014/main" id="{112B64D4-FB77-A2BF-2D7B-FBD88551248E}"/>
              </a:ext>
            </a:extLst>
          </p:cNvPr>
          <p:cNvCxnSpPr>
            <a:cxnSpLocks/>
          </p:cNvCxnSpPr>
          <p:nvPr/>
        </p:nvCxnSpPr>
        <p:spPr bwMode="auto">
          <a:xfrm flipV="1">
            <a:off x="4609099" y="4133121"/>
            <a:ext cx="0" cy="82800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8" name="ZoneTexte 7">
            <a:extLst>
              <a:ext uri="{FF2B5EF4-FFF2-40B4-BE49-F238E27FC236}">
                <a16:creationId xmlns:a16="http://schemas.microsoft.com/office/drawing/2014/main" id="{6EB9E18D-19A7-5ACA-9011-99545D9671CF}"/>
              </a:ext>
            </a:extLst>
          </p:cNvPr>
          <p:cNvSpPr txBox="1"/>
          <p:nvPr/>
        </p:nvSpPr>
        <p:spPr>
          <a:xfrm>
            <a:off x="3785953" y="4994426"/>
            <a:ext cx="1617155" cy="830997"/>
          </a:xfrm>
          <a:prstGeom prst="rect">
            <a:avLst/>
          </a:prstGeom>
          <a:noFill/>
          <a:ln>
            <a:noFill/>
          </a:ln>
        </p:spPr>
        <p:txBody>
          <a:bodyPr wrap="square" rtlCol="0">
            <a:spAutoFit/>
          </a:bodyPr>
          <a:lstStyle/>
          <a:p>
            <a:pPr algn="ctr"/>
            <a:r>
              <a:rPr lang="fr-FR" sz="1600" dirty="0">
                <a:solidFill>
                  <a:srgbClr val="FFFF00"/>
                </a:solidFill>
              </a:rPr>
              <a:t>Assets </a:t>
            </a:r>
            <a:r>
              <a:rPr lang="fr-FR" sz="1600" dirty="0" err="1">
                <a:solidFill>
                  <a:srgbClr val="FFFF00"/>
                </a:solidFill>
              </a:rPr>
              <a:t>located</a:t>
            </a:r>
            <a:r>
              <a:rPr lang="fr-FR" sz="1600" dirty="0">
                <a:solidFill>
                  <a:srgbClr val="FFFF00"/>
                </a:solidFill>
              </a:rPr>
              <a:t> </a:t>
            </a:r>
            <a:r>
              <a:rPr lang="fr-FR" sz="1600" dirty="0" err="1">
                <a:solidFill>
                  <a:srgbClr val="FFFF00"/>
                </a:solidFill>
              </a:rPr>
              <a:t>outside</a:t>
            </a:r>
            <a:r>
              <a:rPr lang="fr-FR" sz="1600" dirty="0">
                <a:solidFill>
                  <a:srgbClr val="FFFF00"/>
                </a:solidFill>
              </a:rPr>
              <a:t> France</a:t>
            </a:r>
          </a:p>
          <a:p>
            <a:pPr algn="ctr"/>
            <a:endParaRPr lang="fr-FR" sz="1600" dirty="0">
              <a:solidFill>
                <a:srgbClr val="FFFF00"/>
              </a:solidFill>
            </a:endParaRPr>
          </a:p>
        </p:txBody>
      </p:sp>
      <p:pic>
        <p:nvPicPr>
          <p:cNvPr id="11" name="Image 10">
            <a:extLst>
              <a:ext uri="{FF2B5EF4-FFF2-40B4-BE49-F238E27FC236}">
                <a16:creationId xmlns:a16="http://schemas.microsoft.com/office/drawing/2014/main" id="{364964FF-9406-DB72-F467-22CF021DCC61}"/>
              </a:ext>
            </a:extLst>
          </p:cNvPr>
          <p:cNvPicPr>
            <a:picLocks noChangeAspect="1"/>
          </p:cNvPicPr>
          <p:nvPr/>
        </p:nvPicPr>
        <p:blipFill>
          <a:blip r:embed="rId3"/>
          <a:stretch>
            <a:fillRect/>
          </a:stretch>
        </p:blipFill>
        <p:spPr>
          <a:xfrm>
            <a:off x="8528487" y="2469199"/>
            <a:ext cx="524784" cy="1230328"/>
          </a:xfrm>
          <a:prstGeom prst="rect">
            <a:avLst/>
          </a:prstGeom>
        </p:spPr>
      </p:pic>
      <p:pic>
        <p:nvPicPr>
          <p:cNvPr id="15" name="Image 14">
            <a:extLst>
              <a:ext uri="{FF2B5EF4-FFF2-40B4-BE49-F238E27FC236}">
                <a16:creationId xmlns:a16="http://schemas.microsoft.com/office/drawing/2014/main" id="{5D281B3F-E354-C8CD-E2AA-65A6F4FDB0DE}"/>
              </a:ext>
            </a:extLst>
          </p:cNvPr>
          <p:cNvPicPr>
            <a:picLocks noChangeAspect="1"/>
          </p:cNvPicPr>
          <p:nvPr/>
        </p:nvPicPr>
        <p:blipFill>
          <a:blip r:embed="rId4"/>
          <a:stretch>
            <a:fillRect/>
          </a:stretch>
        </p:blipFill>
        <p:spPr>
          <a:xfrm>
            <a:off x="313439" y="2270638"/>
            <a:ext cx="548487" cy="1470591"/>
          </a:xfrm>
          <a:prstGeom prst="rect">
            <a:avLst/>
          </a:prstGeom>
        </p:spPr>
      </p:pic>
      <p:pic>
        <p:nvPicPr>
          <p:cNvPr id="17" name="Image 16">
            <a:extLst>
              <a:ext uri="{FF2B5EF4-FFF2-40B4-BE49-F238E27FC236}">
                <a16:creationId xmlns:a16="http://schemas.microsoft.com/office/drawing/2014/main" id="{2818FAEF-B095-FF11-70A4-A80E7B2A5714}"/>
              </a:ext>
            </a:extLst>
          </p:cNvPr>
          <p:cNvPicPr>
            <a:picLocks noChangeAspect="1"/>
          </p:cNvPicPr>
          <p:nvPr/>
        </p:nvPicPr>
        <p:blipFill>
          <a:blip r:embed="rId5"/>
          <a:stretch>
            <a:fillRect/>
          </a:stretch>
        </p:blipFill>
        <p:spPr>
          <a:xfrm>
            <a:off x="7979568" y="2087246"/>
            <a:ext cx="502965" cy="1288081"/>
          </a:xfrm>
          <a:prstGeom prst="rect">
            <a:avLst/>
          </a:prstGeom>
        </p:spPr>
      </p:pic>
      <p:pic>
        <p:nvPicPr>
          <p:cNvPr id="21" name="Image 20">
            <a:extLst>
              <a:ext uri="{FF2B5EF4-FFF2-40B4-BE49-F238E27FC236}">
                <a16:creationId xmlns:a16="http://schemas.microsoft.com/office/drawing/2014/main" id="{54CF6A09-22EE-E763-383A-5715352E854B}"/>
              </a:ext>
            </a:extLst>
          </p:cNvPr>
          <p:cNvPicPr>
            <a:picLocks noChangeAspect="1"/>
          </p:cNvPicPr>
          <p:nvPr/>
        </p:nvPicPr>
        <p:blipFill>
          <a:blip r:embed="rId6"/>
          <a:stretch>
            <a:fillRect/>
          </a:stretch>
        </p:blipFill>
        <p:spPr>
          <a:xfrm>
            <a:off x="7476507" y="3286556"/>
            <a:ext cx="528027" cy="1230328"/>
          </a:xfrm>
          <a:prstGeom prst="rect">
            <a:avLst/>
          </a:prstGeom>
        </p:spPr>
      </p:pic>
      <p:pic>
        <p:nvPicPr>
          <p:cNvPr id="23" name="Image 22">
            <a:extLst>
              <a:ext uri="{FF2B5EF4-FFF2-40B4-BE49-F238E27FC236}">
                <a16:creationId xmlns:a16="http://schemas.microsoft.com/office/drawing/2014/main" id="{A0AB4E1C-B08D-7D50-C320-F004AA39E5EB}"/>
              </a:ext>
            </a:extLst>
          </p:cNvPr>
          <p:cNvPicPr>
            <a:picLocks noChangeAspect="1"/>
          </p:cNvPicPr>
          <p:nvPr/>
        </p:nvPicPr>
        <p:blipFill>
          <a:blip r:embed="rId7"/>
          <a:stretch>
            <a:fillRect/>
          </a:stretch>
        </p:blipFill>
        <p:spPr>
          <a:xfrm>
            <a:off x="8087104" y="3482673"/>
            <a:ext cx="486644" cy="1335441"/>
          </a:xfrm>
          <a:prstGeom prst="rect">
            <a:avLst/>
          </a:prstGeom>
        </p:spPr>
      </p:pic>
      <p:sp>
        <p:nvSpPr>
          <p:cNvPr id="9" name="ZoneTexte 8">
            <a:extLst>
              <a:ext uri="{FF2B5EF4-FFF2-40B4-BE49-F238E27FC236}">
                <a16:creationId xmlns:a16="http://schemas.microsoft.com/office/drawing/2014/main" id="{CFB77A62-8EE4-369F-5AD9-5CD03037986A}"/>
              </a:ext>
            </a:extLst>
          </p:cNvPr>
          <p:cNvSpPr txBox="1"/>
          <p:nvPr/>
        </p:nvSpPr>
        <p:spPr>
          <a:xfrm>
            <a:off x="8604448" y="6381328"/>
            <a:ext cx="360040" cy="276999"/>
          </a:xfrm>
          <a:prstGeom prst="rect">
            <a:avLst/>
          </a:prstGeom>
          <a:noFill/>
        </p:spPr>
        <p:txBody>
          <a:bodyPr wrap="square" rtlCol="0">
            <a:spAutoFit/>
          </a:bodyPr>
          <a:lstStyle/>
          <a:p>
            <a:r>
              <a:rPr lang="fr-FR" sz="1200" b="1" dirty="0"/>
              <a:t>33</a:t>
            </a:r>
            <a:endParaRPr lang="en-US" sz="1200" b="1" dirty="0"/>
          </a:p>
        </p:txBody>
      </p:sp>
    </p:spTree>
    <p:extLst>
      <p:ext uri="{BB962C8B-B14F-4D97-AF65-F5344CB8AC3E}">
        <p14:creationId xmlns:p14="http://schemas.microsoft.com/office/powerpoint/2010/main" val="2371182674"/>
      </p:ext>
    </p:extLst>
  </p:cSld>
  <p:clrMapOvr>
    <a:masterClrMapping/>
  </p:clrMapOvr>
  <p:transition spd="slow">
    <p:wipe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6272BD-A5D2-E7B3-AB59-9CB01CEA52F4}"/>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6B542A66-A9C7-9E33-7C55-E35421E6F11F}"/>
              </a:ext>
            </a:extLst>
          </p:cNvPr>
          <p:cNvSpPr/>
          <p:nvPr/>
        </p:nvSpPr>
        <p:spPr>
          <a:xfrm>
            <a:off x="458757" y="89616"/>
            <a:ext cx="8244408" cy="778355"/>
          </a:xfrm>
          <a:prstGeom prst="rect">
            <a:avLst/>
          </a:prstGeom>
        </p:spPr>
        <p:txBody>
          <a:bodyPr wrap="square">
            <a:spAutoFit/>
          </a:bodyPr>
          <a:lstStyle/>
          <a:p>
            <a:pPr algn="ctr">
              <a:lnSpc>
                <a:spcPct val="107000"/>
              </a:lnSpc>
              <a:spcAft>
                <a:spcPts val="800"/>
              </a:spcAft>
            </a:pPr>
            <a:r>
              <a:rPr lang="fr-FR" sz="1800" b="1" dirty="0">
                <a:solidFill>
                  <a:srgbClr val="FFFF00"/>
                </a:solidFill>
                <a:ea typeface="Calibri" panose="020F0502020204030204" pitchFamily="34" charset="0"/>
                <a:cs typeface="Times New Roman" panose="02020603050405020304" pitchFamily="18" charset="0"/>
              </a:rPr>
              <a:t>S</a:t>
            </a:r>
            <a:r>
              <a:rPr lang="en-US" sz="1800" b="1" dirty="0" err="1">
                <a:solidFill>
                  <a:srgbClr val="FFFF00"/>
                </a:solidFill>
                <a:ea typeface="Calibri" panose="020F0502020204030204" pitchFamily="34" charset="0"/>
                <a:cs typeface="Times New Roman" panose="02020603050405020304" pitchFamily="18" charset="0"/>
              </a:rPr>
              <a:t>upreme</a:t>
            </a:r>
            <a:r>
              <a:rPr lang="en-US" sz="1800" b="1" dirty="0">
                <a:solidFill>
                  <a:srgbClr val="FFFF00"/>
                </a:solidFill>
                <a:ea typeface="Calibri" panose="020F0502020204030204" pitchFamily="34" charset="0"/>
                <a:cs typeface="Times New Roman" panose="02020603050405020304" pitchFamily="18" charset="0"/>
              </a:rPr>
              <a:t> Court February 11</a:t>
            </a:r>
            <a:r>
              <a:rPr lang="en-US" sz="1800" b="1" baseline="30000" dirty="0">
                <a:solidFill>
                  <a:srgbClr val="FFFF00"/>
                </a:solidFill>
                <a:ea typeface="Calibri" panose="020F0502020204030204" pitchFamily="34" charset="0"/>
                <a:cs typeface="Times New Roman" panose="02020603050405020304" pitchFamily="18" charset="0"/>
              </a:rPr>
              <a:t>th</a:t>
            </a:r>
            <a:r>
              <a:rPr lang="en-US" sz="1800" b="1" dirty="0">
                <a:solidFill>
                  <a:srgbClr val="FFFF00"/>
                </a:solidFill>
                <a:ea typeface="Calibri" panose="020F0502020204030204" pitchFamily="34" charset="0"/>
                <a:cs typeface="Times New Roman" panose="02020603050405020304" pitchFamily="18" charset="0"/>
              </a:rPr>
              <a:t> 2026</a:t>
            </a:r>
          </a:p>
          <a:p>
            <a:pPr algn="ctr">
              <a:lnSpc>
                <a:spcPct val="107000"/>
              </a:lnSpc>
              <a:spcAft>
                <a:spcPts val="800"/>
              </a:spcAft>
            </a:pPr>
            <a:r>
              <a:rPr lang="en-US" sz="1800" b="1" dirty="0">
                <a:solidFill>
                  <a:srgbClr val="FFFF00"/>
                </a:solidFill>
                <a:ea typeface="Calibri" panose="020F0502020204030204" pitchFamily="34" charset="0"/>
                <a:cs typeface="Times New Roman" panose="02020603050405020304" pitchFamily="18" charset="0"/>
              </a:rPr>
              <a:t>Cour de Cassation chambre </a:t>
            </a:r>
            <a:r>
              <a:rPr lang="en-US" sz="1800" b="1" dirty="0" err="1">
                <a:solidFill>
                  <a:srgbClr val="FFFF00"/>
                </a:solidFill>
                <a:ea typeface="Calibri" panose="020F0502020204030204" pitchFamily="34" charset="0"/>
                <a:cs typeface="Times New Roman" panose="02020603050405020304" pitchFamily="18" charset="0"/>
              </a:rPr>
              <a:t>commerciale</a:t>
            </a:r>
            <a:r>
              <a:rPr lang="en-US" sz="1800" b="1" dirty="0">
                <a:solidFill>
                  <a:srgbClr val="FFFF00"/>
                </a:solidFill>
                <a:ea typeface="Calibri" panose="020F0502020204030204" pitchFamily="34" charset="0"/>
                <a:cs typeface="Times New Roman" panose="02020603050405020304" pitchFamily="18" charset="0"/>
              </a:rPr>
              <a:t> n°23.14.305</a:t>
            </a:r>
            <a:endParaRPr lang="en-US" sz="2400" b="1" dirty="0">
              <a:solidFill>
                <a:srgbClr val="FFFF00"/>
              </a:solidFill>
              <a:ea typeface="Calibri" panose="020F0502020204030204" pitchFamily="34" charset="0"/>
              <a:cs typeface="Times New Roman" panose="02020603050405020304" pitchFamily="18" charset="0"/>
            </a:endParaRPr>
          </a:p>
        </p:txBody>
      </p:sp>
      <p:sp>
        <p:nvSpPr>
          <p:cNvPr id="19" name="ZoneTexte 18">
            <a:extLst>
              <a:ext uri="{FF2B5EF4-FFF2-40B4-BE49-F238E27FC236}">
                <a16:creationId xmlns:a16="http://schemas.microsoft.com/office/drawing/2014/main" id="{B17E2FDE-C934-1305-08FD-1E634BDB74A4}"/>
              </a:ext>
            </a:extLst>
          </p:cNvPr>
          <p:cNvSpPr txBox="1"/>
          <p:nvPr/>
        </p:nvSpPr>
        <p:spPr>
          <a:xfrm>
            <a:off x="3905974" y="1144494"/>
            <a:ext cx="1349972" cy="584775"/>
          </a:xfrm>
          <a:prstGeom prst="rect">
            <a:avLst/>
          </a:prstGeom>
          <a:noFill/>
          <a:ln>
            <a:solidFill>
              <a:srgbClr val="FFFF00"/>
            </a:solidFill>
          </a:ln>
        </p:spPr>
        <p:txBody>
          <a:bodyPr wrap="square" rtlCol="0">
            <a:spAutoFit/>
          </a:bodyPr>
          <a:lstStyle/>
          <a:p>
            <a:pPr algn="ctr"/>
            <a:r>
              <a:rPr lang="fr-FR" sz="1600" dirty="0">
                <a:solidFill>
                  <a:srgbClr val="FFFF00"/>
                </a:solidFill>
              </a:rPr>
              <a:t>Canadian Trustee</a:t>
            </a:r>
          </a:p>
        </p:txBody>
      </p:sp>
      <p:sp>
        <p:nvSpPr>
          <p:cNvPr id="20" name="ZoneTexte 19">
            <a:extLst>
              <a:ext uri="{FF2B5EF4-FFF2-40B4-BE49-F238E27FC236}">
                <a16:creationId xmlns:a16="http://schemas.microsoft.com/office/drawing/2014/main" id="{9C74B999-E93B-34A4-4BA5-73DA77B7D5ED}"/>
              </a:ext>
            </a:extLst>
          </p:cNvPr>
          <p:cNvSpPr txBox="1"/>
          <p:nvPr/>
        </p:nvSpPr>
        <p:spPr>
          <a:xfrm>
            <a:off x="107504" y="1164018"/>
            <a:ext cx="1239594" cy="338554"/>
          </a:xfrm>
          <a:prstGeom prst="rect">
            <a:avLst/>
          </a:prstGeom>
          <a:noFill/>
          <a:ln>
            <a:noFill/>
          </a:ln>
        </p:spPr>
        <p:txBody>
          <a:bodyPr wrap="square" rtlCol="0">
            <a:spAutoFit/>
          </a:bodyPr>
          <a:lstStyle/>
          <a:p>
            <a:pPr algn="ctr"/>
            <a:r>
              <a:rPr lang="fr-FR" sz="1600" b="1" dirty="0" err="1">
                <a:solidFill>
                  <a:srgbClr val="FFFF00"/>
                </a:solidFill>
              </a:rPr>
              <a:t>Facts</a:t>
            </a:r>
            <a:endParaRPr lang="fr-FR" sz="1600" b="1" dirty="0">
              <a:solidFill>
                <a:srgbClr val="FFFF00"/>
              </a:solidFill>
            </a:endParaRPr>
          </a:p>
        </p:txBody>
      </p:sp>
      <p:sp>
        <p:nvSpPr>
          <p:cNvPr id="24" name="ZoneTexte 23">
            <a:extLst>
              <a:ext uri="{FF2B5EF4-FFF2-40B4-BE49-F238E27FC236}">
                <a16:creationId xmlns:a16="http://schemas.microsoft.com/office/drawing/2014/main" id="{C7A34781-41B2-DAF7-4065-39C91A84C5D7}"/>
              </a:ext>
            </a:extLst>
          </p:cNvPr>
          <p:cNvSpPr txBox="1"/>
          <p:nvPr/>
        </p:nvSpPr>
        <p:spPr>
          <a:xfrm>
            <a:off x="6380871" y="3093526"/>
            <a:ext cx="1427794" cy="338554"/>
          </a:xfrm>
          <a:prstGeom prst="rect">
            <a:avLst/>
          </a:prstGeom>
          <a:noFill/>
          <a:ln>
            <a:noFill/>
          </a:ln>
        </p:spPr>
        <p:txBody>
          <a:bodyPr wrap="square" rtlCol="0">
            <a:spAutoFit/>
          </a:bodyPr>
          <a:lstStyle/>
          <a:p>
            <a:pPr algn="ctr"/>
            <a:r>
              <a:rPr lang="fr-FR" sz="1600" dirty="0" err="1">
                <a:solidFill>
                  <a:srgbClr val="FFFF00"/>
                </a:solidFill>
              </a:rPr>
              <a:t>Beneficiaries</a:t>
            </a:r>
            <a:endParaRPr lang="fr-FR" sz="1600" dirty="0">
              <a:solidFill>
                <a:srgbClr val="FFFF00"/>
              </a:solidFill>
            </a:endParaRPr>
          </a:p>
        </p:txBody>
      </p:sp>
      <p:cxnSp>
        <p:nvCxnSpPr>
          <p:cNvPr id="35" name="Connecteur droit 34">
            <a:extLst>
              <a:ext uri="{FF2B5EF4-FFF2-40B4-BE49-F238E27FC236}">
                <a16:creationId xmlns:a16="http://schemas.microsoft.com/office/drawing/2014/main" id="{8A87F44A-EF3B-2F0B-359E-AFD59BB8A926}"/>
              </a:ext>
            </a:extLst>
          </p:cNvPr>
          <p:cNvCxnSpPr>
            <a:cxnSpLocks/>
          </p:cNvCxnSpPr>
          <p:nvPr/>
        </p:nvCxnSpPr>
        <p:spPr bwMode="auto">
          <a:xfrm flipH="1">
            <a:off x="4572000" y="1729269"/>
            <a:ext cx="0" cy="746869"/>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41" name="Connecteur droit 40">
            <a:extLst>
              <a:ext uri="{FF2B5EF4-FFF2-40B4-BE49-F238E27FC236}">
                <a16:creationId xmlns:a16="http://schemas.microsoft.com/office/drawing/2014/main" id="{06F48DA2-7646-8F63-A53F-3B4F94344316}"/>
              </a:ext>
            </a:extLst>
          </p:cNvPr>
          <p:cNvCxnSpPr>
            <a:cxnSpLocks/>
          </p:cNvCxnSpPr>
          <p:nvPr/>
        </p:nvCxnSpPr>
        <p:spPr bwMode="auto">
          <a:xfrm flipH="1">
            <a:off x="2025529" y="3301160"/>
            <a:ext cx="2016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25" name="ZoneTexte 24">
            <a:extLst>
              <a:ext uri="{FF2B5EF4-FFF2-40B4-BE49-F238E27FC236}">
                <a16:creationId xmlns:a16="http://schemas.microsoft.com/office/drawing/2014/main" id="{F2F12EF9-DC5F-D93B-D876-AE6B5D76A181}"/>
              </a:ext>
            </a:extLst>
          </p:cNvPr>
          <p:cNvSpPr txBox="1"/>
          <p:nvPr/>
        </p:nvSpPr>
        <p:spPr>
          <a:xfrm>
            <a:off x="3800522" y="3122798"/>
            <a:ext cx="1617155" cy="830997"/>
          </a:xfrm>
          <a:prstGeom prst="rect">
            <a:avLst/>
          </a:prstGeom>
          <a:noFill/>
          <a:ln>
            <a:noFill/>
          </a:ln>
        </p:spPr>
        <p:txBody>
          <a:bodyPr wrap="square" rtlCol="0">
            <a:spAutoFit/>
          </a:bodyPr>
          <a:lstStyle/>
          <a:p>
            <a:pPr algn="ctr"/>
            <a:r>
              <a:rPr lang="fr-FR" sz="1600" b="1" dirty="0">
                <a:solidFill>
                  <a:srgbClr val="FFFF00"/>
                </a:solidFill>
              </a:rPr>
              <a:t>Oscar II</a:t>
            </a:r>
          </a:p>
          <a:p>
            <a:pPr algn="ctr"/>
            <a:r>
              <a:rPr lang="fr-FR" sz="1600" dirty="0" err="1">
                <a:solidFill>
                  <a:srgbClr val="FFFF00"/>
                </a:solidFill>
              </a:rPr>
              <a:t>Irrevocable</a:t>
            </a:r>
            <a:r>
              <a:rPr lang="fr-FR" sz="1600" dirty="0">
                <a:solidFill>
                  <a:srgbClr val="FFFF00"/>
                </a:solidFill>
              </a:rPr>
              <a:t> </a:t>
            </a:r>
            <a:r>
              <a:rPr lang="fr-FR" sz="1600" dirty="0" err="1">
                <a:solidFill>
                  <a:srgbClr val="FFFF00"/>
                </a:solidFill>
              </a:rPr>
              <a:t>discretionary</a:t>
            </a:r>
            <a:r>
              <a:rPr lang="fr-FR" sz="1600" dirty="0">
                <a:solidFill>
                  <a:srgbClr val="FFFF00"/>
                </a:solidFill>
              </a:rPr>
              <a:t> trust </a:t>
            </a:r>
          </a:p>
        </p:txBody>
      </p:sp>
      <p:sp>
        <p:nvSpPr>
          <p:cNvPr id="26" name="ZoneTexte 25">
            <a:extLst>
              <a:ext uri="{FF2B5EF4-FFF2-40B4-BE49-F238E27FC236}">
                <a16:creationId xmlns:a16="http://schemas.microsoft.com/office/drawing/2014/main" id="{2239CAE2-50DE-DBB5-B08C-A6390FDC9A60}"/>
              </a:ext>
            </a:extLst>
          </p:cNvPr>
          <p:cNvSpPr txBox="1"/>
          <p:nvPr/>
        </p:nvSpPr>
        <p:spPr>
          <a:xfrm>
            <a:off x="649381" y="2769488"/>
            <a:ext cx="1617155" cy="1077218"/>
          </a:xfrm>
          <a:prstGeom prst="rect">
            <a:avLst/>
          </a:prstGeom>
          <a:noFill/>
          <a:ln>
            <a:noFill/>
          </a:ln>
        </p:spPr>
        <p:txBody>
          <a:bodyPr wrap="square" rtlCol="0">
            <a:spAutoFit/>
          </a:bodyPr>
          <a:lstStyle/>
          <a:p>
            <a:pPr algn="ctr"/>
            <a:r>
              <a:rPr lang="fr-FR" sz="1600" dirty="0">
                <a:solidFill>
                  <a:srgbClr val="FFFF00"/>
                </a:solidFill>
              </a:rPr>
              <a:t>Mme X</a:t>
            </a:r>
          </a:p>
          <a:p>
            <a:pPr algn="ctr"/>
            <a:r>
              <a:rPr lang="fr-FR" sz="1600" dirty="0">
                <a:solidFill>
                  <a:srgbClr val="FFFF00"/>
                </a:solidFill>
              </a:rPr>
              <a:t>French </a:t>
            </a:r>
            <a:r>
              <a:rPr lang="fr-FR" sz="1600" dirty="0" err="1">
                <a:solidFill>
                  <a:srgbClr val="FFFF00"/>
                </a:solidFill>
              </a:rPr>
              <a:t>tax</a:t>
            </a:r>
            <a:r>
              <a:rPr lang="fr-FR" sz="1600" dirty="0">
                <a:solidFill>
                  <a:srgbClr val="FFFF00"/>
                </a:solidFill>
              </a:rPr>
              <a:t> </a:t>
            </a:r>
            <a:r>
              <a:rPr lang="fr-FR" sz="1600" dirty="0" err="1">
                <a:solidFill>
                  <a:srgbClr val="FFFF00"/>
                </a:solidFill>
              </a:rPr>
              <a:t>resident</a:t>
            </a:r>
            <a:endParaRPr lang="fr-FR" sz="1600" dirty="0">
              <a:solidFill>
                <a:srgbClr val="FFFF00"/>
              </a:solidFill>
            </a:endParaRPr>
          </a:p>
          <a:p>
            <a:pPr algn="ctr"/>
            <a:endParaRPr lang="fr-FR" sz="1600" dirty="0">
              <a:solidFill>
                <a:srgbClr val="FFFF00"/>
              </a:solidFill>
            </a:endParaRPr>
          </a:p>
        </p:txBody>
      </p:sp>
      <p:sp>
        <p:nvSpPr>
          <p:cNvPr id="2" name="Triangle isocèle 1">
            <a:extLst>
              <a:ext uri="{FF2B5EF4-FFF2-40B4-BE49-F238E27FC236}">
                <a16:creationId xmlns:a16="http://schemas.microsoft.com/office/drawing/2014/main" id="{FEDE3788-F46B-A42C-2922-FCAC26A29AA2}"/>
              </a:ext>
            </a:extLst>
          </p:cNvPr>
          <p:cNvSpPr/>
          <p:nvPr/>
        </p:nvSpPr>
        <p:spPr bwMode="auto">
          <a:xfrm>
            <a:off x="3500841" y="2469199"/>
            <a:ext cx="2160239" cy="1663922"/>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6" name="Connecteur droit 5">
            <a:extLst>
              <a:ext uri="{FF2B5EF4-FFF2-40B4-BE49-F238E27FC236}">
                <a16:creationId xmlns:a16="http://schemas.microsoft.com/office/drawing/2014/main" id="{86DAC255-E9E0-B416-0AF3-4F79FB3E35F2}"/>
              </a:ext>
            </a:extLst>
          </p:cNvPr>
          <p:cNvCxnSpPr>
            <a:cxnSpLocks/>
          </p:cNvCxnSpPr>
          <p:nvPr/>
        </p:nvCxnSpPr>
        <p:spPr bwMode="auto">
          <a:xfrm flipH="1">
            <a:off x="5130069" y="3292075"/>
            <a:ext cx="1404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3" name="ZoneTexte 2">
            <a:extLst>
              <a:ext uri="{FF2B5EF4-FFF2-40B4-BE49-F238E27FC236}">
                <a16:creationId xmlns:a16="http://schemas.microsoft.com/office/drawing/2014/main" id="{F4555B69-A5A0-CFFA-EE0C-A3C6FA370C74}"/>
              </a:ext>
            </a:extLst>
          </p:cNvPr>
          <p:cNvSpPr txBox="1"/>
          <p:nvPr/>
        </p:nvSpPr>
        <p:spPr>
          <a:xfrm>
            <a:off x="2443937" y="2678028"/>
            <a:ext cx="1239594" cy="584775"/>
          </a:xfrm>
          <a:prstGeom prst="rect">
            <a:avLst/>
          </a:prstGeom>
          <a:noFill/>
          <a:ln>
            <a:noFill/>
          </a:ln>
        </p:spPr>
        <p:txBody>
          <a:bodyPr wrap="square" rtlCol="0">
            <a:spAutoFit/>
          </a:bodyPr>
          <a:lstStyle/>
          <a:p>
            <a:pPr algn="ctr"/>
            <a:r>
              <a:rPr lang="fr-FR" sz="1600" dirty="0" err="1">
                <a:solidFill>
                  <a:srgbClr val="FFFF00"/>
                </a:solidFill>
              </a:rPr>
              <a:t>Settlor</a:t>
            </a:r>
            <a:r>
              <a:rPr lang="fr-FR" sz="1600" dirty="0">
                <a:solidFill>
                  <a:srgbClr val="FFFF00"/>
                </a:solidFill>
              </a:rPr>
              <a:t> in 1986</a:t>
            </a:r>
          </a:p>
        </p:txBody>
      </p:sp>
      <p:cxnSp>
        <p:nvCxnSpPr>
          <p:cNvPr id="4" name="Connecteur droit 3">
            <a:extLst>
              <a:ext uri="{FF2B5EF4-FFF2-40B4-BE49-F238E27FC236}">
                <a16:creationId xmlns:a16="http://schemas.microsoft.com/office/drawing/2014/main" id="{1FAD592C-2D32-3A84-C84F-919B8F996033}"/>
              </a:ext>
            </a:extLst>
          </p:cNvPr>
          <p:cNvCxnSpPr>
            <a:cxnSpLocks/>
          </p:cNvCxnSpPr>
          <p:nvPr/>
        </p:nvCxnSpPr>
        <p:spPr bwMode="auto">
          <a:xfrm flipV="1">
            <a:off x="4609099" y="4133121"/>
            <a:ext cx="0" cy="82800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8" name="ZoneTexte 7">
            <a:extLst>
              <a:ext uri="{FF2B5EF4-FFF2-40B4-BE49-F238E27FC236}">
                <a16:creationId xmlns:a16="http://schemas.microsoft.com/office/drawing/2014/main" id="{F0F5B391-3978-AE6D-D5B9-0AFAA1D0D517}"/>
              </a:ext>
            </a:extLst>
          </p:cNvPr>
          <p:cNvSpPr txBox="1"/>
          <p:nvPr/>
        </p:nvSpPr>
        <p:spPr>
          <a:xfrm>
            <a:off x="3785953" y="4994426"/>
            <a:ext cx="1617155" cy="830997"/>
          </a:xfrm>
          <a:prstGeom prst="rect">
            <a:avLst/>
          </a:prstGeom>
          <a:noFill/>
          <a:ln>
            <a:noFill/>
          </a:ln>
        </p:spPr>
        <p:txBody>
          <a:bodyPr wrap="square" rtlCol="0">
            <a:spAutoFit/>
          </a:bodyPr>
          <a:lstStyle/>
          <a:p>
            <a:pPr algn="ctr"/>
            <a:r>
              <a:rPr lang="fr-FR" sz="1600" dirty="0">
                <a:solidFill>
                  <a:srgbClr val="FFFF00"/>
                </a:solidFill>
              </a:rPr>
              <a:t>Assets </a:t>
            </a:r>
            <a:r>
              <a:rPr lang="fr-FR" sz="1600" dirty="0" err="1">
                <a:solidFill>
                  <a:srgbClr val="FFFF00"/>
                </a:solidFill>
              </a:rPr>
              <a:t>located</a:t>
            </a:r>
            <a:r>
              <a:rPr lang="fr-FR" sz="1600" dirty="0">
                <a:solidFill>
                  <a:srgbClr val="FFFF00"/>
                </a:solidFill>
              </a:rPr>
              <a:t> </a:t>
            </a:r>
            <a:r>
              <a:rPr lang="fr-FR" sz="1600" dirty="0" err="1">
                <a:solidFill>
                  <a:srgbClr val="FFFF00"/>
                </a:solidFill>
              </a:rPr>
              <a:t>outside</a:t>
            </a:r>
            <a:r>
              <a:rPr lang="fr-FR" sz="1600" dirty="0">
                <a:solidFill>
                  <a:srgbClr val="FFFF00"/>
                </a:solidFill>
              </a:rPr>
              <a:t> France</a:t>
            </a:r>
          </a:p>
          <a:p>
            <a:pPr algn="ctr"/>
            <a:endParaRPr lang="fr-FR" sz="1600" dirty="0">
              <a:solidFill>
                <a:srgbClr val="FFFF00"/>
              </a:solidFill>
            </a:endParaRPr>
          </a:p>
        </p:txBody>
      </p:sp>
      <p:sp>
        <p:nvSpPr>
          <p:cNvPr id="7" name="ZoneTexte 6">
            <a:extLst>
              <a:ext uri="{FF2B5EF4-FFF2-40B4-BE49-F238E27FC236}">
                <a16:creationId xmlns:a16="http://schemas.microsoft.com/office/drawing/2014/main" id="{A8D028A2-CA86-6A97-6651-B68D6620EA7B}"/>
              </a:ext>
            </a:extLst>
          </p:cNvPr>
          <p:cNvSpPr txBox="1"/>
          <p:nvPr/>
        </p:nvSpPr>
        <p:spPr>
          <a:xfrm>
            <a:off x="5994069" y="1025485"/>
            <a:ext cx="2160239" cy="1077218"/>
          </a:xfrm>
          <a:prstGeom prst="rect">
            <a:avLst/>
          </a:prstGeom>
          <a:noFill/>
          <a:ln>
            <a:noFill/>
          </a:ln>
        </p:spPr>
        <p:txBody>
          <a:bodyPr wrap="square" rtlCol="0">
            <a:spAutoFit/>
          </a:bodyPr>
          <a:lstStyle/>
          <a:p>
            <a:r>
              <a:rPr lang="fr-FR" sz="1600" dirty="0">
                <a:solidFill>
                  <a:schemeClr val="accent3"/>
                </a:solidFill>
              </a:rPr>
              <a:t>FTA </a:t>
            </a:r>
            <a:r>
              <a:rPr lang="fr-FR" sz="1600" dirty="0" err="1">
                <a:solidFill>
                  <a:schemeClr val="accent3"/>
                </a:solidFill>
              </a:rPr>
              <a:t>asked</a:t>
            </a:r>
            <a:r>
              <a:rPr lang="fr-FR" sz="1600" dirty="0">
                <a:solidFill>
                  <a:schemeClr val="accent3"/>
                </a:solidFill>
              </a:rPr>
              <a:t> the Canadian trustee for the </a:t>
            </a:r>
            <a:r>
              <a:rPr lang="fr-FR" sz="1600" dirty="0" err="1">
                <a:solidFill>
                  <a:schemeClr val="accent3"/>
                </a:solidFill>
              </a:rPr>
              <a:t>payment</a:t>
            </a:r>
            <a:r>
              <a:rPr lang="fr-FR" sz="1600" dirty="0">
                <a:solidFill>
                  <a:schemeClr val="accent3"/>
                </a:solidFill>
              </a:rPr>
              <a:t> of the sui generis </a:t>
            </a:r>
            <a:r>
              <a:rPr lang="fr-FR" sz="1600" dirty="0" err="1">
                <a:solidFill>
                  <a:schemeClr val="accent3"/>
                </a:solidFill>
              </a:rPr>
              <a:t>tax</a:t>
            </a:r>
            <a:endParaRPr lang="fr-FR" sz="1600" dirty="0">
              <a:solidFill>
                <a:schemeClr val="accent3"/>
              </a:solidFill>
            </a:endParaRPr>
          </a:p>
          <a:p>
            <a:pPr algn="ctr"/>
            <a:endParaRPr lang="fr-FR" sz="1600" dirty="0">
              <a:solidFill>
                <a:srgbClr val="FFFF00"/>
              </a:solidFill>
            </a:endParaRPr>
          </a:p>
        </p:txBody>
      </p:sp>
      <p:cxnSp>
        <p:nvCxnSpPr>
          <p:cNvPr id="9" name="Connecteur droit 8">
            <a:extLst>
              <a:ext uri="{FF2B5EF4-FFF2-40B4-BE49-F238E27FC236}">
                <a16:creationId xmlns:a16="http://schemas.microsoft.com/office/drawing/2014/main" id="{A1796B19-2E5D-118C-D7DD-10D69DB08BFB}"/>
              </a:ext>
            </a:extLst>
          </p:cNvPr>
          <p:cNvCxnSpPr>
            <a:cxnSpLocks/>
          </p:cNvCxnSpPr>
          <p:nvPr/>
        </p:nvCxnSpPr>
        <p:spPr bwMode="auto">
          <a:xfrm flipH="1">
            <a:off x="5255946" y="1436881"/>
            <a:ext cx="756000" cy="0"/>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cxnSp>
        <p:nvCxnSpPr>
          <p:cNvPr id="10" name="Connecteur droit 9">
            <a:extLst>
              <a:ext uri="{FF2B5EF4-FFF2-40B4-BE49-F238E27FC236}">
                <a16:creationId xmlns:a16="http://schemas.microsoft.com/office/drawing/2014/main" id="{B0729550-744D-8F24-DB6A-FBDF8DCDB4F3}"/>
              </a:ext>
            </a:extLst>
          </p:cNvPr>
          <p:cNvCxnSpPr>
            <a:cxnSpLocks/>
          </p:cNvCxnSpPr>
          <p:nvPr/>
        </p:nvCxnSpPr>
        <p:spPr bwMode="auto">
          <a:xfrm flipV="1">
            <a:off x="1457958" y="3538296"/>
            <a:ext cx="0" cy="90000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12" name="ZoneTexte 11">
            <a:extLst>
              <a:ext uri="{FF2B5EF4-FFF2-40B4-BE49-F238E27FC236}">
                <a16:creationId xmlns:a16="http://schemas.microsoft.com/office/drawing/2014/main" id="{D1346661-9103-232E-61DC-EEC535A0B217}"/>
              </a:ext>
            </a:extLst>
          </p:cNvPr>
          <p:cNvSpPr txBox="1"/>
          <p:nvPr/>
        </p:nvSpPr>
        <p:spPr>
          <a:xfrm>
            <a:off x="478544" y="4448944"/>
            <a:ext cx="2365263" cy="1815882"/>
          </a:xfrm>
          <a:prstGeom prst="rect">
            <a:avLst/>
          </a:prstGeom>
          <a:noFill/>
          <a:ln>
            <a:noFill/>
          </a:ln>
        </p:spPr>
        <p:txBody>
          <a:bodyPr wrap="square" rtlCol="0">
            <a:spAutoFit/>
          </a:bodyPr>
          <a:lstStyle/>
          <a:p>
            <a:r>
              <a:rPr lang="fr-FR" sz="1600" dirty="0" err="1">
                <a:solidFill>
                  <a:schemeClr val="accent3"/>
                </a:solidFill>
              </a:rPr>
              <a:t>Since</a:t>
            </a:r>
            <a:r>
              <a:rPr lang="fr-FR" sz="1600" dirty="0">
                <a:solidFill>
                  <a:schemeClr val="accent3"/>
                </a:solidFill>
              </a:rPr>
              <a:t> 2012 </a:t>
            </a:r>
          </a:p>
          <a:p>
            <a:r>
              <a:rPr lang="fr-FR" sz="1600" dirty="0">
                <a:solidFill>
                  <a:schemeClr val="accent3"/>
                </a:solidFill>
              </a:rPr>
              <a:t>Mme X </a:t>
            </a:r>
            <a:r>
              <a:rPr lang="fr-FR" sz="1600" dirty="0" err="1">
                <a:solidFill>
                  <a:schemeClr val="accent3"/>
                </a:solidFill>
              </a:rPr>
              <a:t>is</a:t>
            </a:r>
            <a:r>
              <a:rPr lang="fr-FR" sz="1600" dirty="0">
                <a:solidFill>
                  <a:schemeClr val="accent3"/>
                </a:solidFill>
              </a:rPr>
              <a:t> </a:t>
            </a:r>
            <a:r>
              <a:rPr lang="fr-FR" sz="1600" dirty="0" err="1">
                <a:solidFill>
                  <a:schemeClr val="accent3"/>
                </a:solidFill>
              </a:rPr>
              <a:t>subject</a:t>
            </a:r>
            <a:r>
              <a:rPr lang="fr-FR" sz="1600" dirty="0">
                <a:solidFill>
                  <a:schemeClr val="accent3"/>
                </a:solidFill>
              </a:rPr>
              <a:t> to French </a:t>
            </a:r>
            <a:r>
              <a:rPr lang="fr-FR" sz="1600" dirty="0" err="1">
                <a:solidFill>
                  <a:schemeClr val="accent3"/>
                </a:solidFill>
              </a:rPr>
              <a:t>wealth</a:t>
            </a:r>
            <a:r>
              <a:rPr lang="fr-FR" sz="1600" dirty="0">
                <a:solidFill>
                  <a:schemeClr val="accent3"/>
                </a:solidFill>
              </a:rPr>
              <a:t> </a:t>
            </a:r>
            <a:r>
              <a:rPr lang="fr-FR" sz="1600" dirty="0" err="1">
                <a:solidFill>
                  <a:schemeClr val="accent3"/>
                </a:solidFill>
              </a:rPr>
              <a:t>tax</a:t>
            </a:r>
            <a:r>
              <a:rPr lang="fr-FR" sz="1600" dirty="0">
                <a:solidFill>
                  <a:schemeClr val="accent3"/>
                </a:solidFill>
              </a:rPr>
              <a:t> on trust assets. She </a:t>
            </a:r>
            <a:r>
              <a:rPr lang="fr-FR" sz="1600" dirty="0" err="1">
                <a:solidFill>
                  <a:schemeClr val="accent3"/>
                </a:solidFill>
              </a:rPr>
              <a:t>did</a:t>
            </a:r>
            <a:r>
              <a:rPr lang="fr-FR" sz="1600" dirty="0">
                <a:solidFill>
                  <a:schemeClr val="accent3"/>
                </a:solidFill>
              </a:rPr>
              <a:t> not report </a:t>
            </a:r>
            <a:r>
              <a:rPr lang="fr-FR" sz="1600" dirty="0" err="1">
                <a:solidFill>
                  <a:schemeClr val="accent3"/>
                </a:solidFill>
              </a:rPr>
              <a:t>them</a:t>
            </a:r>
            <a:r>
              <a:rPr lang="fr-FR" sz="1600" dirty="0">
                <a:solidFill>
                  <a:schemeClr val="accent3"/>
                </a:solidFill>
              </a:rPr>
              <a:t> in </a:t>
            </a:r>
            <a:r>
              <a:rPr lang="fr-FR" sz="1600" dirty="0" err="1">
                <a:solidFill>
                  <a:schemeClr val="accent3"/>
                </a:solidFill>
              </a:rPr>
              <a:t>her</a:t>
            </a:r>
            <a:r>
              <a:rPr lang="fr-FR" sz="1600" dirty="0">
                <a:solidFill>
                  <a:schemeClr val="accent3"/>
                </a:solidFill>
              </a:rPr>
              <a:t> </a:t>
            </a:r>
            <a:r>
              <a:rPr lang="fr-FR" sz="1600" dirty="0" err="1">
                <a:solidFill>
                  <a:schemeClr val="accent3"/>
                </a:solidFill>
              </a:rPr>
              <a:t>wealth</a:t>
            </a:r>
            <a:r>
              <a:rPr lang="fr-FR" sz="1600" dirty="0">
                <a:solidFill>
                  <a:schemeClr val="accent3"/>
                </a:solidFill>
              </a:rPr>
              <a:t> </a:t>
            </a:r>
            <a:r>
              <a:rPr lang="fr-FR" sz="1600" dirty="0" err="1">
                <a:solidFill>
                  <a:schemeClr val="accent3"/>
                </a:solidFill>
              </a:rPr>
              <a:t>tax</a:t>
            </a:r>
            <a:r>
              <a:rPr lang="fr-FR" sz="1600" dirty="0">
                <a:solidFill>
                  <a:schemeClr val="accent3"/>
                </a:solidFill>
              </a:rPr>
              <a:t> return </a:t>
            </a:r>
          </a:p>
          <a:p>
            <a:pPr algn="ctr"/>
            <a:endParaRPr lang="fr-FR" sz="1600" dirty="0">
              <a:solidFill>
                <a:srgbClr val="FFFF00"/>
              </a:solidFill>
            </a:endParaRPr>
          </a:p>
        </p:txBody>
      </p:sp>
      <p:pic>
        <p:nvPicPr>
          <p:cNvPr id="15" name="Image 14">
            <a:extLst>
              <a:ext uri="{FF2B5EF4-FFF2-40B4-BE49-F238E27FC236}">
                <a16:creationId xmlns:a16="http://schemas.microsoft.com/office/drawing/2014/main" id="{FD7D0A98-D779-E2E2-5FBD-B20A7D35ED5C}"/>
              </a:ext>
            </a:extLst>
          </p:cNvPr>
          <p:cNvPicPr>
            <a:picLocks noChangeAspect="1"/>
          </p:cNvPicPr>
          <p:nvPr/>
        </p:nvPicPr>
        <p:blipFill>
          <a:blip r:embed="rId3"/>
          <a:stretch>
            <a:fillRect/>
          </a:stretch>
        </p:blipFill>
        <p:spPr>
          <a:xfrm>
            <a:off x="8537412" y="2522946"/>
            <a:ext cx="524784" cy="1230328"/>
          </a:xfrm>
          <a:prstGeom prst="rect">
            <a:avLst/>
          </a:prstGeom>
        </p:spPr>
      </p:pic>
      <p:pic>
        <p:nvPicPr>
          <p:cNvPr id="17" name="Image 16">
            <a:extLst>
              <a:ext uri="{FF2B5EF4-FFF2-40B4-BE49-F238E27FC236}">
                <a16:creationId xmlns:a16="http://schemas.microsoft.com/office/drawing/2014/main" id="{FCE0E237-E028-4B61-BE50-5443C67A23FD}"/>
              </a:ext>
            </a:extLst>
          </p:cNvPr>
          <p:cNvPicPr>
            <a:picLocks noChangeAspect="1"/>
          </p:cNvPicPr>
          <p:nvPr/>
        </p:nvPicPr>
        <p:blipFill>
          <a:blip r:embed="rId4"/>
          <a:stretch>
            <a:fillRect/>
          </a:stretch>
        </p:blipFill>
        <p:spPr>
          <a:xfrm>
            <a:off x="313439" y="2270638"/>
            <a:ext cx="548487" cy="1470591"/>
          </a:xfrm>
          <a:prstGeom prst="rect">
            <a:avLst/>
          </a:prstGeom>
        </p:spPr>
      </p:pic>
      <p:pic>
        <p:nvPicPr>
          <p:cNvPr id="21" name="Image 20">
            <a:extLst>
              <a:ext uri="{FF2B5EF4-FFF2-40B4-BE49-F238E27FC236}">
                <a16:creationId xmlns:a16="http://schemas.microsoft.com/office/drawing/2014/main" id="{46DA42B3-CADF-D7BE-EC51-EF321E37244A}"/>
              </a:ext>
            </a:extLst>
          </p:cNvPr>
          <p:cNvPicPr>
            <a:picLocks noChangeAspect="1"/>
          </p:cNvPicPr>
          <p:nvPr/>
        </p:nvPicPr>
        <p:blipFill>
          <a:blip r:embed="rId5"/>
          <a:stretch>
            <a:fillRect/>
          </a:stretch>
        </p:blipFill>
        <p:spPr>
          <a:xfrm>
            <a:off x="7939744" y="2073440"/>
            <a:ext cx="502965" cy="1288081"/>
          </a:xfrm>
          <a:prstGeom prst="rect">
            <a:avLst/>
          </a:prstGeom>
        </p:spPr>
      </p:pic>
      <p:pic>
        <p:nvPicPr>
          <p:cNvPr id="23" name="Image 22">
            <a:extLst>
              <a:ext uri="{FF2B5EF4-FFF2-40B4-BE49-F238E27FC236}">
                <a16:creationId xmlns:a16="http://schemas.microsoft.com/office/drawing/2014/main" id="{EA9C4CCA-6203-791A-945E-9600F0DE67B3}"/>
              </a:ext>
            </a:extLst>
          </p:cNvPr>
          <p:cNvPicPr>
            <a:picLocks noChangeAspect="1"/>
          </p:cNvPicPr>
          <p:nvPr/>
        </p:nvPicPr>
        <p:blipFill>
          <a:blip r:embed="rId6"/>
          <a:stretch>
            <a:fillRect/>
          </a:stretch>
        </p:blipFill>
        <p:spPr>
          <a:xfrm>
            <a:off x="7439948" y="3262803"/>
            <a:ext cx="528027" cy="1230328"/>
          </a:xfrm>
          <a:prstGeom prst="rect">
            <a:avLst/>
          </a:prstGeom>
        </p:spPr>
      </p:pic>
      <p:pic>
        <p:nvPicPr>
          <p:cNvPr id="30" name="Image 29">
            <a:extLst>
              <a:ext uri="{FF2B5EF4-FFF2-40B4-BE49-F238E27FC236}">
                <a16:creationId xmlns:a16="http://schemas.microsoft.com/office/drawing/2014/main" id="{6BBCD86D-BA51-C80D-2B70-48D2AED9F742}"/>
              </a:ext>
            </a:extLst>
          </p:cNvPr>
          <p:cNvPicPr>
            <a:picLocks noChangeAspect="1"/>
          </p:cNvPicPr>
          <p:nvPr/>
        </p:nvPicPr>
        <p:blipFill>
          <a:blip r:embed="rId7"/>
          <a:stretch>
            <a:fillRect/>
          </a:stretch>
        </p:blipFill>
        <p:spPr>
          <a:xfrm>
            <a:off x="8061115" y="3496480"/>
            <a:ext cx="486644" cy="1335441"/>
          </a:xfrm>
          <a:prstGeom prst="rect">
            <a:avLst/>
          </a:prstGeom>
        </p:spPr>
      </p:pic>
      <p:sp>
        <p:nvSpPr>
          <p:cNvPr id="13" name="ZoneTexte 12">
            <a:extLst>
              <a:ext uri="{FF2B5EF4-FFF2-40B4-BE49-F238E27FC236}">
                <a16:creationId xmlns:a16="http://schemas.microsoft.com/office/drawing/2014/main" id="{5312D02B-B6A0-900F-8647-488C70CD97F3}"/>
              </a:ext>
            </a:extLst>
          </p:cNvPr>
          <p:cNvSpPr txBox="1"/>
          <p:nvPr/>
        </p:nvSpPr>
        <p:spPr>
          <a:xfrm>
            <a:off x="8604448" y="6381328"/>
            <a:ext cx="360040" cy="276999"/>
          </a:xfrm>
          <a:prstGeom prst="rect">
            <a:avLst/>
          </a:prstGeom>
          <a:noFill/>
        </p:spPr>
        <p:txBody>
          <a:bodyPr wrap="square" rtlCol="0">
            <a:spAutoFit/>
          </a:bodyPr>
          <a:lstStyle/>
          <a:p>
            <a:r>
              <a:rPr lang="fr-FR" sz="1200" b="1" dirty="0"/>
              <a:t>34</a:t>
            </a:r>
            <a:endParaRPr lang="en-US" sz="1200" b="1" dirty="0"/>
          </a:p>
        </p:txBody>
      </p:sp>
    </p:spTree>
    <p:extLst>
      <p:ext uri="{BB962C8B-B14F-4D97-AF65-F5344CB8AC3E}">
        <p14:creationId xmlns:p14="http://schemas.microsoft.com/office/powerpoint/2010/main" val="751975139"/>
      </p:ext>
    </p:extLst>
  </p:cSld>
  <p:clrMapOvr>
    <a:masterClrMapping/>
  </p:clrMapOvr>
  <p:transition spd="slow">
    <p:wipe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02D234-43E4-5067-EDC5-56C078DE3400}"/>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DD4C674C-E804-D815-911C-B533281D11C3}"/>
              </a:ext>
            </a:extLst>
          </p:cNvPr>
          <p:cNvSpPr/>
          <p:nvPr/>
        </p:nvSpPr>
        <p:spPr>
          <a:xfrm>
            <a:off x="458757" y="89616"/>
            <a:ext cx="8244408" cy="778355"/>
          </a:xfrm>
          <a:prstGeom prst="rect">
            <a:avLst/>
          </a:prstGeom>
        </p:spPr>
        <p:txBody>
          <a:bodyPr wrap="square">
            <a:spAutoFit/>
          </a:bodyPr>
          <a:lstStyle/>
          <a:p>
            <a:pPr algn="ctr">
              <a:lnSpc>
                <a:spcPct val="107000"/>
              </a:lnSpc>
              <a:spcAft>
                <a:spcPts val="800"/>
              </a:spcAft>
            </a:pPr>
            <a:r>
              <a:rPr lang="fr-FR" sz="1800" b="1" dirty="0">
                <a:solidFill>
                  <a:srgbClr val="FFFF00"/>
                </a:solidFill>
                <a:ea typeface="Calibri" panose="020F0502020204030204" pitchFamily="34" charset="0"/>
                <a:cs typeface="Times New Roman" panose="02020603050405020304" pitchFamily="18" charset="0"/>
              </a:rPr>
              <a:t>S</a:t>
            </a:r>
            <a:r>
              <a:rPr lang="en-US" sz="1800" b="1" dirty="0" err="1">
                <a:solidFill>
                  <a:srgbClr val="FFFF00"/>
                </a:solidFill>
                <a:ea typeface="Calibri" panose="020F0502020204030204" pitchFamily="34" charset="0"/>
                <a:cs typeface="Times New Roman" panose="02020603050405020304" pitchFamily="18" charset="0"/>
              </a:rPr>
              <a:t>upreme</a:t>
            </a:r>
            <a:r>
              <a:rPr lang="en-US" sz="1800" b="1" dirty="0">
                <a:solidFill>
                  <a:srgbClr val="FFFF00"/>
                </a:solidFill>
                <a:ea typeface="Calibri" panose="020F0502020204030204" pitchFamily="34" charset="0"/>
                <a:cs typeface="Times New Roman" panose="02020603050405020304" pitchFamily="18" charset="0"/>
              </a:rPr>
              <a:t> Court February 11</a:t>
            </a:r>
            <a:r>
              <a:rPr lang="en-US" sz="1800" b="1" baseline="30000" dirty="0">
                <a:solidFill>
                  <a:srgbClr val="FFFF00"/>
                </a:solidFill>
                <a:ea typeface="Calibri" panose="020F0502020204030204" pitchFamily="34" charset="0"/>
                <a:cs typeface="Times New Roman" panose="02020603050405020304" pitchFamily="18" charset="0"/>
              </a:rPr>
              <a:t>th</a:t>
            </a:r>
            <a:r>
              <a:rPr lang="en-US" sz="1800" b="1" dirty="0">
                <a:solidFill>
                  <a:srgbClr val="FFFF00"/>
                </a:solidFill>
                <a:ea typeface="Calibri" panose="020F0502020204030204" pitchFamily="34" charset="0"/>
                <a:cs typeface="Times New Roman" panose="02020603050405020304" pitchFamily="18" charset="0"/>
              </a:rPr>
              <a:t> 2026</a:t>
            </a:r>
          </a:p>
          <a:p>
            <a:pPr algn="ctr">
              <a:lnSpc>
                <a:spcPct val="107000"/>
              </a:lnSpc>
              <a:spcAft>
                <a:spcPts val="800"/>
              </a:spcAft>
            </a:pPr>
            <a:r>
              <a:rPr lang="en-US" sz="1800" b="1" dirty="0">
                <a:solidFill>
                  <a:srgbClr val="FFFF00"/>
                </a:solidFill>
                <a:ea typeface="Calibri" panose="020F0502020204030204" pitchFamily="34" charset="0"/>
                <a:cs typeface="Times New Roman" panose="02020603050405020304" pitchFamily="18" charset="0"/>
              </a:rPr>
              <a:t>Cour de Cassation chambre </a:t>
            </a:r>
            <a:r>
              <a:rPr lang="en-US" sz="1800" b="1" dirty="0" err="1">
                <a:solidFill>
                  <a:srgbClr val="FFFF00"/>
                </a:solidFill>
                <a:ea typeface="Calibri" panose="020F0502020204030204" pitchFamily="34" charset="0"/>
                <a:cs typeface="Times New Roman" panose="02020603050405020304" pitchFamily="18" charset="0"/>
              </a:rPr>
              <a:t>commerciale</a:t>
            </a:r>
            <a:r>
              <a:rPr lang="en-US" sz="1800" b="1" dirty="0">
                <a:solidFill>
                  <a:srgbClr val="FFFF00"/>
                </a:solidFill>
                <a:ea typeface="Calibri" panose="020F0502020204030204" pitchFamily="34" charset="0"/>
                <a:cs typeface="Times New Roman" panose="02020603050405020304" pitchFamily="18" charset="0"/>
              </a:rPr>
              <a:t> n°23.14.305</a:t>
            </a:r>
            <a:endParaRPr lang="en-US" sz="2400" b="1" dirty="0">
              <a:solidFill>
                <a:srgbClr val="FFFF00"/>
              </a:solidFill>
              <a:ea typeface="Calibri" panose="020F0502020204030204" pitchFamily="34" charset="0"/>
              <a:cs typeface="Times New Roman" panose="02020603050405020304" pitchFamily="18" charset="0"/>
            </a:endParaRPr>
          </a:p>
        </p:txBody>
      </p:sp>
      <p:sp>
        <p:nvSpPr>
          <p:cNvPr id="19" name="ZoneTexte 18">
            <a:extLst>
              <a:ext uri="{FF2B5EF4-FFF2-40B4-BE49-F238E27FC236}">
                <a16:creationId xmlns:a16="http://schemas.microsoft.com/office/drawing/2014/main" id="{70A910E8-45B5-362B-6D50-7E26B536BF91}"/>
              </a:ext>
            </a:extLst>
          </p:cNvPr>
          <p:cNvSpPr txBox="1"/>
          <p:nvPr/>
        </p:nvSpPr>
        <p:spPr>
          <a:xfrm>
            <a:off x="3905973" y="1146502"/>
            <a:ext cx="1349972" cy="584775"/>
          </a:xfrm>
          <a:prstGeom prst="rect">
            <a:avLst/>
          </a:prstGeom>
          <a:noFill/>
          <a:ln>
            <a:solidFill>
              <a:srgbClr val="FFFF00"/>
            </a:solidFill>
          </a:ln>
        </p:spPr>
        <p:txBody>
          <a:bodyPr wrap="square" rtlCol="0">
            <a:spAutoFit/>
          </a:bodyPr>
          <a:lstStyle/>
          <a:p>
            <a:pPr algn="ctr"/>
            <a:r>
              <a:rPr lang="fr-FR" sz="1600" dirty="0">
                <a:solidFill>
                  <a:srgbClr val="FFFF00"/>
                </a:solidFill>
              </a:rPr>
              <a:t>Canadian Trustee</a:t>
            </a:r>
          </a:p>
        </p:txBody>
      </p:sp>
      <p:sp>
        <p:nvSpPr>
          <p:cNvPr id="24" name="ZoneTexte 23">
            <a:extLst>
              <a:ext uri="{FF2B5EF4-FFF2-40B4-BE49-F238E27FC236}">
                <a16:creationId xmlns:a16="http://schemas.microsoft.com/office/drawing/2014/main" id="{1EDE238D-2989-CB1F-5401-A49AF6CBCCFD}"/>
              </a:ext>
            </a:extLst>
          </p:cNvPr>
          <p:cNvSpPr txBox="1"/>
          <p:nvPr/>
        </p:nvSpPr>
        <p:spPr>
          <a:xfrm>
            <a:off x="6334379" y="2657756"/>
            <a:ext cx="1408636" cy="338554"/>
          </a:xfrm>
          <a:prstGeom prst="rect">
            <a:avLst/>
          </a:prstGeom>
          <a:noFill/>
          <a:ln>
            <a:noFill/>
          </a:ln>
        </p:spPr>
        <p:txBody>
          <a:bodyPr wrap="square" rtlCol="0">
            <a:spAutoFit/>
          </a:bodyPr>
          <a:lstStyle/>
          <a:p>
            <a:pPr algn="ctr"/>
            <a:r>
              <a:rPr lang="fr-FR" sz="1600" dirty="0" err="1">
                <a:solidFill>
                  <a:srgbClr val="FFFF00"/>
                </a:solidFill>
              </a:rPr>
              <a:t>Beneficiaries</a:t>
            </a:r>
            <a:endParaRPr lang="fr-FR" sz="1600" dirty="0">
              <a:solidFill>
                <a:srgbClr val="FFFF00"/>
              </a:solidFill>
            </a:endParaRPr>
          </a:p>
        </p:txBody>
      </p:sp>
      <p:cxnSp>
        <p:nvCxnSpPr>
          <p:cNvPr id="35" name="Connecteur droit 34">
            <a:extLst>
              <a:ext uri="{FF2B5EF4-FFF2-40B4-BE49-F238E27FC236}">
                <a16:creationId xmlns:a16="http://schemas.microsoft.com/office/drawing/2014/main" id="{D762201D-3F36-D7FB-5C17-EB3740E83FFA}"/>
              </a:ext>
            </a:extLst>
          </p:cNvPr>
          <p:cNvCxnSpPr>
            <a:cxnSpLocks/>
          </p:cNvCxnSpPr>
          <p:nvPr/>
        </p:nvCxnSpPr>
        <p:spPr bwMode="auto">
          <a:xfrm flipH="1">
            <a:off x="4572000" y="1729269"/>
            <a:ext cx="0" cy="432000"/>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41" name="Connecteur droit 40">
            <a:extLst>
              <a:ext uri="{FF2B5EF4-FFF2-40B4-BE49-F238E27FC236}">
                <a16:creationId xmlns:a16="http://schemas.microsoft.com/office/drawing/2014/main" id="{1386492D-29BF-4A34-5E09-7E2E2DA12775}"/>
              </a:ext>
            </a:extLst>
          </p:cNvPr>
          <p:cNvCxnSpPr>
            <a:cxnSpLocks/>
          </p:cNvCxnSpPr>
          <p:nvPr/>
        </p:nvCxnSpPr>
        <p:spPr bwMode="auto">
          <a:xfrm flipH="1">
            <a:off x="2105536" y="2846131"/>
            <a:ext cx="2016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25" name="ZoneTexte 24">
            <a:extLst>
              <a:ext uri="{FF2B5EF4-FFF2-40B4-BE49-F238E27FC236}">
                <a16:creationId xmlns:a16="http://schemas.microsoft.com/office/drawing/2014/main" id="{FB2C8B14-B4EA-C661-B0C1-DD9071A6FF76}"/>
              </a:ext>
            </a:extLst>
          </p:cNvPr>
          <p:cNvSpPr txBox="1"/>
          <p:nvPr/>
        </p:nvSpPr>
        <p:spPr>
          <a:xfrm>
            <a:off x="3785952" y="2737514"/>
            <a:ext cx="1617155" cy="830997"/>
          </a:xfrm>
          <a:prstGeom prst="rect">
            <a:avLst/>
          </a:prstGeom>
          <a:noFill/>
          <a:ln>
            <a:noFill/>
          </a:ln>
        </p:spPr>
        <p:txBody>
          <a:bodyPr wrap="square" rtlCol="0">
            <a:spAutoFit/>
          </a:bodyPr>
          <a:lstStyle/>
          <a:p>
            <a:pPr algn="ctr"/>
            <a:r>
              <a:rPr lang="fr-FR" sz="1600" b="1" dirty="0">
                <a:solidFill>
                  <a:srgbClr val="FFFF00"/>
                </a:solidFill>
              </a:rPr>
              <a:t>Oscar II</a:t>
            </a:r>
          </a:p>
          <a:p>
            <a:pPr algn="ctr"/>
            <a:r>
              <a:rPr lang="fr-FR" sz="1600" dirty="0" err="1">
                <a:solidFill>
                  <a:srgbClr val="FFFF00"/>
                </a:solidFill>
              </a:rPr>
              <a:t>Irrevocable</a:t>
            </a:r>
            <a:r>
              <a:rPr lang="fr-FR" sz="1600" dirty="0">
                <a:solidFill>
                  <a:srgbClr val="FFFF00"/>
                </a:solidFill>
              </a:rPr>
              <a:t> </a:t>
            </a:r>
            <a:r>
              <a:rPr lang="fr-FR" sz="1600" dirty="0" err="1">
                <a:solidFill>
                  <a:srgbClr val="FFFF00"/>
                </a:solidFill>
              </a:rPr>
              <a:t>discretionary</a:t>
            </a:r>
            <a:r>
              <a:rPr lang="fr-FR" sz="1600" dirty="0">
                <a:solidFill>
                  <a:srgbClr val="FFFF00"/>
                </a:solidFill>
              </a:rPr>
              <a:t> trust </a:t>
            </a:r>
          </a:p>
        </p:txBody>
      </p:sp>
      <p:sp>
        <p:nvSpPr>
          <p:cNvPr id="26" name="ZoneTexte 25">
            <a:extLst>
              <a:ext uri="{FF2B5EF4-FFF2-40B4-BE49-F238E27FC236}">
                <a16:creationId xmlns:a16="http://schemas.microsoft.com/office/drawing/2014/main" id="{8C0DC600-53D0-D192-C62A-4551368F039A}"/>
              </a:ext>
            </a:extLst>
          </p:cNvPr>
          <p:cNvSpPr txBox="1"/>
          <p:nvPr/>
        </p:nvSpPr>
        <p:spPr>
          <a:xfrm>
            <a:off x="831386" y="2364025"/>
            <a:ext cx="1617155" cy="1077218"/>
          </a:xfrm>
          <a:prstGeom prst="rect">
            <a:avLst/>
          </a:prstGeom>
          <a:noFill/>
          <a:ln>
            <a:noFill/>
          </a:ln>
        </p:spPr>
        <p:txBody>
          <a:bodyPr wrap="square" rtlCol="0">
            <a:spAutoFit/>
          </a:bodyPr>
          <a:lstStyle/>
          <a:p>
            <a:pPr algn="ctr"/>
            <a:r>
              <a:rPr lang="fr-FR" sz="1600" dirty="0">
                <a:solidFill>
                  <a:srgbClr val="FFFF00"/>
                </a:solidFill>
              </a:rPr>
              <a:t>Mme X</a:t>
            </a:r>
          </a:p>
          <a:p>
            <a:pPr algn="ctr"/>
            <a:r>
              <a:rPr lang="fr-FR" sz="1600" dirty="0">
                <a:solidFill>
                  <a:srgbClr val="FFFF00"/>
                </a:solidFill>
              </a:rPr>
              <a:t>French </a:t>
            </a:r>
            <a:r>
              <a:rPr lang="fr-FR" sz="1600" dirty="0" err="1">
                <a:solidFill>
                  <a:srgbClr val="FFFF00"/>
                </a:solidFill>
              </a:rPr>
              <a:t>tax</a:t>
            </a:r>
            <a:r>
              <a:rPr lang="fr-FR" sz="1600" dirty="0">
                <a:solidFill>
                  <a:srgbClr val="FFFF00"/>
                </a:solidFill>
              </a:rPr>
              <a:t> </a:t>
            </a:r>
            <a:r>
              <a:rPr lang="fr-FR" sz="1600" dirty="0" err="1">
                <a:solidFill>
                  <a:srgbClr val="FFFF00"/>
                </a:solidFill>
              </a:rPr>
              <a:t>resident</a:t>
            </a:r>
            <a:endParaRPr lang="fr-FR" sz="1600" dirty="0">
              <a:solidFill>
                <a:srgbClr val="FFFF00"/>
              </a:solidFill>
            </a:endParaRPr>
          </a:p>
          <a:p>
            <a:pPr algn="ctr"/>
            <a:endParaRPr lang="fr-FR" sz="1600" dirty="0">
              <a:solidFill>
                <a:srgbClr val="FFFF00"/>
              </a:solidFill>
            </a:endParaRPr>
          </a:p>
        </p:txBody>
      </p:sp>
      <p:sp>
        <p:nvSpPr>
          <p:cNvPr id="2" name="Triangle isocèle 1">
            <a:extLst>
              <a:ext uri="{FF2B5EF4-FFF2-40B4-BE49-F238E27FC236}">
                <a16:creationId xmlns:a16="http://schemas.microsoft.com/office/drawing/2014/main" id="{C7D39D05-306F-AA20-64A7-09CE264ADB02}"/>
              </a:ext>
            </a:extLst>
          </p:cNvPr>
          <p:cNvSpPr/>
          <p:nvPr/>
        </p:nvSpPr>
        <p:spPr bwMode="auto">
          <a:xfrm>
            <a:off x="3500841" y="2161269"/>
            <a:ext cx="2160239" cy="1663922"/>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6" name="Connecteur droit 5">
            <a:extLst>
              <a:ext uri="{FF2B5EF4-FFF2-40B4-BE49-F238E27FC236}">
                <a16:creationId xmlns:a16="http://schemas.microsoft.com/office/drawing/2014/main" id="{B91558E7-9702-F006-739A-CF06A9D8B45A}"/>
              </a:ext>
            </a:extLst>
          </p:cNvPr>
          <p:cNvCxnSpPr>
            <a:cxnSpLocks/>
          </p:cNvCxnSpPr>
          <p:nvPr/>
        </p:nvCxnSpPr>
        <p:spPr bwMode="auto">
          <a:xfrm flipH="1">
            <a:off x="5046255" y="2852936"/>
            <a:ext cx="1404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3" name="ZoneTexte 2">
            <a:extLst>
              <a:ext uri="{FF2B5EF4-FFF2-40B4-BE49-F238E27FC236}">
                <a16:creationId xmlns:a16="http://schemas.microsoft.com/office/drawing/2014/main" id="{3BB2C53B-FCA5-FEE8-4D00-9A9BF6FABC58}"/>
              </a:ext>
            </a:extLst>
          </p:cNvPr>
          <p:cNvSpPr txBox="1"/>
          <p:nvPr/>
        </p:nvSpPr>
        <p:spPr>
          <a:xfrm>
            <a:off x="2413732" y="1938212"/>
            <a:ext cx="1239594" cy="584775"/>
          </a:xfrm>
          <a:prstGeom prst="rect">
            <a:avLst/>
          </a:prstGeom>
          <a:noFill/>
          <a:ln>
            <a:noFill/>
          </a:ln>
        </p:spPr>
        <p:txBody>
          <a:bodyPr wrap="square" rtlCol="0">
            <a:spAutoFit/>
          </a:bodyPr>
          <a:lstStyle/>
          <a:p>
            <a:pPr algn="ctr"/>
            <a:r>
              <a:rPr lang="fr-FR" sz="1600" dirty="0" err="1">
                <a:solidFill>
                  <a:srgbClr val="FFFF00"/>
                </a:solidFill>
              </a:rPr>
              <a:t>Settlor</a:t>
            </a:r>
            <a:r>
              <a:rPr lang="fr-FR" sz="1600" dirty="0">
                <a:solidFill>
                  <a:srgbClr val="FFFF00"/>
                </a:solidFill>
              </a:rPr>
              <a:t> in 1986</a:t>
            </a:r>
          </a:p>
        </p:txBody>
      </p:sp>
      <p:cxnSp>
        <p:nvCxnSpPr>
          <p:cNvPr id="4" name="Connecteur droit 3">
            <a:extLst>
              <a:ext uri="{FF2B5EF4-FFF2-40B4-BE49-F238E27FC236}">
                <a16:creationId xmlns:a16="http://schemas.microsoft.com/office/drawing/2014/main" id="{44814BCE-7C35-A3A7-9291-30A7C109F0BA}"/>
              </a:ext>
            </a:extLst>
          </p:cNvPr>
          <p:cNvCxnSpPr>
            <a:cxnSpLocks/>
          </p:cNvCxnSpPr>
          <p:nvPr/>
        </p:nvCxnSpPr>
        <p:spPr bwMode="auto">
          <a:xfrm flipV="1">
            <a:off x="4604734" y="3825191"/>
            <a:ext cx="0" cy="36000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8" name="ZoneTexte 7">
            <a:extLst>
              <a:ext uri="{FF2B5EF4-FFF2-40B4-BE49-F238E27FC236}">
                <a16:creationId xmlns:a16="http://schemas.microsoft.com/office/drawing/2014/main" id="{D6D456C8-CD9B-0918-D17D-571221CC4E63}"/>
              </a:ext>
            </a:extLst>
          </p:cNvPr>
          <p:cNvSpPr txBox="1"/>
          <p:nvPr/>
        </p:nvSpPr>
        <p:spPr>
          <a:xfrm>
            <a:off x="3796156" y="4185191"/>
            <a:ext cx="1617155" cy="738664"/>
          </a:xfrm>
          <a:prstGeom prst="rect">
            <a:avLst/>
          </a:prstGeom>
          <a:noFill/>
          <a:ln>
            <a:noFill/>
          </a:ln>
        </p:spPr>
        <p:txBody>
          <a:bodyPr wrap="square" rtlCol="0">
            <a:spAutoFit/>
          </a:bodyPr>
          <a:lstStyle/>
          <a:p>
            <a:pPr algn="ctr"/>
            <a:r>
              <a:rPr lang="fr-FR" sz="1400" dirty="0">
                <a:solidFill>
                  <a:srgbClr val="FFFF00"/>
                </a:solidFill>
              </a:rPr>
              <a:t>Assets </a:t>
            </a:r>
            <a:r>
              <a:rPr lang="fr-FR" sz="1400" dirty="0" err="1">
                <a:solidFill>
                  <a:srgbClr val="FFFF00"/>
                </a:solidFill>
              </a:rPr>
              <a:t>located</a:t>
            </a:r>
            <a:r>
              <a:rPr lang="fr-FR" sz="1400" dirty="0">
                <a:solidFill>
                  <a:srgbClr val="FFFF00"/>
                </a:solidFill>
              </a:rPr>
              <a:t> </a:t>
            </a:r>
            <a:r>
              <a:rPr lang="fr-FR" sz="1400" dirty="0" err="1">
                <a:solidFill>
                  <a:srgbClr val="FFFF00"/>
                </a:solidFill>
              </a:rPr>
              <a:t>outside</a:t>
            </a:r>
            <a:r>
              <a:rPr lang="fr-FR" sz="1400" dirty="0">
                <a:solidFill>
                  <a:srgbClr val="FFFF00"/>
                </a:solidFill>
              </a:rPr>
              <a:t> France</a:t>
            </a:r>
          </a:p>
          <a:p>
            <a:pPr algn="ctr"/>
            <a:endParaRPr lang="fr-FR" sz="1400" dirty="0">
              <a:solidFill>
                <a:srgbClr val="FFFF00"/>
              </a:solidFill>
            </a:endParaRPr>
          </a:p>
        </p:txBody>
      </p:sp>
      <p:sp>
        <p:nvSpPr>
          <p:cNvPr id="7" name="ZoneTexte 6">
            <a:extLst>
              <a:ext uri="{FF2B5EF4-FFF2-40B4-BE49-F238E27FC236}">
                <a16:creationId xmlns:a16="http://schemas.microsoft.com/office/drawing/2014/main" id="{66262516-3D4E-1272-612C-5840354AEA4D}"/>
              </a:ext>
            </a:extLst>
          </p:cNvPr>
          <p:cNvSpPr txBox="1"/>
          <p:nvPr/>
        </p:nvSpPr>
        <p:spPr>
          <a:xfrm>
            <a:off x="6005290" y="1126665"/>
            <a:ext cx="2160239" cy="984885"/>
          </a:xfrm>
          <a:prstGeom prst="rect">
            <a:avLst/>
          </a:prstGeom>
          <a:noFill/>
          <a:ln>
            <a:noFill/>
          </a:ln>
        </p:spPr>
        <p:txBody>
          <a:bodyPr wrap="square" rtlCol="0">
            <a:spAutoFit/>
          </a:bodyPr>
          <a:lstStyle/>
          <a:p>
            <a:r>
              <a:rPr lang="fr-FR" sz="1400" dirty="0">
                <a:solidFill>
                  <a:schemeClr val="accent3"/>
                </a:solidFill>
              </a:rPr>
              <a:t>FTA </a:t>
            </a:r>
            <a:r>
              <a:rPr lang="fr-FR" sz="1400" dirty="0" err="1">
                <a:solidFill>
                  <a:schemeClr val="accent3"/>
                </a:solidFill>
              </a:rPr>
              <a:t>asked</a:t>
            </a:r>
            <a:r>
              <a:rPr lang="fr-FR" sz="1400" dirty="0">
                <a:solidFill>
                  <a:schemeClr val="accent3"/>
                </a:solidFill>
              </a:rPr>
              <a:t> the Canadian trustee for the </a:t>
            </a:r>
            <a:r>
              <a:rPr lang="fr-FR" sz="1400" dirty="0" err="1">
                <a:solidFill>
                  <a:schemeClr val="accent3"/>
                </a:solidFill>
              </a:rPr>
              <a:t>payment</a:t>
            </a:r>
            <a:r>
              <a:rPr lang="fr-FR" sz="1400" dirty="0">
                <a:solidFill>
                  <a:schemeClr val="accent3"/>
                </a:solidFill>
              </a:rPr>
              <a:t> of the sui generis </a:t>
            </a:r>
            <a:r>
              <a:rPr lang="fr-FR" sz="1400" dirty="0" err="1">
                <a:solidFill>
                  <a:schemeClr val="accent3"/>
                </a:solidFill>
              </a:rPr>
              <a:t>tax</a:t>
            </a:r>
            <a:endParaRPr lang="fr-FR" sz="1400" dirty="0">
              <a:solidFill>
                <a:schemeClr val="accent3"/>
              </a:solidFill>
            </a:endParaRPr>
          </a:p>
          <a:p>
            <a:pPr algn="ctr"/>
            <a:endParaRPr lang="fr-FR" sz="1600" dirty="0">
              <a:solidFill>
                <a:srgbClr val="FFFF00"/>
              </a:solidFill>
            </a:endParaRPr>
          </a:p>
        </p:txBody>
      </p:sp>
      <p:cxnSp>
        <p:nvCxnSpPr>
          <p:cNvPr id="9" name="Connecteur droit 8">
            <a:extLst>
              <a:ext uri="{FF2B5EF4-FFF2-40B4-BE49-F238E27FC236}">
                <a16:creationId xmlns:a16="http://schemas.microsoft.com/office/drawing/2014/main" id="{B6286D5F-68E9-B634-D3E9-3EAA02F75E7A}"/>
              </a:ext>
            </a:extLst>
          </p:cNvPr>
          <p:cNvCxnSpPr>
            <a:cxnSpLocks/>
          </p:cNvCxnSpPr>
          <p:nvPr/>
        </p:nvCxnSpPr>
        <p:spPr bwMode="auto">
          <a:xfrm flipH="1">
            <a:off x="5283080" y="1438889"/>
            <a:ext cx="756000" cy="0"/>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cxnSp>
        <p:nvCxnSpPr>
          <p:cNvPr id="10" name="Connecteur droit 9">
            <a:extLst>
              <a:ext uri="{FF2B5EF4-FFF2-40B4-BE49-F238E27FC236}">
                <a16:creationId xmlns:a16="http://schemas.microsoft.com/office/drawing/2014/main" id="{DB250D97-0188-5941-4189-16363ED66A35}"/>
              </a:ext>
            </a:extLst>
          </p:cNvPr>
          <p:cNvCxnSpPr>
            <a:cxnSpLocks/>
          </p:cNvCxnSpPr>
          <p:nvPr/>
        </p:nvCxnSpPr>
        <p:spPr bwMode="auto">
          <a:xfrm flipV="1">
            <a:off x="1606258" y="3135442"/>
            <a:ext cx="0" cy="54000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12" name="ZoneTexte 11">
            <a:extLst>
              <a:ext uri="{FF2B5EF4-FFF2-40B4-BE49-F238E27FC236}">
                <a16:creationId xmlns:a16="http://schemas.microsoft.com/office/drawing/2014/main" id="{0B498621-D026-66EB-397D-1D03C946960D}"/>
              </a:ext>
            </a:extLst>
          </p:cNvPr>
          <p:cNvSpPr txBox="1"/>
          <p:nvPr/>
        </p:nvSpPr>
        <p:spPr>
          <a:xfrm>
            <a:off x="206263" y="3436002"/>
            <a:ext cx="2835614" cy="1200329"/>
          </a:xfrm>
          <a:prstGeom prst="rect">
            <a:avLst/>
          </a:prstGeom>
          <a:noFill/>
          <a:ln>
            <a:noFill/>
          </a:ln>
        </p:spPr>
        <p:txBody>
          <a:bodyPr wrap="square" rtlCol="0">
            <a:spAutoFit/>
          </a:bodyPr>
          <a:lstStyle/>
          <a:p>
            <a:r>
              <a:rPr lang="fr-FR" sz="1400" dirty="0" err="1">
                <a:solidFill>
                  <a:schemeClr val="accent3"/>
                </a:solidFill>
              </a:rPr>
              <a:t>Since</a:t>
            </a:r>
            <a:r>
              <a:rPr lang="fr-FR" sz="1400" dirty="0">
                <a:solidFill>
                  <a:schemeClr val="accent3"/>
                </a:solidFill>
              </a:rPr>
              <a:t> 2012 </a:t>
            </a:r>
          </a:p>
          <a:p>
            <a:r>
              <a:rPr lang="fr-FR" sz="1400" dirty="0">
                <a:solidFill>
                  <a:schemeClr val="accent3"/>
                </a:solidFill>
              </a:rPr>
              <a:t>Mme X </a:t>
            </a:r>
            <a:r>
              <a:rPr lang="fr-FR" sz="1400" dirty="0" err="1">
                <a:solidFill>
                  <a:schemeClr val="accent3"/>
                </a:solidFill>
              </a:rPr>
              <a:t>is</a:t>
            </a:r>
            <a:r>
              <a:rPr lang="fr-FR" sz="1400" dirty="0">
                <a:solidFill>
                  <a:schemeClr val="accent3"/>
                </a:solidFill>
              </a:rPr>
              <a:t> </a:t>
            </a:r>
            <a:r>
              <a:rPr lang="fr-FR" sz="1400" dirty="0" err="1">
                <a:solidFill>
                  <a:schemeClr val="accent3"/>
                </a:solidFill>
              </a:rPr>
              <a:t>subject</a:t>
            </a:r>
            <a:r>
              <a:rPr lang="fr-FR" sz="1400" dirty="0">
                <a:solidFill>
                  <a:schemeClr val="accent3"/>
                </a:solidFill>
              </a:rPr>
              <a:t> to French </a:t>
            </a:r>
            <a:r>
              <a:rPr lang="fr-FR" sz="1400" dirty="0" err="1">
                <a:solidFill>
                  <a:schemeClr val="accent3"/>
                </a:solidFill>
              </a:rPr>
              <a:t>wealth</a:t>
            </a:r>
            <a:r>
              <a:rPr lang="fr-FR" sz="1400" dirty="0">
                <a:solidFill>
                  <a:schemeClr val="accent3"/>
                </a:solidFill>
              </a:rPr>
              <a:t> </a:t>
            </a:r>
            <a:r>
              <a:rPr lang="fr-FR" sz="1400" dirty="0" err="1">
                <a:solidFill>
                  <a:schemeClr val="accent3"/>
                </a:solidFill>
              </a:rPr>
              <a:t>tax</a:t>
            </a:r>
            <a:r>
              <a:rPr lang="fr-FR" sz="1400" dirty="0">
                <a:solidFill>
                  <a:schemeClr val="accent3"/>
                </a:solidFill>
              </a:rPr>
              <a:t> on trust assets. Mme X </a:t>
            </a:r>
            <a:r>
              <a:rPr lang="fr-FR" sz="1400" dirty="0" err="1">
                <a:solidFill>
                  <a:schemeClr val="accent3"/>
                </a:solidFill>
              </a:rPr>
              <a:t>did</a:t>
            </a:r>
            <a:r>
              <a:rPr lang="fr-FR" sz="1400" dirty="0">
                <a:solidFill>
                  <a:schemeClr val="accent3"/>
                </a:solidFill>
              </a:rPr>
              <a:t> not report </a:t>
            </a:r>
            <a:r>
              <a:rPr lang="fr-FR" sz="1400" dirty="0" err="1">
                <a:solidFill>
                  <a:schemeClr val="accent3"/>
                </a:solidFill>
              </a:rPr>
              <a:t>them</a:t>
            </a:r>
            <a:r>
              <a:rPr lang="fr-FR" sz="1400" dirty="0">
                <a:solidFill>
                  <a:schemeClr val="accent3"/>
                </a:solidFill>
              </a:rPr>
              <a:t> in </a:t>
            </a:r>
            <a:r>
              <a:rPr lang="fr-FR" sz="1400" dirty="0" err="1">
                <a:solidFill>
                  <a:schemeClr val="accent3"/>
                </a:solidFill>
              </a:rPr>
              <a:t>her</a:t>
            </a:r>
            <a:r>
              <a:rPr lang="fr-FR" sz="1400" dirty="0">
                <a:solidFill>
                  <a:schemeClr val="accent3"/>
                </a:solidFill>
              </a:rPr>
              <a:t> </a:t>
            </a:r>
            <a:r>
              <a:rPr lang="fr-FR" sz="1400" dirty="0" err="1">
                <a:solidFill>
                  <a:schemeClr val="accent3"/>
                </a:solidFill>
              </a:rPr>
              <a:t>wealth</a:t>
            </a:r>
            <a:r>
              <a:rPr lang="fr-FR" sz="1400" dirty="0">
                <a:solidFill>
                  <a:schemeClr val="accent3"/>
                </a:solidFill>
              </a:rPr>
              <a:t> </a:t>
            </a:r>
            <a:r>
              <a:rPr lang="fr-FR" sz="1400" dirty="0" err="1">
                <a:solidFill>
                  <a:schemeClr val="accent3"/>
                </a:solidFill>
              </a:rPr>
              <a:t>tax</a:t>
            </a:r>
            <a:r>
              <a:rPr lang="fr-FR" sz="1400" dirty="0">
                <a:solidFill>
                  <a:schemeClr val="accent3"/>
                </a:solidFill>
              </a:rPr>
              <a:t> return </a:t>
            </a:r>
          </a:p>
          <a:p>
            <a:pPr algn="ctr"/>
            <a:endParaRPr lang="fr-FR" sz="1600" dirty="0">
              <a:solidFill>
                <a:srgbClr val="FFFF00"/>
              </a:solidFill>
            </a:endParaRPr>
          </a:p>
        </p:txBody>
      </p:sp>
      <p:sp>
        <p:nvSpPr>
          <p:cNvPr id="13" name="ZoneTexte 12">
            <a:extLst>
              <a:ext uri="{FF2B5EF4-FFF2-40B4-BE49-F238E27FC236}">
                <a16:creationId xmlns:a16="http://schemas.microsoft.com/office/drawing/2014/main" id="{F4CF5379-DB10-55EC-2B08-3F17D1170118}"/>
              </a:ext>
            </a:extLst>
          </p:cNvPr>
          <p:cNvSpPr txBox="1"/>
          <p:nvPr/>
        </p:nvSpPr>
        <p:spPr>
          <a:xfrm>
            <a:off x="355138" y="4792616"/>
            <a:ext cx="8433723" cy="1877437"/>
          </a:xfrm>
          <a:prstGeom prst="rect">
            <a:avLst/>
          </a:prstGeom>
          <a:noFill/>
          <a:ln>
            <a:noFill/>
          </a:ln>
        </p:spPr>
        <p:txBody>
          <a:bodyPr wrap="square" rtlCol="0">
            <a:spAutoFit/>
          </a:bodyPr>
          <a:lstStyle/>
          <a:p>
            <a:r>
              <a:rPr lang="en-US" sz="1400" b="1" dirty="0">
                <a:solidFill>
                  <a:srgbClr val="FFFF00"/>
                </a:solidFill>
              </a:rPr>
              <a:t>Questions</a:t>
            </a:r>
            <a:r>
              <a:rPr lang="en-US" sz="1400" b="1" noProof="0" dirty="0">
                <a:solidFill>
                  <a:srgbClr val="FFFF00"/>
                </a:solidFill>
              </a:rPr>
              <a:t>:</a:t>
            </a:r>
          </a:p>
          <a:p>
            <a:pPr marL="285750" indent="-285750">
              <a:buFontTx/>
              <a:buChar char="-"/>
            </a:pPr>
            <a:r>
              <a:rPr lang="en-US" sz="1400" noProof="0" dirty="0">
                <a:solidFill>
                  <a:srgbClr val="FFFF00"/>
                </a:solidFill>
              </a:rPr>
              <a:t>Who is </a:t>
            </a:r>
            <a:r>
              <a:rPr lang="en-US" sz="1400" dirty="0">
                <a:solidFill>
                  <a:srgbClr val="FFFF00"/>
                </a:solidFill>
              </a:rPr>
              <a:t>the taxpayer: the trustee, who should pay the sui generis tax, or the settlor who is the taxpayer for wealth tax purposes?</a:t>
            </a:r>
          </a:p>
          <a:p>
            <a:pPr marL="285750" indent="-285750">
              <a:buFontTx/>
              <a:buChar char="-"/>
            </a:pPr>
            <a:r>
              <a:rPr lang="en-US" sz="1400" noProof="0" dirty="0">
                <a:solidFill>
                  <a:srgbClr val="FFFF00"/>
                </a:solidFill>
              </a:rPr>
              <a:t>Is the C</a:t>
            </a:r>
            <a:r>
              <a:rPr lang="en-US" sz="1400" dirty="0" err="1">
                <a:solidFill>
                  <a:srgbClr val="FFFF00"/>
                </a:solidFill>
              </a:rPr>
              <a:t>anadian</a:t>
            </a:r>
            <a:r>
              <a:rPr lang="en-US" sz="1400" dirty="0">
                <a:solidFill>
                  <a:srgbClr val="FFFF00"/>
                </a:solidFill>
              </a:rPr>
              <a:t> tax treaty applicable in the case at hand, which entails two other questions: </a:t>
            </a:r>
          </a:p>
          <a:p>
            <a:pPr marL="742950" lvl="1" indent="-285750">
              <a:buFontTx/>
              <a:buChar char="-"/>
            </a:pPr>
            <a:r>
              <a:rPr lang="en-US" sz="1400" noProof="0" dirty="0">
                <a:solidFill>
                  <a:srgbClr val="FFFF00"/>
                </a:solidFill>
              </a:rPr>
              <a:t>Does the Canadian-French tax treaty apply to trusts? </a:t>
            </a:r>
          </a:p>
          <a:p>
            <a:pPr marL="742950" lvl="1" indent="-285750">
              <a:buFontTx/>
              <a:buChar char="-"/>
            </a:pPr>
            <a:r>
              <a:rPr lang="en-US" sz="1400" dirty="0">
                <a:solidFill>
                  <a:srgbClr val="FFFF00"/>
                </a:solidFill>
              </a:rPr>
              <a:t>Is the sui generis tax considered as a wealth tax as defined by the Canadian French tax treaty? </a:t>
            </a:r>
            <a:endParaRPr lang="en-US" sz="1400" noProof="0" dirty="0">
              <a:solidFill>
                <a:srgbClr val="FFFF00"/>
              </a:solidFill>
            </a:endParaRPr>
          </a:p>
          <a:p>
            <a:pPr marL="742950" lvl="1" indent="-285750">
              <a:buFontTx/>
              <a:buChar char="-"/>
            </a:pPr>
            <a:endParaRPr lang="en-US" sz="1600" noProof="0" dirty="0">
              <a:solidFill>
                <a:srgbClr val="FFFF00"/>
              </a:solidFill>
            </a:endParaRPr>
          </a:p>
          <a:p>
            <a:endParaRPr lang="fr-FR" sz="1600" dirty="0">
              <a:solidFill>
                <a:srgbClr val="FFFF00"/>
              </a:solidFill>
            </a:endParaRPr>
          </a:p>
        </p:txBody>
      </p:sp>
      <p:pic>
        <p:nvPicPr>
          <p:cNvPr id="16" name="Image 15">
            <a:extLst>
              <a:ext uri="{FF2B5EF4-FFF2-40B4-BE49-F238E27FC236}">
                <a16:creationId xmlns:a16="http://schemas.microsoft.com/office/drawing/2014/main" id="{77DE4869-E50A-2647-589A-D17AF19F3A13}"/>
              </a:ext>
            </a:extLst>
          </p:cNvPr>
          <p:cNvPicPr>
            <a:picLocks noChangeAspect="1"/>
          </p:cNvPicPr>
          <p:nvPr/>
        </p:nvPicPr>
        <p:blipFill>
          <a:blip r:embed="rId3"/>
          <a:stretch>
            <a:fillRect/>
          </a:stretch>
        </p:blipFill>
        <p:spPr>
          <a:xfrm>
            <a:off x="8228351" y="2287393"/>
            <a:ext cx="524784" cy="1230328"/>
          </a:xfrm>
          <a:prstGeom prst="rect">
            <a:avLst/>
          </a:prstGeom>
        </p:spPr>
      </p:pic>
      <p:pic>
        <p:nvPicPr>
          <p:cNvPr id="18" name="Image 17">
            <a:extLst>
              <a:ext uri="{FF2B5EF4-FFF2-40B4-BE49-F238E27FC236}">
                <a16:creationId xmlns:a16="http://schemas.microsoft.com/office/drawing/2014/main" id="{02AB88CA-6673-832F-5A52-E8DDEE451002}"/>
              </a:ext>
            </a:extLst>
          </p:cNvPr>
          <p:cNvPicPr>
            <a:picLocks noChangeAspect="1"/>
          </p:cNvPicPr>
          <p:nvPr/>
        </p:nvPicPr>
        <p:blipFill>
          <a:blip r:embed="rId4"/>
          <a:stretch>
            <a:fillRect/>
          </a:stretch>
        </p:blipFill>
        <p:spPr>
          <a:xfrm>
            <a:off x="385038" y="1934851"/>
            <a:ext cx="548487" cy="1470591"/>
          </a:xfrm>
          <a:prstGeom prst="rect">
            <a:avLst/>
          </a:prstGeom>
        </p:spPr>
      </p:pic>
      <p:pic>
        <p:nvPicPr>
          <p:cNvPr id="21" name="Image 20">
            <a:extLst>
              <a:ext uri="{FF2B5EF4-FFF2-40B4-BE49-F238E27FC236}">
                <a16:creationId xmlns:a16="http://schemas.microsoft.com/office/drawing/2014/main" id="{1B4C1327-D165-9566-62FE-B7E1D585EF22}"/>
              </a:ext>
            </a:extLst>
          </p:cNvPr>
          <p:cNvPicPr>
            <a:picLocks noChangeAspect="1"/>
          </p:cNvPicPr>
          <p:nvPr/>
        </p:nvPicPr>
        <p:blipFill>
          <a:blip r:embed="rId5"/>
          <a:stretch>
            <a:fillRect/>
          </a:stretch>
        </p:blipFill>
        <p:spPr>
          <a:xfrm>
            <a:off x="7632061" y="1884369"/>
            <a:ext cx="502965" cy="1288081"/>
          </a:xfrm>
          <a:prstGeom prst="rect">
            <a:avLst/>
          </a:prstGeom>
        </p:spPr>
      </p:pic>
      <p:pic>
        <p:nvPicPr>
          <p:cNvPr id="23" name="Image 22">
            <a:extLst>
              <a:ext uri="{FF2B5EF4-FFF2-40B4-BE49-F238E27FC236}">
                <a16:creationId xmlns:a16="http://schemas.microsoft.com/office/drawing/2014/main" id="{9A7AE048-F3FF-9483-8455-B2E7C09FACC8}"/>
              </a:ext>
            </a:extLst>
          </p:cNvPr>
          <p:cNvPicPr>
            <a:picLocks noChangeAspect="1"/>
          </p:cNvPicPr>
          <p:nvPr/>
        </p:nvPicPr>
        <p:blipFill>
          <a:blip r:embed="rId6"/>
          <a:stretch>
            <a:fillRect/>
          </a:stretch>
        </p:blipFill>
        <p:spPr>
          <a:xfrm>
            <a:off x="7214988" y="3060278"/>
            <a:ext cx="528027" cy="1230328"/>
          </a:xfrm>
          <a:prstGeom prst="rect">
            <a:avLst/>
          </a:prstGeom>
        </p:spPr>
      </p:pic>
      <p:pic>
        <p:nvPicPr>
          <p:cNvPr id="28" name="Image 27">
            <a:extLst>
              <a:ext uri="{FF2B5EF4-FFF2-40B4-BE49-F238E27FC236}">
                <a16:creationId xmlns:a16="http://schemas.microsoft.com/office/drawing/2014/main" id="{BDDEF124-4C75-4C31-0D6F-33F4761BCC64}"/>
              </a:ext>
            </a:extLst>
          </p:cNvPr>
          <p:cNvPicPr>
            <a:picLocks noChangeAspect="1"/>
          </p:cNvPicPr>
          <p:nvPr/>
        </p:nvPicPr>
        <p:blipFill>
          <a:blip r:embed="rId7"/>
          <a:stretch>
            <a:fillRect/>
          </a:stretch>
        </p:blipFill>
        <p:spPr>
          <a:xfrm>
            <a:off x="7815403" y="3228481"/>
            <a:ext cx="486644" cy="1335441"/>
          </a:xfrm>
          <a:prstGeom prst="rect">
            <a:avLst/>
          </a:prstGeom>
        </p:spPr>
      </p:pic>
      <p:sp>
        <p:nvSpPr>
          <p:cNvPr id="14" name="ZoneTexte 13">
            <a:extLst>
              <a:ext uri="{FF2B5EF4-FFF2-40B4-BE49-F238E27FC236}">
                <a16:creationId xmlns:a16="http://schemas.microsoft.com/office/drawing/2014/main" id="{69DE2B91-B29A-D51B-9C50-C559B7CEC645}"/>
              </a:ext>
            </a:extLst>
          </p:cNvPr>
          <p:cNvSpPr txBox="1"/>
          <p:nvPr/>
        </p:nvSpPr>
        <p:spPr>
          <a:xfrm>
            <a:off x="8604448" y="6381328"/>
            <a:ext cx="360040" cy="276999"/>
          </a:xfrm>
          <a:prstGeom prst="rect">
            <a:avLst/>
          </a:prstGeom>
          <a:noFill/>
        </p:spPr>
        <p:txBody>
          <a:bodyPr wrap="square" rtlCol="0">
            <a:spAutoFit/>
          </a:bodyPr>
          <a:lstStyle/>
          <a:p>
            <a:r>
              <a:rPr lang="fr-FR" sz="1200" b="1" dirty="0"/>
              <a:t>35</a:t>
            </a:r>
            <a:endParaRPr lang="en-US" sz="1200" b="1" dirty="0"/>
          </a:p>
        </p:txBody>
      </p:sp>
    </p:spTree>
    <p:extLst>
      <p:ext uri="{BB962C8B-B14F-4D97-AF65-F5344CB8AC3E}">
        <p14:creationId xmlns:p14="http://schemas.microsoft.com/office/powerpoint/2010/main" val="4187549426"/>
      </p:ext>
    </p:extLst>
  </p:cSld>
  <p:clrMapOvr>
    <a:masterClrMapping/>
  </p:clrMapOvr>
  <p:transition spd="slow">
    <p:wipe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7C9D46-8DEE-F91C-FDE7-98457CCAC477}"/>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5649E4C9-A370-3784-5101-B5DCFF6190BA}"/>
              </a:ext>
            </a:extLst>
          </p:cNvPr>
          <p:cNvSpPr/>
          <p:nvPr/>
        </p:nvSpPr>
        <p:spPr>
          <a:xfrm>
            <a:off x="458755" y="20460"/>
            <a:ext cx="8244408" cy="778355"/>
          </a:xfrm>
          <a:prstGeom prst="rect">
            <a:avLst/>
          </a:prstGeom>
        </p:spPr>
        <p:txBody>
          <a:bodyPr wrap="square">
            <a:spAutoFit/>
          </a:bodyPr>
          <a:lstStyle/>
          <a:p>
            <a:pPr algn="ctr">
              <a:lnSpc>
                <a:spcPct val="107000"/>
              </a:lnSpc>
              <a:spcAft>
                <a:spcPts val="800"/>
              </a:spcAft>
            </a:pPr>
            <a:r>
              <a:rPr lang="fr-FR" sz="1800" b="1" dirty="0">
                <a:solidFill>
                  <a:srgbClr val="FFFF00"/>
                </a:solidFill>
                <a:ea typeface="Calibri" panose="020F0502020204030204" pitchFamily="34" charset="0"/>
                <a:cs typeface="Times New Roman" panose="02020603050405020304" pitchFamily="18" charset="0"/>
              </a:rPr>
              <a:t>S</a:t>
            </a:r>
            <a:r>
              <a:rPr lang="en-US" sz="1800" b="1" dirty="0" err="1">
                <a:solidFill>
                  <a:srgbClr val="FFFF00"/>
                </a:solidFill>
                <a:ea typeface="Calibri" panose="020F0502020204030204" pitchFamily="34" charset="0"/>
                <a:cs typeface="Times New Roman" panose="02020603050405020304" pitchFamily="18" charset="0"/>
              </a:rPr>
              <a:t>upreme</a:t>
            </a:r>
            <a:r>
              <a:rPr lang="en-US" sz="1800" b="1" dirty="0">
                <a:solidFill>
                  <a:srgbClr val="FFFF00"/>
                </a:solidFill>
                <a:ea typeface="Calibri" panose="020F0502020204030204" pitchFamily="34" charset="0"/>
                <a:cs typeface="Times New Roman" panose="02020603050405020304" pitchFamily="18" charset="0"/>
              </a:rPr>
              <a:t> Court February 11</a:t>
            </a:r>
            <a:r>
              <a:rPr lang="en-US" sz="1800" b="1" baseline="30000" dirty="0">
                <a:solidFill>
                  <a:srgbClr val="FFFF00"/>
                </a:solidFill>
                <a:ea typeface="Calibri" panose="020F0502020204030204" pitchFamily="34" charset="0"/>
                <a:cs typeface="Times New Roman" panose="02020603050405020304" pitchFamily="18" charset="0"/>
              </a:rPr>
              <a:t>th</a:t>
            </a:r>
            <a:r>
              <a:rPr lang="en-US" sz="1800" b="1" dirty="0">
                <a:solidFill>
                  <a:srgbClr val="FFFF00"/>
                </a:solidFill>
                <a:ea typeface="Calibri" panose="020F0502020204030204" pitchFamily="34" charset="0"/>
                <a:cs typeface="Times New Roman" panose="02020603050405020304" pitchFamily="18" charset="0"/>
              </a:rPr>
              <a:t> 2026</a:t>
            </a:r>
          </a:p>
          <a:p>
            <a:pPr algn="ctr">
              <a:lnSpc>
                <a:spcPct val="107000"/>
              </a:lnSpc>
              <a:spcAft>
                <a:spcPts val="800"/>
              </a:spcAft>
            </a:pPr>
            <a:r>
              <a:rPr lang="en-US" sz="1800" b="1" dirty="0">
                <a:solidFill>
                  <a:srgbClr val="FFFF00"/>
                </a:solidFill>
                <a:ea typeface="Calibri" panose="020F0502020204030204" pitchFamily="34" charset="0"/>
                <a:cs typeface="Times New Roman" panose="02020603050405020304" pitchFamily="18" charset="0"/>
              </a:rPr>
              <a:t>Cour de Cassation chambre </a:t>
            </a:r>
            <a:r>
              <a:rPr lang="en-US" sz="1800" b="1" dirty="0" err="1">
                <a:solidFill>
                  <a:srgbClr val="FFFF00"/>
                </a:solidFill>
                <a:ea typeface="Calibri" panose="020F0502020204030204" pitchFamily="34" charset="0"/>
                <a:cs typeface="Times New Roman" panose="02020603050405020304" pitchFamily="18" charset="0"/>
              </a:rPr>
              <a:t>commerciale</a:t>
            </a:r>
            <a:r>
              <a:rPr lang="en-US" sz="1800" b="1" dirty="0">
                <a:solidFill>
                  <a:srgbClr val="FFFF00"/>
                </a:solidFill>
                <a:ea typeface="Calibri" panose="020F0502020204030204" pitchFamily="34" charset="0"/>
                <a:cs typeface="Times New Roman" panose="02020603050405020304" pitchFamily="18" charset="0"/>
              </a:rPr>
              <a:t> n°23.14.305</a:t>
            </a:r>
            <a:endParaRPr lang="en-US" sz="2400" b="1" dirty="0">
              <a:solidFill>
                <a:srgbClr val="FFFF00"/>
              </a:solidFill>
              <a:ea typeface="Calibri" panose="020F0502020204030204" pitchFamily="34" charset="0"/>
              <a:cs typeface="Times New Roman" panose="02020603050405020304" pitchFamily="18" charset="0"/>
            </a:endParaRPr>
          </a:p>
        </p:txBody>
      </p:sp>
      <p:sp>
        <p:nvSpPr>
          <p:cNvPr id="19" name="ZoneTexte 18">
            <a:extLst>
              <a:ext uri="{FF2B5EF4-FFF2-40B4-BE49-F238E27FC236}">
                <a16:creationId xmlns:a16="http://schemas.microsoft.com/office/drawing/2014/main" id="{7796F0D4-E63D-7AE5-580F-F550CEA616D3}"/>
              </a:ext>
            </a:extLst>
          </p:cNvPr>
          <p:cNvSpPr txBox="1"/>
          <p:nvPr/>
        </p:nvSpPr>
        <p:spPr>
          <a:xfrm>
            <a:off x="3897012" y="956829"/>
            <a:ext cx="1349972" cy="584775"/>
          </a:xfrm>
          <a:prstGeom prst="rect">
            <a:avLst/>
          </a:prstGeom>
          <a:noFill/>
          <a:ln>
            <a:solidFill>
              <a:srgbClr val="FFFF00"/>
            </a:solidFill>
          </a:ln>
        </p:spPr>
        <p:txBody>
          <a:bodyPr wrap="square" rtlCol="0">
            <a:spAutoFit/>
          </a:bodyPr>
          <a:lstStyle/>
          <a:p>
            <a:pPr algn="ctr"/>
            <a:r>
              <a:rPr lang="fr-FR" sz="1600" dirty="0">
                <a:solidFill>
                  <a:srgbClr val="FFFF00"/>
                </a:solidFill>
              </a:rPr>
              <a:t>Canadian Trustee</a:t>
            </a:r>
          </a:p>
        </p:txBody>
      </p:sp>
      <p:sp>
        <p:nvSpPr>
          <p:cNvPr id="20" name="ZoneTexte 19">
            <a:extLst>
              <a:ext uri="{FF2B5EF4-FFF2-40B4-BE49-F238E27FC236}">
                <a16:creationId xmlns:a16="http://schemas.microsoft.com/office/drawing/2014/main" id="{79F676A1-F486-0E31-D851-EEEF74FB3DDB}"/>
              </a:ext>
            </a:extLst>
          </p:cNvPr>
          <p:cNvSpPr txBox="1"/>
          <p:nvPr/>
        </p:nvSpPr>
        <p:spPr>
          <a:xfrm>
            <a:off x="177728" y="982307"/>
            <a:ext cx="1239594" cy="338554"/>
          </a:xfrm>
          <a:prstGeom prst="rect">
            <a:avLst/>
          </a:prstGeom>
          <a:noFill/>
          <a:ln>
            <a:noFill/>
          </a:ln>
        </p:spPr>
        <p:txBody>
          <a:bodyPr wrap="square" rtlCol="0">
            <a:spAutoFit/>
          </a:bodyPr>
          <a:lstStyle/>
          <a:p>
            <a:pPr algn="ctr"/>
            <a:r>
              <a:rPr lang="fr-FR" sz="1600" b="1" dirty="0" err="1">
                <a:solidFill>
                  <a:srgbClr val="FFFF00"/>
                </a:solidFill>
              </a:rPr>
              <a:t>Facts</a:t>
            </a:r>
            <a:endParaRPr lang="fr-FR" sz="1600" b="1" dirty="0">
              <a:solidFill>
                <a:srgbClr val="FFFF00"/>
              </a:solidFill>
            </a:endParaRPr>
          </a:p>
        </p:txBody>
      </p:sp>
      <p:sp>
        <p:nvSpPr>
          <p:cNvPr id="24" name="ZoneTexte 23">
            <a:extLst>
              <a:ext uri="{FF2B5EF4-FFF2-40B4-BE49-F238E27FC236}">
                <a16:creationId xmlns:a16="http://schemas.microsoft.com/office/drawing/2014/main" id="{A0A8D94C-1BA3-27B6-0104-0293B7157BCF}"/>
              </a:ext>
            </a:extLst>
          </p:cNvPr>
          <p:cNvSpPr txBox="1"/>
          <p:nvPr/>
        </p:nvSpPr>
        <p:spPr>
          <a:xfrm>
            <a:off x="6304067" y="2358344"/>
            <a:ext cx="1467953" cy="338554"/>
          </a:xfrm>
          <a:prstGeom prst="rect">
            <a:avLst/>
          </a:prstGeom>
          <a:noFill/>
          <a:ln>
            <a:noFill/>
          </a:ln>
        </p:spPr>
        <p:txBody>
          <a:bodyPr wrap="square" rtlCol="0">
            <a:spAutoFit/>
          </a:bodyPr>
          <a:lstStyle/>
          <a:p>
            <a:pPr algn="ctr"/>
            <a:r>
              <a:rPr lang="fr-FR" sz="1600" dirty="0" err="1">
                <a:solidFill>
                  <a:srgbClr val="FFFF00"/>
                </a:solidFill>
              </a:rPr>
              <a:t>Beneficiaries</a:t>
            </a:r>
            <a:endParaRPr lang="fr-FR" sz="1600" dirty="0">
              <a:solidFill>
                <a:srgbClr val="FFFF00"/>
              </a:solidFill>
            </a:endParaRPr>
          </a:p>
        </p:txBody>
      </p:sp>
      <p:cxnSp>
        <p:nvCxnSpPr>
          <p:cNvPr id="35" name="Connecteur droit 34">
            <a:extLst>
              <a:ext uri="{FF2B5EF4-FFF2-40B4-BE49-F238E27FC236}">
                <a16:creationId xmlns:a16="http://schemas.microsoft.com/office/drawing/2014/main" id="{AE5D969E-A72E-1365-18E0-61983D7DD1FD}"/>
              </a:ext>
            </a:extLst>
          </p:cNvPr>
          <p:cNvCxnSpPr>
            <a:cxnSpLocks/>
          </p:cNvCxnSpPr>
          <p:nvPr/>
        </p:nvCxnSpPr>
        <p:spPr bwMode="auto">
          <a:xfrm flipH="1">
            <a:off x="4572000" y="1555600"/>
            <a:ext cx="0" cy="360000"/>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41" name="Connecteur droit 40">
            <a:extLst>
              <a:ext uri="{FF2B5EF4-FFF2-40B4-BE49-F238E27FC236}">
                <a16:creationId xmlns:a16="http://schemas.microsoft.com/office/drawing/2014/main" id="{34567EC3-07D0-1EA5-DD35-A4F204C6A699}"/>
              </a:ext>
            </a:extLst>
          </p:cNvPr>
          <p:cNvCxnSpPr>
            <a:cxnSpLocks/>
          </p:cNvCxnSpPr>
          <p:nvPr/>
        </p:nvCxnSpPr>
        <p:spPr bwMode="auto">
          <a:xfrm flipH="1">
            <a:off x="2049770" y="2538196"/>
            <a:ext cx="2016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25" name="ZoneTexte 24">
            <a:extLst>
              <a:ext uri="{FF2B5EF4-FFF2-40B4-BE49-F238E27FC236}">
                <a16:creationId xmlns:a16="http://schemas.microsoft.com/office/drawing/2014/main" id="{501C07B1-3A4E-ADB3-94DA-69C3830A498D}"/>
              </a:ext>
            </a:extLst>
          </p:cNvPr>
          <p:cNvSpPr txBox="1"/>
          <p:nvPr/>
        </p:nvSpPr>
        <p:spPr>
          <a:xfrm>
            <a:off x="3772380" y="2400836"/>
            <a:ext cx="1617155" cy="830997"/>
          </a:xfrm>
          <a:prstGeom prst="rect">
            <a:avLst/>
          </a:prstGeom>
          <a:noFill/>
          <a:ln>
            <a:noFill/>
          </a:ln>
        </p:spPr>
        <p:txBody>
          <a:bodyPr wrap="square" rtlCol="0">
            <a:spAutoFit/>
          </a:bodyPr>
          <a:lstStyle/>
          <a:p>
            <a:pPr algn="ctr"/>
            <a:r>
              <a:rPr lang="fr-FR" sz="1600" b="1" dirty="0">
                <a:solidFill>
                  <a:srgbClr val="FFFF00"/>
                </a:solidFill>
              </a:rPr>
              <a:t>Oscar II</a:t>
            </a:r>
          </a:p>
          <a:p>
            <a:pPr algn="ctr"/>
            <a:r>
              <a:rPr lang="fr-FR" sz="1600" dirty="0" err="1">
                <a:solidFill>
                  <a:srgbClr val="FFFF00"/>
                </a:solidFill>
              </a:rPr>
              <a:t>Irrevocable</a:t>
            </a:r>
            <a:r>
              <a:rPr lang="fr-FR" sz="1600" dirty="0">
                <a:solidFill>
                  <a:srgbClr val="FFFF00"/>
                </a:solidFill>
              </a:rPr>
              <a:t> </a:t>
            </a:r>
            <a:r>
              <a:rPr lang="fr-FR" sz="1600" dirty="0" err="1">
                <a:solidFill>
                  <a:srgbClr val="FFFF00"/>
                </a:solidFill>
              </a:rPr>
              <a:t>discretionary</a:t>
            </a:r>
            <a:r>
              <a:rPr lang="fr-FR" sz="1600" dirty="0">
                <a:solidFill>
                  <a:srgbClr val="FFFF00"/>
                </a:solidFill>
              </a:rPr>
              <a:t> trust </a:t>
            </a:r>
          </a:p>
        </p:txBody>
      </p:sp>
      <p:sp>
        <p:nvSpPr>
          <p:cNvPr id="26" name="ZoneTexte 25">
            <a:extLst>
              <a:ext uri="{FF2B5EF4-FFF2-40B4-BE49-F238E27FC236}">
                <a16:creationId xmlns:a16="http://schemas.microsoft.com/office/drawing/2014/main" id="{6184A744-67A1-6E33-617B-D9DBF0BC97B5}"/>
              </a:ext>
            </a:extLst>
          </p:cNvPr>
          <p:cNvSpPr txBox="1"/>
          <p:nvPr/>
        </p:nvSpPr>
        <p:spPr>
          <a:xfrm>
            <a:off x="797525" y="1999587"/>
            <a:ext cx="1617155" cy="1077218"/>
          </a:xfrm>
          <a:prstGeom prst="rect">
            <a:avLst/>
          </a:prstGeom>
          <a:noFill/>
          <a:ln>
            <a:noFill/>
          </a:ln>
        </p:spPr>
        <p:txBody>
          <a:bodyPr wrap="square" rtlCol="0">
            <a:spAutoFit/>
          </a:bodyPr>
          <a:lstStyle/>
          <a:p>
            <a:pPr algn="ctr"/>
            <a:r>
              <a:rPr lang="fr-FR" sz="1600" dirty="0">
                <a:solidFill>
                  <a:srgbClr val="FFFF00"/>
                </a:solidFill>
              </a:rPr>
              <a:t>Mme X</a:t>
            </a:r>
          </a:p>
          <a:p>
            <a:pPr algn="ctr"/>
            <a:r>
              <a:rPr lang="fr-FR" sz="1600" dirty="0">
                <a:solidFill>
                  <a:srgbClr val="FFFF00"/>
                </a:solidFill>
              </a:rPr>
              <a:t>French </a:t>
            </a:r>
            <a:r>
              <a:rPr lang="fr-FR" sz="1600" dirty="0" err="1">
                <a:solidFill>
                  <a:srgbClr val="FFFF00"/>
                </a:solidFill>
              </a:rPr>
              <a:t>tax</a:t>
            </a:r>
            <a:r>
              <a:rPr lang="fr-FR" sz="1600" dirty="0">
                <a:solidFill>
                  <a:srgbClr val="FFFF00"/>
                </a:solidFill>
              </a:rPr>
              <a:t> </a:t>
            </a:r>
            <a:r>
              <a:rPr lang="fr-FR" sz="1600" dirty="0" err="1">
                <a:solidFill>
                  <a:srgbClr val="FFFF00"/>
                </a:solidFill>
              </a:rPr>
              <a:t>resident</a:t>
            </a:r>
            <a:endParaRPr lang="fr-FR" sz="1600" dirty="0">
              <a:solidFill>
                <a:srgbClr val="FFFF00"/>
              </a:solidFill>
            </a:endParaRPr>
          </a:p>
          <a:p>
            <a:pPr algn="ctr"/>
            <a:endParaRPr lang="fr-FR" sz="1600" dirty="0">
              <a:solidFill>
                <a:srgbClr val="FFFF00"/>
              </a:solidFill>
            </a:endParaRPr>
          </a:p>
        </p:txBody>
      </p:sp>
      <p:sp>
        <p:nvSpPr>
          <p:cNvPr id="2" name="Triangle isocèle 1">
            <a:extLst>
              <a:ext uri="{FF2B5EF4-FFF2-40B4-BE49-F238E27FC236}">
                <a16:creationId xmlns:a16="http://schemas.microsoft.com/office/drawing/2014/main" id="{7887D232-7D48-14A9-AA11-024999614EBC}"/>
              </a:ext>
            </a:extLst>
          </p:cNvPr>
          <p:cNvSpPr/>
          <p:nvPr/>
        </p:nvSpPr>
        <p:spPr bwMode="auto">
          <a:xfrm>
            <a:off x="3491880" y="1896408"/>
            <a:ext cx="2160239" cy="1472143"/>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6" name="Connecteur droit 5">
            <a:extLst>
              <a:ext uri="{FF2B5EF4-FFF2-40B4-BE49-F238E27FC236}">
                <a16:creationId xmlns:a16="http://schemas.microsoft.com/office/drawing/2014/main" id="{EB3B7B09-0E6F-301A-D3D8-3F99C6243FCF}"/>
              </a:ext>
            </a:extLst>
          </p:cNvPr>
          <p:cNvCxnSpPr>
            <a:cxnSpLocks/>
          </p:cNvCxnSpPr>
          <p:nvPr/>
        </p:nvCxnSpPr>
        <p:spPr bwMode="auto">
          <a:xfrm flipH="1">
            <a:off x="5076056" y="2538196"/>
            <a:ext cx="1404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3" name="ZoneTexte 2">
            <a:extLst>
              <a:ext uri="{FF2B5EF4-FFF2-40B4-BE49-F238E27FC236}">
                <a16:creationId xmlns:a16="http://schemas.microsoft.com/office/drawing/2014/main" id="{D3D40D36-FB3D-FC03-9A7B-AC6CAB83B416}"/>
              </a:ext>
            </a:extLst>
          </p:cNvPr>
          <p:cNvSpPr txBox="1"/>
          <p:nvPr/>
        </p:nvSpPr>
        <p:spPr>
          <a:xfrm>
            <a:off x="2414680" y="1751142"/>
            <a:ext cx="1239594" cy="584775"/>
          </a:xfrm>
          <a:prstGeom prst="rect">
            <a:avLst/>
          </a:prstGeom>
          <a:noFill/>
          <a:ln>
            <a:noFill/>
          </a:ln>
        </p:spPr>
        <p:txBody>
          <a:bodyPr wrap="square" rtlCol="0">
            <a:spAutoFit/>
          </a:bodyPr>
          <a:lstStyle/>
          <a:p>
            <a:pPr algn="ctr"/>
            <a:r>
              <a:rPr lang="fr-FR" sz="1600" dirty="0" err="1">
                <a:solidFill>
                  <a:srgbClr val="FFFF00"/>
                </a:solidFill>
              </a:rPr>
              <a:t>Settlor</a:t>
            </a:r>
            <a:r>
              <a:rPr lang="fr-FR" sz="1600" dirty="0">
                <a:solidFill>
                  <a:srgbClr val="FFFF00"/>
                </a:solidFill>
              </a:rPr>
              <a:t> in 1986</a:t>
            </a:r>
          </a:p>
        </p:txBody>
      </p:sp>
      <p:cxnSp>
        <p:nvCxnSpPr>
          <p:cNvPr id="4" name="Connecteur droit 3">
            <a:extLst>
              <a:ext uri="{FF2B5EF4-FFF2-40B4-BE49-F238E27FC236}">
                <a16:creationId xmlns:a16="http://schemas.microsoft.com/office/drawing/2014/main" id="{0086C891-B711-55F3-F180-BC5ADFF0C376}"/>
              </a:ext>
            </a:extLst>
          </p:cNvPr>
          <p:cNvCxnSpPr>
            <a:cxnSpLocks/>
          </p:cNvCxnSpPr>
          <p:nvPr/>
        </p:nvCxnSpPr>
        <p:spPr bwMode="auto">
          <a:xfrm flipV="1">
            <a:off x="4580959" y="3396542"/>
            <a:ext cx="0" cy="36000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8" name="ZoneTexte 7">
            <a:extLst>
              <a:ext uri="{FF2B5EF4-FFF2-40B4-BE49-F238E27FC236}">
                <a16:creationId xmlns:a16="http://schemas.microsoft.com/office/drawing/2014/main" id="{1BD0CF8F-DF90-505D-019E-E557832A88FD}"/>
              </a:ext>
            </a:extLst>
          </p:cNvPr>
          <p:cNvSpPr txBox="1"/>
          <p:nvPr/>
        </p:nvSpPr>
        <p:spPr>
          <a:xfrm>
            <a:off x="3772381" y="3742710"/>
            <a:ext cx="1617155" cy="830997"/>
          </a:xfrm>
          <a:prstGeom prst="rect">
            <a:avLst/>
          </a:prstGeom>
          <a:noFill/>
          <a:ln>
            <a:noFill/>
          </a:ln>
        </p:spPr>
        <p:txBody>
          <a:bodyPr wrap="square" rtlCol="0">
            <a:spAutoFit/>
          </a:bodyPr>
          <a:lstStyle/>
          <a:p>
            <a:pPr algn="ctr"/>
            <a:r>
              <a:rPr lang="fr-FR" sz="1600" dirty="0">
                <a:solidFill>
                  <a:srgbClr val="FFFF00"/>
                </a:solidFill>
              </a:rPr>
              <a:t>Assets </a:t>
            </a:r>
            <a:r>
              <a:rPr lang="fr-FR" sz="1600" dirty="0" err="1">
                <a:solidFill>
                  <a:srgbClr val="FFFF00"/>
                </a:solidFill>
              </a:rPr>
              <a:t>located</a:t>
            </a:r>
            <a:r>
              <a:rPr lang="fr-FR" sz="1600" dirty="0">
                <a:solidFill>
                  <a:srgbClr val="FFFF00"/>
                </a:solidFill>
              </a:rPr>
              <a:t> </a:t>
            </a:r>
            <a:r>
              <a:rPr lang="fr-FR" sz="1600" dirty="0" err="1">
                <a:solidFill>
                  <a:srgbClr val="FFFF00"/>
                </a:solidFill>
              </a:rPr>
              <a:t>outside</a:t>
            </a:r>
            <a:r>
              <a:rPr lang="fr-FR" sz="1600" dirty="0">
                <a:solidFill>
                  <a:srgbClr val="FFFF00"/>
                </a:solidFill>
              </a:rPr>
              <a:t> France</a:t>
            </a:r>
          </a:p>
          <a:p>
            <a:pPr algn="ctr"/>
            <a:endParaRPr lang="fr-FR" sz="1600" dirty="0">
              <a:solidFill>
                <a:srgbClr val="FFFF00"/>
              </a:solidFill>
            </a:endParaRPr>
          </a:p>
        </p:txBody>
      </p:sp>
      <p:sp>
        <p:nvSpPr>
          <p:cNvPr id="7" name="ZoneTexte 6">
            <a:extLst>
              <a:ext uri="{FF2B5EF4-FFF2-40B4-BE49-F238E27FC236}">
                <a16:creationId xmlns:a16="http://schemas.microsoft.com/office/drawing/2014/main" id="{046A8707-EDCE-193E-B0F3-04FBE898163A}"/>
              </a:ext>
            </a:extLst>
          </p:cNvPr>
          <p:cNvSpPr txBox="1"/>
          <p:nvPr/>
        </p:nvSpPr>
        <p:spPr>
          <a:xfrm>
            <a:off x="6006528" y="781296"/>
            <a:ext cx="2143408" cy="984885"/>
          </a:xfrm>
          <a:prstGeom prst="rect">
            <a:avLst/>
          </a:prstGeom>
          <a:noFill/>
          <a:ln>
            <a:noFill/>
          </a:ln>
        </p:spPr>
        <p:txBody>
          <a:bodyPr wrap="square" rtlCol="0">
            <a:spAutoFit/>
          </a:bodyPr>
          <a:lstStyle/>
          <a:p>
            <a:r>
              <a:rPr lang="fr-FR" sz="1400" dirty="0">
                <a:solidFill>
                  <a:schemeClr val="accent3"/>
                </a:solidFill>
              </a:rPr>
              <a:t>FTA </a:t>
            </a:r>
            <a:r>
              <a:rPr lang="fr-FR" sz="1400" dirty="0" err="1">
                <a:solidFill>
                  <a:schemeClr val="accent3"/>
                </a:solidFill>
              </a:rPr>
              <a:t>asked</a:t>
            </a:r>
            <a:r>
              <a:rPr lang="fr-FR" sz="1400" dirty="0">
                <a:solidFill>
                  <a:schemeClr val="accent3"/>
                </a:solidFill>
              </a:rPr>
              <a:t> the Canadian trustee for the </a:t>
            </a:r>
            <a:r>
              <a:rPr lang="fr-FR" sz="1400" dirty="0" err="1">
                <a:solidFill>
                  <a:schemeClr val="accent3"/>
                </a:solidFill>
              </a:rPr>
              <a:t>payment</a:t>
            </a:r>
            <a:r>
              <a:rPr lang="fr-FR" sz="1400" dirty="0">
                <a:solidFill>
                  <a:schemeClr val="accent3"/>
                </a:solidFill>
              </a:rPr>
              <a:t> of the sui generis </a:t>
            </a:r>
            <a:r>
              <a:rPr lang="fr-FR" sz="1400" dirty="0" err="1">
                <a:solidFill>
                  <a:schemeClr val="accent3"/>
                </a:solidFill>
              </a:rPr>
              <a:t>tax</a:t>
            </a:r>
            <a:endParaRPr lang="fr-FR" sz="1400" dirty="0">
              <a:solidFill>
                <a:schemeClr val="accent3"/>
              </a:solidFill>
            </a:endParaRPr>
          </a:p>
          <a:p>
            <a:pPr algn="ctr"/>
            <a:endParaRPr lang="fr-FR" sz="1600" dirty="0">
              <a:solidFill>
                <a:srgbClr val="FFFF00"/>
              </a:solidFill>
            </a:endParaRPr>
          </a:p>
        </p:txBody>
      </p:sp>
      <p:cxnSp>
        <p:nvCxnSpPr>
          <p:cNvPr id="9" name="Connecteur droit 8">
            <a:extLst>
              <a:ext uri="{FF2B5EF4-FFF2-40B4-BE49-F238E27FC236}">
                <a16:creationId xmlns:a16="http://schemas.microsoft.com/office/drawing/2014/main" id="{003A842B-085D-45C8-6F51-4993AC171D6B}"/>
              </a:ext>
            </a:extLst>
          </p:cNvPr>
          <p:cNvCxnSpPr>
            <a:cxnSpLocks/>
          </p:cNvCxnSpPr>
          <p:nvPr/>
        </p:nvCxnSpPr>
        <p:spPr bwMode="auto">
          <a:xfrm flipH="1">
            <a:off x="5283080" y="1200467"/>
            <a:ext cx="756000" cy="0"/>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cxnSp>
        <p:nvCxnSpPr>
          <p:cNvPr id="10" name="Connecteur droit 9">
            <a:extLst>
              <a:ext uri="{FF2B5EF4-FFF2-40B4-BE49-F238E27FC236}">
                <a16:creationId xmlns:a16="http://schemas.microsoft.com/office/drawing/2014/main" id="{F85170DD-22E0-82E8-A18D-E977EE071F71}"/>
              </a:ext>
            </a:extLst>
          </p:cNvPr>
          <p:cNvCxnSpPr>
            <a:cxnSpLocks/>
          </p:cNvCxnSpPr>
          <p:nvPr/>
        </p:nvCxnSpPr>
        <p:spPr bwMode="auto">
          <a:xfrm flipV="1">
            <a:off x="1629210" y="2806805"/>
            <a:ext cx="0" cy="54000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13" name="ZoneTexte 12">
            <a:extLst>
              <a:ext uri="{FF2B5EF4-FFF2-40B4-BE49-F238E27FC236}">
                <a16:creationId xmlns:a16="http://schemas.microsoft.com/office/drawing/2014/main" id="{2307C762-F4E0-2F28-1A5A-018975A8D9FE}"/>
              </a:ext>
            </a:extLst>
          </p:cNvPr>
          <p:cNvSpPr txBox="1"/>
          <p:nvPr/>
        </p:nvSpPr>
        <p:spPr>
          <a:xfrm>
            <a:off x="355137" y="4436280"/>
            <a:ext cx="8433723" cy="2308324"/>
          </a:xfrm>
          <a:prstGeom prst="rect">
            <a:avLst/>
          </a:prstGeom>
          <a:noFill/>
          <a:ln>
            <a:noFill/>
          </a:ln>
        </p:spPr>
        <p:txBody>
          <a:bodyPr wrap="square" rtlCol="0">
            <a:spAutoFit/>
          </a:bodyPr>
          <a:lstStyle/>
          <a:p>
            <a:r>
              <a:rPr lang="en-US" sz="1400" b="1" noProof="0" dirty="0">
                <a:solidFill>
                  <a:srgbClr val="FFFF00"/>
                </a:solidFill>
              </a:rPr>
              <a:t>Position of the </a:t>
            </a:r>
            <a:r>
              <a:rPr lang="en-US" sz="1400" b="1" dirty="0">
                <a:solidFill>
                  <a:srgbClr val="FFFF00"/>
                </a:solidFill>
              </a:rPr>
              <a:t>FTA:</a:t>
            </a:r>
          </a:p>
          <a:p>
            <a:r>
              <a:rPr lang="en-US" sz="1400" noProof="0" dirty="0">
                <a:solidFill>
                  <a:srgbClr val="FFFF00"/>
                </a:solidFill>
              </a:rPr>
              <a:t>The French tax authorities </a:t>
            </a:r>
            <a:r>
              <a:rPr lang="en-US" sz="1400" dirty="0">
                <a:solidFill>
                  <a:srgbClr val="FFFF00"/>
                </a:solidFill>
              </a:rPr>
              <a:t>consider that the Canadian-French tax treaty does not apply because </a:t>
            </a:r>
            <a:r>
              <a:rPr lang="en-US" sz="1400" dirty="0" err="1">
                <a:solidFill>
                  <a:srgbClr val="FFFF00"/>
                </a:solidFill>
              </a:rPr>
              <a:t>Mme</a:t>
            </a:r>
            <a:r>
              <a:rPr lang="en-US" sz="1400" dirty="0">
                <a:solidFill>
                  <a:srgbClr val="FFFF00"/>
                </a:solidFill>
              </a:rPr>
              <a:t> X, the settlor of the Oscar II trust, is a French tax resident in France. She is the taxpayer of the sui generis tax despite the fact that the Canadian trustee should pay it.</a:t>
            </a:r>
          </a:p>
          <a:p>
            <a:r>
              <a:rPr lang="en-US" sz="1400" b="1" noProof="0" dirty="0">
                <a:solidFill>
                  <a:srgbClr val="FFFF00"/>
                </a:solidFill>
              </a:rPr>
              <a:t>Position of the taxpayer:</a:t>
            </a:r>
          </a:p>
          <a:p>
            <a:r>
              <a:rPr lang="en-US" sz="1400" noProof="0" dirty="0">
                <a:solidFill>
                  <a:srgbClr val="FFFF00"/>
                </a:solidFill>
              </a:rPr>
              <a:t>The Canadia</a:t>
            </a:r>
            <a:r>
              <a:rPr lang="en-US" sz="1400" dirty="0">
                <a:solidFill>
                  <a:srgbClr val="FFFF00"/>
                </a:solidFill>
              </a:rPr>
              <a:t>n tax treaty expressly provides that it applies to trusts. The trustee is liable to the sui generis tax, which has the nature of a wealth tax as provided by the Canadian tax treaty. Then the Canadian trustee, tax resident in Canada, cannot be liable to the sui generis tax because its assets are not located in France. </a:t>
            </a:r>
            <a:endParaRPr lang="en-US" sz="1400" noProof="0" dirty="0">
              <a:solidFill>
                <a:srgbClr val="FFFF00"/>
              </a:solidFill>
            </a:endParaRPr>
          </a:p>
          <a:p>
            <a:pPr marL="742950" lvl="1" indent="-285750">
              <a:buFontTx/>
              <a:buChar char="-"/>
            </a:pPr>
            <a:endParaRPr lang="en-US" sz="1600" noProof="0" dirty="0">
              <a:solidFill>
                <a:srgbClr val="FFFF00"/>
              </a:solidFill>
            </a:endParaRPr>
          </a:p>
          <a:p>
            <a:endParaRPr lang="fr-FR" sz="1600" dirty="0">
              <a:solidFill>
                <a:srgbClr val="FFFF00"/>
              </a:solidFill>
            </a:endParaRPr>
          </a:p>
        </p:txBody>
      </p:sp>
      <p:pic>
        <p:nvPicPr>
          <p:cNvPr id="15" name="Image 14">
            <a:extLst>
              <a:ext uri="{FF2B5EF4-FFF2-40B4-BE49-F238E27FC236}">
                <a16:creationId xmlns:a16="http://schemas.microsoft.com/office/drawing/2014/main" id="{661D2FA5-59B0-482D-2A0E-30E559E32CF9}"/>
              </a:ext>
            </a:extLst>
          </p:cNvPr>
          <p:cNvPicPr>
            <a:picLocks noChangeAspect="1"/>
          </p:cNvPicPr>
          <p:nvPr/>
        </p:nvPicPr>
        <p:blipFill>
          <a:blip r:embed="rId3"/>
          <a:stretch>
            <a:fillRect/>
          </a:stretch>
        </p:blipFill>
        <p:spPr>
          <a:xfrm>
            <a:off x="8289010" y="2046051"/>
            <a:ext cx="524784" cy="1230328"/>
          </a:xfrm>
          <a:prstGeom prst="rect">
            <a:avLst/>
          </a:prstGeom>
        </p:spPr>
      </p:pic>
      <p:pic>
        <p:nvPicPr>
          <p:cNvPr id="17" name="Image 16">
            <a:extLst>
              <a:ext uri="{FF2B5EF4-FFF2-40B4-BE49-F238E27FC236}">
                <a16:creationId xmlns:a16="http://schemas.microsoft.com/office/drawing/2014/main" id="{2C200D46-6BBD-45DC-9AE8-E3162F89DB6D}"/>
              </a:ext>
            </a:extLst>
          </p:cNvPr>
          <p:cNvPicPr>
            <a:picLocks noChangeAspect="1"/>
          </p:cNvPicPr>
          <p:nvPr/>
        </p:nvPicPr>
        <p:blipFill>
          <a:blip r:embed="rId4"/>
          <a:stretch>
            <a:fillRect/>
          </a:stretch>
        </p:blipFill>
        <p:spPr>
          <a:xfrm>
            <a:off x="471915" y="1883609"/>
            <a:ext cx="548487" cy="1470591"/>
          </a:xfrm>
          <a:prstGeom prst="rect">
            <a:avLst/>
          </a:prstGeom>
        </p:spPr>
      </p:pic>
      <p:pic>
        <p:nvPicPr>
          <p:cNvPr id="23" name="Image 22">
            <a:extLst>
              <a:ext uri="{FF2B5EF4-FFF2-40B4-BE49-F238E27FC236}">
                <a16:creationId xmlns:a16="http://schemas.microsoft.com/office/drawing/2014/main" id="{44E21A37-36A4-A6AA-F726-0C87F1CE1A62}"/>
              </a:ext>
            </a:extLst>
          </p:cNvPr>
          <p:cNvPicPr>
            <a:picLocks noChangeAspect="1"/>
          </p:cNvPicPr>
          <p:nvPr/>
        </p:nvPicPr>
        <p:blipFill>
          <a:blip r:embed="rId5"/>
          <a:stretch>
            <a:fillRect/>
          </a:stretch>
        </p:blipFill>
        <p:spPr>
          <a:xfrm>
            <a:off x="7762974" y="1555117"/>
            <a:ext cx="502965" cy="1288081"/>
          </a:xfrm>
          <a:prstGeom prst="rect">
            <a:avLst/>
          </a:prstGeom>
        </p:spPr>
      </p:pic>
      <p:pic>
        <p:nvPicPr>
          <p:cNvPr id="28" name="Image 27">
            <a:extLst>
              <a:ext uri="{FF2B5EF4-FFF2-40B4-BE49-F238E27FC236}">
                <a16:creationId xmlns:a16="http://schemas.microsoft.com/office/drawing/2014/main" id="{837D08F5-77C6-C515-EE77-65605F85744E}"/>
              </a:ext>
            </a:extLst>
          </p:cNvPr>
          <p:cNvPicPr>
            <a:picLocks noChangeAspect="1"/>
          </p:cNvPicPr>
          <p:nvPr/>
        </p:nvPicPr>
        <p:blipFill>
          <a:blip r:embed="rId6"/>
          <a:stretch>
            <a:fillRect/>
          </a:stretch>
        </p:blipFill>
        <p:spPr>
          <a:xfrm>
            <a:off x="7308304" y="2694182"/>
            <a:ext cx="528027" cy="1230328"/>
          </a:xfrm>
          <a:prstGeom prst="rect">
            <a:avLst/>
          </a:prstGeom>
        </p:spPr>
      </p:pic>
      <p:pic>
        <p:nvPicPr>
          <p:cNvPr id="30" name="Image 29">
            <a:extLst>
              <a:ext uri="{FF2B5EF4-FFF2-40B4-BE49-F238E27FC236}">
                <a16:creationId xmlns:a16="http://schemas.microsoft.com/office/drawing/2014/main" id="{B755308C-CACE-8949-6CC4-97EF7126EF58}"/>
              </a:ext>
            </a:extLst>
          </p:cNvPr>
          <p:cNvPicPr>
            <a:picLocks noChangeAspect="1"/>
          </p:cNvPicPr>
          <p:nvPr/>
        </p:nvPicPr>
        <p:blipFill>
          <a:blip r:embed="rId7"/>
          <a:stretch>
            <a:fillRect/>
          </a:stretch>
        </p:blipFill>
        <p:spPr>
          <a:xfrm>
            <a:off x="7873557" y="2926243"/>
            <a:ext cx="486644" cy="1335441"/>
          </a:xfrm>
          <a:prstGeom prst="rect">
            <a:avLst/>
          </a:prstGeom>
        </p:spPr>
      </p:pic>
      <p:sp>
        <p:nvSpPr>
          <p:cNvPr id="32" name="ZoneTexte 31">
            <a:extLst>
              <a:ext uri="{FF2B5EF4-FFF2-40B4-BE49-F238E27FC236}">
                <a16:creationId xmlns:a16="http://schemas.microsoft.com/office/drawing/2014/main" id="{D37723A4-03B7-7B8E-1DA2-44EE883802BD}"/>
              </a:ext>
            </a:extLst>
          </p:cNvPr>
          <p:cNvSpPr txBox="1"/>
          <p:nvPr/>
        </p:nvSpPr>
        <p:spPr>
          <a:xfrm>
            <a:off x="164139" y="3395622"/>
            <a:ext cx="3529367" cy="984885"/>
          </a:xfrm>
          <a:prstGeom prst="rect">
            <a:avLst/>
          </a:prstGeom>
          <a:noFill/>
          <a:ln>
            <a:noFill/>
          </a:ln>
        </p:spPr>
        <p:txBody>
          <a:bodyPr wrap="square" rtlCol="0">
            <a:spAutoFit/>
          </a:bodyPr>
          <a:lstStyle/>
          <a:p>
            <a:r>
              <a:rPr lang="fr-FR" sz="1400" dirty="0" err="1">
                <a:solidFill>
                  <a:schemeClr val="accent3"/>
                </a:solidFill>
              </a:rPr>
              <a:t>Since</a:t>
            </a:r>
            <a:r>
              <a:rPr lang="fr-FR" sz="1400" dirty="0">
                <a:solidFill>
                  <a:schemeClr val="accent3"/>
                </a:solidFill>
              </a:rPr>
              <a:t> 2012 </a:t>
            </a:r>
          </a:p>
          <a:p>
            <a:r>
              <a:rPr lang="fr-FR" sz="1400" dirty="0">
                <a:solidFill>
                  <a:schemeClr val="accent3"/>
                </a:solidFill>
              </a:rPr>
              <a:t>Subject to French </a:t>
            </a:r>
            <a:r>
              <a:rPr lang="fr-FR" sz="1400" dirty="0" err="1">
                <a:solidFill>
                  <a:schemeClr val="accent3"/>
                </a:solidFill>
              </a:rPr>
              <a:t>wealth</a:t>
            </a:r>
            <a:r>
              <a:rPr lang="fr-FR" sz="1400" dirty="0">
                <a:solidFill>
                  <a:schemeClr val="accent3"/>
                </a:solidFill>
              </a:rPr>
              <a:t> </a:t>
            </a:r>
            <a:r>
              <a:rPr lang="fr-FR" sz="1400" dirty="0" err="1">
                <a:solidFill>
                  <a:schemeClr val="accent3"/>
                </a:solidFill>
              </a:rPr>
              <a:t>tax</a:t>
            </a:r>
            <a:r>
              <a:rPr lang="fr-FR" sz="1400" dirty="0">
                <a:solidFill>
                  <a:schemeClr val="accent3"/>
                </a:solidFill>
              </a:rPr>
              <a:t> on trust assets Mme X </a:t>
            </a:r>
            <a:r>
              <a:rPr lang="fr-FR" sz="1400" dirty="0" err="1">
                <a:solidFill>
                  <a:schemeClr val="accent3"/>
                </a:solidFill>
              </a:rPr>
              <a:t>did</a:t>
            </a:r>
            <a:r>
              <a:rPr lang="fr-FR" sz="1400" dirty="0">
                <a:solidFill>
                  <a:schemeClr val="accent3"/>
                </a:solidFill>
              </a:rPr>
              <a:t> not report in </a:t>
            </a:r>
            <a:r>
              <a:rPr lang="fr-FR" sz="1400" dirty="0" err="1">
                <a:solidFill>
                  <a:schemeClr val="accent3"/>
                </a:solidFill>
              </a:rPr>
              <a:t>her</a:t>
            </a:r>
            <a:r>
              <a:rPr lang="fr-FR" sz="1400" dirty="0">
                <a:solidFill>
                  <a:schemeClr val="accent3"/>
                </a:solidFill>
              </a:rPr>
              <a:t> </a:t>
            </a:r>
            <a:r>
              <a:rPr lang="fr-FR" sz="1400" dirty="0" err="1">
                <a:solidFill>
                  <a:schemeClr val="accent3"/>
                </a:solidFill>
              </a:rPr>
              <a:t>wealth</a:t>
            </a:r>
            <a:r>
              <a:rPr lang="fr-FR" sz="1400" dirty="0">
                <a:solidFill>
                  <a:schemeClr val="accent3"/>
                </a:solidFill>
              </a:rPr>
              <a:t> </a:t>
            </a:r>
            <a:r>
              <a:rPr lang="fr-FR" sz="1400" dirty="0" err="1">
                <a:solidFill>
                  <a:schemeClr val="accent3"/>
                </a:solidFill>
              </a:rPr>
              <a:t>tax</a:t>
            </a:r>
            <a:r>
              <a:rPr lang="fr-FR" sz="1400" dirty="0">
                <a:solidFill>
                  <a:schemeClr val="accent3"/>
                </a:solidFill>
              </a:rPr>
              <a:t> return </a:t>
            </a:r>
          </a:p>
          <a:p>
            <a:pPr algn="ctr"/>
            <a:endParaRPr lang="fr-FR" sz="1600" dirty="0">
              <a:solidFill>
                <a:srgbClr val="FFFF00"/>
              </a:solidFill>
            </a:endParaRPr>
          </a:p>
        </p:txBody>
      </p:sp>
      <p:sp>
        <p:nvSpPr>
          <p:cNvPr id="12" name="ZoneTexte 11">
            <a:extLst>
              <a:ext uri="{FF2B5EF4-FFF2-40B4-BE49-F238E27FC236}">
                <a16:creationId xmlns:a16="http://schemas.microsoft.com/office/drawing/2014/main" id="{BE333631-BCD9-5750-B2BC-54FF72585EDD}"/>
              </a:ext>
            </a:extLst>
          </p:cNvPr>
          <p:cNvSpPr txBox="1"/>
          <p:nvPr/>
        </p:nvSpPr>
        <p:spPr>
          <a:xfrm>
            <a:off x="8604448" y="6381328"/>
            <a:ext cx="360040" cy="276999"/>
          </a:xfrm>
          <a:prstGeom prst="rect">
            <a:avLst/>
          </a:prstGeom>
          <a:noFill/>
        </p:spPr>
        <p:txBody>
          <a:bodyPr wrap="square" rtlCol="0">
            <a:spAutoFit/>
          </a:bodyPr>
          <a:lstStyle/>
          <a:p>
            <a:r>
              <a:rPr lang="fr-FR" sz="1200" b="1" dirty="0"/>
              <a:t>36</a:t>
            </a:r>
            <a:endParaRPr lang="en-US" sz="1200" b="1" dirty="0"/>
          </a:p>
        </p:txBody>
      </p:sp>
    </p:spTree>
    <p:extLst>
      <p:ext uri="{BB962C8B-B14F-4D97-AF65-F5344CB8AC3E}">
        <p14:creationId xmlns:p14="http://schemas.microsoft.com/office/powerpoint/2010/main" val="174753153"/>
      </p:ext>
    </p:extLst>
  </p:cSld>
  <p:clrMapOvr>
    <a:masterClrMapping/>
  </p:clrMapOvr>
  <p:transition spd="slow">
    <p:wipe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B6FD57-1D2B-D5EF-F3B8-A626B3F430D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C0272B37-808C-2FC6-76B1-275F2B6C608D}"/>
              </a:ext>
            </a:extLst>
          </p:cNvPr>
          <p:cNvSpPr/>
          <p:nvPr/>
        </p:nvSpPr>
        <p:spPr>
          <a:xfrm>
            <a:off x="458755" y="20460"/>
            <a:ext cx="8244408" cy="674865"/>
          </a:xfrm>
          <a:prstGeom prst="rect">
            <a:avLst/>
          </a:prstGeom>
        </p:spPr>
        <p:txBody>
          <a:bodyPr wrap="square">
            <a:spAutoFit/>
          </a:bodyPr>
          <a:lstStyle/>
          <a:p>
            <a:pPr algn="ctr">
              <a:lnSpc>
                <a:spcPct val="107000"/>
              </a:lnSpc>
              <a:spcAft>
                <a:spcPts val="0"/>
              </a:spcAft>
            </a:pPr>
            <a:r>
              <a:rPr lang="fr-FR" sz="1800" b="1" dirty="0">
                <a:solidFill>
                  <a:srgbClr val="FFFF00"/>
                </a:solidFill>
                <a:ea typeface="Calibri" panose="020F0502020204030204" pitchFamily="34" charset="0"/>
                <a:cs typeface="Times New Roman" panose="02020603050405020304" pitchFamily="18" charset="0"/>
              </a:rPr>
              <a:t>S</a:t>
            </a:r>
            <a:r>
              <a:rPr lang="en-US" sz="1800" b="1" dirty="0" err="1">
                <a:solidFill>
                  <a:srgbClr val="FFFF00"/>
                </a:solidFill>
                <a:ea typeface="Calibri" panose="020F0502020204030204" pitchFamily="34" charset="0"/>
                <a:cs typeface="Times New Roman" panose="02020603050405020304" pitchFamily="18" charset="0"/>
              </a:rPr>
              <a:t>upreme</a:t>
            </a:r>
            <a:r>
              <a:rPr lang="en-US" sz="1800" b="1" dirty="0">
                <a:solidFill>
                  <a:srgbClr val="FFFF00"/>
                </a:solidFill>
                <a:ea typeface="Calibri" panose="020F0502020204030204" pitchFamily="34" charset="0"/>
                <a:cs typeface="Times New Roman" panose="02020603050405020304" pitchFamily="18" charset="0"/>
              </a:rPr>
              <a:t> Court February 11</a:t>
            </a:r>
            <a:r>
              <a:rPr lang="en-US" sz="1800" b="1" baseline="30000" dirty="0">
                <a:solidFill>
                  <a:srgbClr val="FFFF00"/>
                </a:solidFill>
                <a:ea typeface="Calibri" panose="020F0502020204030204" pitchFamily="34" charset="0"/>
                <a:cs typeface="Times New Roman" panose="02020603050405020304" pitchFamily="18" charset="0"/>
              </a:rPr>
              <a:t>th</a:t>
            </a:r>
            <a:r>
              <a:rPr lang="en-US" sz="1800" b="1" dirty="0">
                <a:solidFill>
                  <a:srgbClr val="FFFF00"/>
                </a:solidFill>
                <a:ea typeface="Calibri" panose="020F0502020204030204" pitchFamily="34" charset="0"/>
                <a:cs typeface="Times New Roman" panose="02020603050405020304" pitchFamily="18" charset="0"/>
              </a:rPr>
              <a:t> 2026</a:t>
            </a:r>
          </a:p>
          <a:p>
            <a:pPr algn="ctr">
              <a:lnSpc>
                <a:spcPct val="107000"/>
              </a:lnSpc>
              <a:spcAft>
                <a:spcPts val="0"/>
              </a:spcAft>
            </a:pPr>
            <a:r>
              <a:rPr lang="en-US" sz="1800" b="1" dirty="0">
                <a:solidFill>
                  <a:srgbClr val="FFFF00"/>
                </a:solidFill>
                <a:ea typeface="Calibri" panose="020F0502020204030204" pitchFamily="34" charset="0"/>
                <a:cs typeface="Times New Roman" panose="02020603050405020304" pitchFamily="18" charset="0"/>
              </a:rPr>
              <a:t>Cour de Cassation chambre </a:t>
            </a:r>
            <a:r>
              <a:rPr lang="en-US" sz="1800" b="1" dirty="0" err="1">
                <a:solidFill>
                  <a:srgbClr val="FFFF00"/>
                </a:solidFill>
                <a:ea typeface="Calibri" panose="020F0502020204030204" pitchFamily="34" charset="0"/>
                <a:cs typeface="Times New Roman" panose="02020603050405020304" pitchFamily="18" charset="0"/>
              </a:rPr>
              <a:t>commerciale</a:t>
            </a:r>
            <a:r>
              <a:rPr lang="en-US" sz="1800" b="1" dirty="0">
                <a:solidFill>
                  <a:srgbClr val="FFFF00"/>
                </a:solidFill>
                <a:ea typeface="Calibri" panose="020F0502020204030204" pitchFamily="34" charset="0"/>
                <a:cs typeface="Times New Roman" panose="02020603050405020304" pitchFamily="18" charset="0"/>
              </a:rPr>
              <a:t> n°23.14.305</a:t>
            </a:r>
            <a:endParaRPr lang="en-US" sz="2400" b="1" dirty="0">
              <a:solidFill>
                <a:srgbClr val="FFFF00"/>
              </a:solidFill>
              <a:ea typeface="Calibri" panose="020F0502020204030204" pitchFamily="34" charset="0"/>
              <a:cs typeface="Times New Roman" panose="02020603050405020304" pitchFamily="18" charset="0"/>
            </a:endParaRPr>
          </a:p>
        </p:txBody>
      </p:sp>
      <p:sp>
        <p:nvSpPr>
          <p:cNvPr id="19" name="ZoneTexte 18">
            <a:extLst>
              <a:ext uri="{FF2B5EF4-FFF2-40B4-BE49-F238E27FC236}">
                <a16:creationId xmlns:a16="http://schemas.microsoft.com/office/drawing/2014/main" id="{E4D135AB-8119-7DE2-7494-05EFE1814851}"/>
              </a:ext>
            </a:extLst>
          </p:cNvPr>
          <p:cNvSpPr txBox="1"/>
          <p:nvPr/>
        </p:nvSpPr>
        <p:spPr>
          <a:xfrm>
            <a:off x="3905972" y="803766"/>
            <a:ext cx="1349972" cy="584775"/>
          </a:xfrm>
          <a:prstGeom prst="rect">
            <a:avLst/>
          </a:prstGeom>
          <a:noFill/>
          <a:ln>
            <a:solidFill>
              <a:srgbClr val="FFFF00"/>
            </a:solidFill>
          </a:ln>
        </p:spPr>
        <p:txBody>
          <a:bodyPr wrap="square" rtlCol="0">
            <a:spAutoFit/>
          </a:bodyPr>
          <a:lstStyle/>
          <a:p>
            <a:pPr algn="ctr"/>
            <a:r>
              <a:rPr lang="fr-FR" sz="1600" dirty="0">
                <a:solidFill>
                  <a:srgbClr val="FFFF00"/>
                </a:solidFill>
              </a:rPr>
              <a:t>Canadian Trustee</a:t>
            </a:r>
          </a:p>
        </p:txBody>
      </p:sp>
      <p:sp>
        <p:nvSpPr>
          <p:cNvPr id="20" name="ZoneTexte 19">
            <a:extLst>
              <a:ext uri="{FF2B5EF4-FFF2-40B4-BE49-F238E27FC236}">
                <a16:creationId xmlns:a16="http://schemas.microsoft.com/office/drawing/2014/main" id="{16CE99E9-1F33-7D89-58EA-16EF2908B95A}"/>
              </a:ext>
            </a:extLst>
          </p:cNvPr>
          <p:cNvSpPr txBox="1"/>
          <p:nvPr/>
        </p:nvSpPr>
        <p:spPr>
          <a:xfrm>
            <a:off x="326176" y="639425"/>
            <a:ext cx="1239594" cy="400110"/>
          </a:xfrm>
          <a:prstGeom prst="rect">
            <a:avLst/>
          </a:prstGeom>
          <a:noFill/>
          <a:ln>
            <a:noFill/>
          </a:ln>
        </p:spPr>
        <p:txBody>
          <a:bodyPr wrap="square" rtlCol="0">
            <a:spAutoFit/>
          </a:bodyPr>
          <a:lstStyle/>
          <a:p>
            <a:pPr algn="ctr"/>
            <a:r>
              <a:rPr lang="fr-FR" sz="2000" b="1" dirty="0" err="1">
                <a:solidFill>
                  <a:srgbClr val="FFFF00"/>
                </a:solidFill>
              </a:rPr>
              <a:t>Facts</a:t>
            </a:r>
            <a:endParaRPr lang="fr-FR" sz="2000" b="1" dirty="0">
              <a:solidFill>
                <a:srgbClr val="FFFF00"/>
              </a:solidFill>
            </a:endParaRPr>
          </a:p>
        </p:txBody>
      </p:sp>
      <p:sp>
        <p:nvSpPr>
          <p:cNvPr id="24" name="ZoneTexte 23">
            <a:extLst>
              <a:ext uri="{FF2B5EF4-FFF2-40B4-BE49-F238E27FC236}">
                <a16:creationId xmlns:a16="http://schemas.microsoft.com/office/drawing/2014/main" id="{C524D933-2450-F5C7-B070-BE2D64A4B20C}"/>
              </a:ext>
            </a:extLst>
          </p:cNvPr>
          <p:cNvSpPr txBox="1"/>
          <p:nvPr/>
        </p:nvSpPr>
        <p:spPr>
          <a:xfrm>
            <a:off x="6370864" y="2340060"/>
            <a:ext cx="1462745" cy="338554"/>
          </a:xfrm>
          <a:prstGeom prst="rect">
            <a:avLst/>
          </a:prstGeom>
          <a:noFill/>
          <a:ln>
            <a:noFill/>
          </a:ln>
        </p:spPr>
        <p:txBody>
          <a:bodyPr wrap="square" rtlCol="0">
            <a:spAutoFit/>
          </a:bodyPr>
          <a:lstStyle/>
          <a:p>
            <a:pPr algn="ctr"/>
            <a:r>
              <a:rPr lang="fr-FR" sz="1600" dirty="0" err="1">
                <a:solidFill>
                  <a:srgbClr val="FFFF00"/>
                </a:solidFill>
              </a:rPr>
              <a:t>Beneficiaries</a:t>
            </a:r>
            <a:endParaRPr lang="fr-FR" sz="1600" dirty="0">
              <a:solidFill>
                <a:srgbClr val="FFFF00"/>
              </a:solidFill>
            </a:endParaRPr>
          </a:p>
        </p:txBody>
      </p:sp>
      <p:cxnSp>
        <p:nvCxnSpPr>
          <p:cNvPr id="35" name="Connecteur droit 34">
            <a:extLst>
              <a:ext uri="{FF2B5EF4-FFF2-40B4-BE49-F238E27FC236}">
                <a16:creationId xmlns:a16="http://schemas.microsoft.com/office/drawing/2014/main" id="{C2D94504-39A1-9291-52E2-A7937055EA63}"/>
              </a:ext>
            </a:extLst>
          </p:cNvPr>
          <p:cNvCxnSpPr>
            <a:cxnSpLocks/>
          </p:cNvCxnSpPr>
          <p:nvPr/>
        </p:nvCxnSpPr>
        <p:spPr bwMode="auto">
          <a:xfrm flipH="1">
            <a:off x="4580959" y="1394443"/>
            <a:ext cx="0" cy="360000"/>
          </a:xfrm>
          <a:prstGeom prst="line">
            <a:avLst/>
          </a:prstGeom>
          <a:solidFill>
            <a:schemeClr val="accent1"/>
          </a:solidFill>
          <a:ln w="12700" cap="flat" cmpd="sng" algn="ctr">
            <a:solidFill>
              <a:srgbClr val="FFFF00"/>
            </a:solidFill>
            <a:prstDash val="solid"/>
            <a:round/>
            <a:headEnd type="none" w="sm" len="sm"/>
            <a:tailEnd type="none" w="med" len="med"/>
          </a:ln>
          <a:effectLst/>
        </p:spPr>
      </p:cxnSp>
      <p:cxnSp>
        <p:nvCxnSpPr>
          <p:cNvPr id="41" name="Connecteur droit 40">
            <a:extLst>
              <a:ext uri="{FF2B5EF4-FFF2-40B4-BE49-F238E27FC236}">
                <a16:creationId xmlns:a16="http://schemas.microsoft.com/office/drawing/2014/main" id="{F3827B4C-5302-4A89-0D18-C1FC03CBC74F}"/>
              </a:ext>
            </a:extLst>
          </p:cNvPr>
          <p:cNvCxnSpPr>
            <a:cxnSpLocks/>
          </p:cNvCxnSpPr>
          <p:nvPr/>
        </p:nvCxnSpPr>
        <p:spPr bwMode="auto">
          <a:xfrm flipH="1">
            <a:off x="2049770" y="2538196"/>
            <a:ext cx="2016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25" name="ZoneTexte 24">
            <a:extLst>
              <a:ext uri="{FF2B5EF4-FFF2-40B4-BE49-F238E27FC236}">
                <a16:creationId xmlns:a16="http://schemas.microsoft.com/office/drawing/2014/main" id="{CA7907CF-E245-6288-2914-FFA5F92A4E72}"/>
              </a:ext>
            </a:extLst>
          </p:cNvPr>
          <p:cNvSpPr txBox="1"/>
          <p:nvPr/>
        </p:nvSpPr>
        <p:spPr>
          <a:xfrm>
            <a:off x="3774407" y="2245808"/>
            <a:ext cx="1617155" cy="830997"/>
          </a:xfrm>
          <a:prstGeom prst="rect">
            <a:avLst/>
          </a:prstGeom>
          <a:noFill/>
          <a:ln>
            <a:noFill/>
          </a:ln>
        </p:spPr>
        <p:txBody>
          <a:bodyPr wrap="square" rtlCol="0">
            <a:spAutoFit/>
          </a:bodyPr>
          <a:lstStyle/>
          <a:p>
            <a:pPr algn="ctr"/>
            <a:r>
              <a:rPr lang="fr-FR" sz="1600" b="1" dirty="0">
                <a:solidFill>
                  <a:srgbClr val="FFFF00"/>
                </a:solidFill>
              </a:rPr>
              <a:t>Oscar II</a:t>
            </a:r>
          </a:p>
          <a:p>
            <a:pPr algn="ctr"/>
            <a:r>
              <a:rPr lang="fr-FR" sz="1600" dirty="0" err="1">
                <a:solidFill>
                  <a:srgbClr val="FFFF00"/>
                </a:solidFill>
              </a:rPr>
              <a:t>Irrevocable</a:t>
            </a:r>
            <a:r>
              <a:rPr lang="fr-FR" sz="1600" dirty="0">
                <a:solidFill>
                  <a:srgbClr val="FFFF00"/>
                </a:solidFill>
              </a:rPr>
              <a:t> </a:t>
            </a:r>
            <a:r>
              <a:rPr lang="fr-FR" sz="1600" dirty="0" err="1">
                <a:solidFill>
                  <a:srgbClr val="FFFF00"/>
                </a:solidFill>
              </a:rPr>
              <a:t>discretionary</a:t>
            </a:r>
            <a:r>
              <a:rPr lang="fr-FR" sz="1600" dirty="0">
                <a:solidFill>
                  <a:srgbClr val="FFFF00"/>
                </a:solidFill>
              </a:rPr>
              <a:t> trust </a:t>
            </a:r>
          </a:p>
        </p:txBody>
      </p:sp>
      <p:sp>
        <p:nvSpPr>
          <p:cNvPr id="26" name="ZoneTexte 25">
            <a:extLst>
              <a:ext uri="{FF2B5EF4-FFF2-40B4-BE49-F238E27FC236}">
                <a16:creationId xmlns:a16="http://schemas.microsoft.com/office/drawing/2014/main" id="{262149AE-870F-2FBB-E999-61B60144AB65}"/>
              </a:ext>
            </a:extLst>
          </p:cNvPr>
          <p:cNvSpPr txBox="1"/>
          <p:nvPr/>
        </p:nvSpPr>
        <p:spPr>
          <a:xfrm>
            <a:off x="797525" y="1999587"/>
            <a:ext cx="1617155" cy="1077218"/>
          </a:xfrm>
          <a:prstGeom prst="rect">
            <a:avLst/>
          </a:prstGeom>
          <a:noFill/>
          <a:ln>
            <a:noFill/>
          </a:ln>
        </p:spPr>
        <p:txBody>
          <a:bodyPr wrap="square" rtlCol="0">
            <a:spAutoFit/>
          </a:bodyPr>
          <a:lstStyle/>
          <a:p>
            <a:pPr algn="ctr"/>
            <a:r>
              <a:rPr lang="fr-FR" sz="1600" dirty="0">
                <a:solidFill>
                  <a:srgbClr val="FFFF00"/>
                </a:solidFill>
              </a:rPr>
              <a:t>Mme X</a:t>
            </a:r>
          </a:p>
          <a:p>
            <a:pPr algn="ctr"/>
            <a:r>
              <a:rPr lang="fr-FR" sz="1600" dirty="0">
                <a:solidFill>
                  <a:srgbClr val="FFFF00"/>
                </a:solidFill>
              </a:rPr>
              <a:t>French </a:t>
            </a:r>
            <a:r>
              <a:rPr lang="fr-FR" sz="1600" dirty="0" err="1">
                <a:solidFill>
                  <a:srgbClr val="FFFF00"/>
                </a:solidFill>
              </a:rPr>
              <a:t>tax</a:t>
            </a:r>
            <a:r>
              <a:rPr lang="fr-FR" sz="1600" dirty="0">
                <a:solidFill>
                  <a:srgbClr val="FFFF00"/>
                </a:solidFill>
              </a:rPr>
              <a:t> </a:t>
            </a:r>
            <a:r>
              <a:rPr lang="fr-FR" sz="1600" dirty="0" err="1">
                <a:solidFill>
                  <a:srgbClr val="FFFF00"/>
                </a:solidFill>
              </a:rPr>
              <a:t>resident</a:t>
            </a:r>
            <a:endParaRPr lang="fr-FR" sz="1600" dirty="0">
              <a:solidFill>
                <a:srgbClr val="FFFF00"/>
              </a:solidFill>
            </a:endParaRPr>
          </a:p>
          <a:p>
            <a:pPr algn="ctr"/>
            <a:endParaRPr lang="fr-FR" sz="1600" dirty="0">
              <a:solidFill>
                <a:srgbClr val="FFFF00"/>
              </a:solidFill>
            </a:endParaRPr>
          </a:p>
        </p:txBody>
      </p:sp>
      <p:sp>
        <p:nvSpPr>
          <p:cNvPr id="2" name="Triangle isocèle 1">
            <a:extLst>
              <a:ext uri="{FF2B5EF4-FFF2-40B4-BE49-F238E27FC236}">
                <a16:creationId xmlns:a16="http://schemas.microsoft.com/office/drawing/2014/main" id="{E4D157B4-5BDD-8759-4A52-1C2992C9F33C}"/>
              </a:ext>
            </a:extLst>
          </p:cNvPr>
          <p:cNvSpPr/>
          <p:nvPr/>
        </p:nvSpPr>
        <p:spPr bwMode="auto">
          <a:xfrm>
            <a:off x="3500839" y="1744566"/>
            <a:ext cx="2160239" cy="1472143"/>
          </a:xfrm>
          <a:prstGeom prst="triangl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a:ln>
                <a:noFill/>
              </a:ln>
              <a:solidFill>
                <a:srgbClr val="FFFF00"/>
              </a:solidFill>
              <a:effectLst/>
              <a:latin typeface="Garamond" pitchFamily="18" charset="0"/>
            </a:endParaRPr>
          </a:p>
        </p:txBody>
      </p:sp>
      <p:cxnSp>
        <p:nvCxnSpPr>
          <p:cNvPr id="6" name="Connecteur droit 5">
            <a:extLst>
              <a:ext uri="{FF2B5EF4-FFF2-40B4-BE49-F238E27FC236}">
                <a16:creationId xmlns:a16="http://schemas.microsoft.com/office/drawing/2014/main" id="{E386DBE2-0647-E048-52AF-CCD1CA29D538}"/>
              </a:ext>
            </a:extLst>
          </p:cNvPr>
          <p:cNvCxnSpPr>
            <a:cxnSpLocks/>
          </p:cNvCxnSpPr>
          <p:nvPr/>
        </p:nvCxnSpPr>
        <p:spPr bwMode="auto">
          <a:xfrm flipH="1">
            <a:off x="5171719" y="2538196"/>
            <a:ext cx="1404000" cy="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3" name="ZoneTexte 2">
            <a:extLst>
              <a:ext uri="{FF2B5EF4-FFF2-40B4-BE49-F238E27FC236}">
                <a16:creationId xmlns:a16="http://schemas.microsoft.com/office/drawing/2014/main" id="{02F354F6-D833-7021-BD85-497CC73BFEE6}"/>
              </a:ext>
            </a:extLst>
          </p:cNvPr>
          <p:cNvSpPr txBox="1"/>
          <p:nvPr/>
        </p:nvSpPr>
        <p:spPr>
          <a:xfrm>
            <a:off x="2394997" y="1592299"/>
            <a:ext cx="1239594" cy="584775"/>
          </a:xfrm>
          <a:prstGeom prst="rect">
            <a:avLst/>
          </a:prstGeom>
          <a:noFill/>
          <a:ln>
            <a:noFill/>
          </a:ln>
        </p:spPr>
        <p:txBody>
          <a:bodyPr wrap="square" rtlCol="0">
            <a:spAutoFit/>
          </a:bodyPr>
          <a:lstStyle/>
          <a:p>
            <a:pPr algn="ctr"/>
            <a:r>
              <a:rPr lang="fr-FR" sz="1600" dirty="0" err="1">
                <a:solidFill>
                  <a:srgbClr val="FFFF00"/>
                </a:solidFill>
              </a:rPr>
              <a:t>Settlor</a:t>
            </a:r>
            <a:r>
              <a:rPr lang="fr-FR" sz="1600" dirty="0">
                <a:solidFill>
                  <a:srgbClr val="FFFF00"/>
                </a:solidFill>
              </a:rPr>
              <a:t> in 1986</a:t>
            </a:r>
          </a:p>
        </p:txBody>
      </p:sp>
      <p:cxnSp>
        <p:nvCxnSpPr>
          <p:cNvPr id="4" name="Connecteur droit 3">
            <a:extLst>
              <a:ext uri="{FF2B5EF4-FFF2-40B4-BE49-F238E27FC236}">
                <a16:creationId xmlns:a16="http://schemas.microsoft.com/office/drawing/2014/main" id="{44F2D5EF-7FFC-5C26-4F32-E5A18160F9A3}"/>
              </a:ext>
            </a:extLst>
          </p:cNvPr>
          <p:cNvCxnSpPr>
            <a:cxnSpLocks/>
          </p:cNvCxnSpPr>
          <p:nvPr/>
        </p:nvCxnSpPr>
        <p:spPr bwMode="auto">
          <a:xfrm flipV="1">
            <a:off x="4598882" y="3216709"/>
            <a:ext cx="0" cy="25200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8" name="ZoneTexte 7">
            <a:extLst>
              <a:ext uri="{FF2B5EF4-FFF2-40B4-BE49-F238E27FC236}">
                <a16:creationId xmlns:a16="http://schemas.microsoft.com/office/drawing/2014/main" id="{C562AA0F-BB15-3622-504D-76215C5B2A26}"/>
              </a:ext>
            </a:extLst>
          </p:cNvPr>
          <p:cNvSpPr txBox="1"/>
          <p:nvPr/>
        </p:nvSpPr>
        <p:spPr>
          <a:xfrm>
            <a:off x="3790304" y="3455154"/>
            <a:ext cx="1617155" cy="830997"/>
          </a:xfrm>
          <a:prstGeom prst="rect">
            <a:avLst/>
          </a:prstGeom>
          <a:noFill/>
          <a:ln>
            <a:noFill/>
          </a:ln>
        </p:spPr>
        <p:txBody>
          <a:bodyPr wrap="square" rtlCol="0">
            <a:spAutoFit/>
          </a:bodyPr>
          <a:lstStyle/>
          <a:p>
            <a:pPr algn="ctr"/>
            <a:r>
              <a:rPr lang="fr-FR" sz="1600" dirty="0">
                <a:solidFill>
                  <a:srgbClr val="FFFF00"/>
                </a:solidFill>
              </a:rPr>
              <a:t>Assets </a:t>
            </a:r>
            <a:r>
              <a:rPr lang="fr-FR" sz="1600" dirty="0" err="1">
                <a:solidFill>
                  <a:srgbClr val="FFFF00"/>
                </a:solidFill>
              </a:rPr>
              <a:t>located</a:t>
            </a:r>
            <a:r>
              <a:rPr lang="fr-FR" sz="1600" dirty="0">
                <a:solidFill>
                  <a:srgbClr val="FFFF00"/>
                </a:solidFill>
              </a:rPr>
              <a:t> </a:t>
            </a:r>
            <a:r>
              <a:rPr lang="fr-FR" sz="1600" dirty="0" err="1">
                <a:solidFill>
                  <a:srgbClr val="FFFF00"/>
                </a:solidFill>
              </a:rPr>
              <a:t>outside</a:t>
            </a:r>
            <a:r>
              <a:rPr lang="fr-FR" sz="1600" dirty="0">
                <a:solidFill>
                  <a:srgbClr val="FFFF00"/>
                </a:solidFill>
              </a:rPr>
              <a:t> France</a:t>
            </a:r>
          </a:p>
          <a:p>
            <a:pPr algn="ctr"/>
            <a:endParaRPr lang="fr-FR" sz="1600" dirty="0">
              <a:solidFill>
                <a:srgbClr val="FFFF00"/>
              </a:solidFill>
            </a:endParaRPr>
          </a:p>
        </p:txBody>
      </p:sp>
      <p:sp>
        <p:nvSpPr>
          <p:cNvPr id="7" name="ZoneTexte 6">
            <a:extLst>
              <a:ext uri="{FF2B5EF4-FFF2-40B4-BE49-F238E27FC236}">
                <a16:creationId xmlns:a16="http://schemas.microsoft.com/office/drawing/2014/main" id="{B3C08C3E-9B76-E80C-2767-11CA8BDC8DF2}"/>
              </a:ext>
            </a:extLst>
          </p:cNvPr>
          <p:cNvSpPr txBox="1"/>
          <p:nvPr/>
        </p:nvSpPr>
        <p:spPr>
          <a:xfrm>
            <a:off x="6056879" y="676663"/>
            <a:ext cx="2160239" cy="984885"/>
          </a:xfrm>
          <a:prstGeom prst="rect">
            <a:avLst/>
          </a:prstGeom>
          <a:noFill/>
          <a:ln>
            <a:noFill/>
          </a:ln>
        </p:spPr>
        <p:txBody>
          <a:bodyPr wrap="square" rtlCol="0">
            <a:spAutoFit/>
          </a:bodyPr>
          <a:lstStyle/>
          <a:p>
            <a:r>
              <a:rPr lang="fr-FR" sz="1400" dirty="0">
                <a:solidFill>
                  <a:schemeClr val="accent3"/>
                </a:solidFill>
              </a:rPr>
              <a:t>FTA </a:t>
            </a:r>
            <a:r>
              <a:rPr lang="fr-FR" sz="1400" dirty="0" err="1">
                <a:solidFill>
                  <a:schemeClr val="accent3"/>
                </a:solidFill>
              </a:rPr>
              <a:t>asked</a:t>
            </a:r>
            <a:r>
              <a:rPr lang="fr-FR" sz="1400" dirty="0">
                <a:solidFill>
                  <a:schemeClr val="accent3"/>
                </a:solidFill>
              </a:rPr>
              <a:t> the Canadian trustee for the </a:t>
            </a:r>
            <a:r>
              <a:rPr lang="fr-FR" sz="1400" dirty="0" err="1">
                <a:solidFill>
                  <a:schemeClr val="accent3"/>
                </a:solidFill>
              </a:rPr>
              <a:t>payment</a:t>
            </a:r>
            <a:r>
              <a:rPr lang="fr-FR" sz="1400" dirty="0">
                <a:solidFill>
                  <a:schemeClr val="accent3"/>
                </a:solidFill>
              </a:rPr>
              <a:t> of the sui generis </a:t>
            </a:r>
            <a:r>
              <a:rPr lang="fr-FR" sz="1400" dirty="0" err="1">
                <a:solidFill>
                  <a:schemeClr val="accent3"/>
                </a:solidFill>
              </a:rPr>
              <a:t>tax</a:t>
            </a:r>
            <a:endParaRPr lang="fr-FR" sz="1400" dirty="0">
              <a:solidFill>
                <a:schemeClr val="accent3"/>
              </a:solidFill>
            </a:endParaRPr>
          </a:p>
          <a:p>
            <a:pPr algn="ctr"/>
            <a:endParaRPr lang="fr-FR" sz="1600" dirty="0">
              <a:solidFill>
                <a:srgbClr val="FFFF00"/>
              </a:solidFill>
            </a:endParaRPr>
          </a:p>
        </p:txBody>
      </p:sp>
      <p:cxnSp>
        <p:nvCxnSpPr>
          <p:cNvPr id="9" name="Connecteur droit 8">
            <a:extLst>
              <a:ext uri="{FF2B5EF4-FFF2-40B4-BE49-F238E27FC236}">
                <a16:creationId xmlns:a16="http://schemas.microsoft.com/office/drawing/2014/main" id="{863889F9-C719-3B23-176C-5D20A9470F5D}"/>
              </a:ext>
            </a:extLst>
          </p:cNvPr>
          <p:cNvCxnSpPr>
            <a:cxnSpLocks/>
          </p:cNvCxnSpPr>
          <p:nvPr/>
        </p:nvCxnSpPr>
        <p:spPr bwMode="auto">
          <a:xfrm flipH="1">
            <a:off x="5279719" y="1057626"/>
            <a:ext cx="756000" cy="0"/>
          </a:xfrm>
          <a:prstGeom prst="line">
            <a:avLst/>
          </a:prstGeom>
          <a:solidFill>
            <a:schemeClr val="accent1"/>
          </a:solidFill>
          <a:ln w="12700" cap="flat" cmpd="sng" algn="ctr">
            <a:solidFill>
              <a:srgbClr val="FFFF00"/>
            </a:solidFill>
            <a:prstDash val="solid"/>
            <a:round/>
            <a:headEnd type="none" w="med" len="med"/>
            <a:tailEnd type="triangle" w="med" len="med"/>
          </a:ln>
          <a:effectLst/>
        </p:spPr>
      </p:cxnSp>
      <p:cxnSp>
        <p:nvCxnSpPr>
          <p:cNvPr id="10" name="Connecteur droit 9">
            <a:extLst>
              <a:ext uri="{FF2B5EF4-FFF2-40B4-BE49-F238E27FC236}">
                <a16:creationId xmlns:a16="http://schemas.microsoft.com/office/drawing/2014/main" id="{AFE89B48-8FBA-4078-89F6-59410E4095CB}"/>
              </a:ext>
            </a:extLst>
          </p:cNvPr>
          <p:cNvCxnSpPr>
            <a:cxnSpLocks/>
          </p:cNvCxnSpPr>
          <p:nvPr/>
        </p:nvCxnSpPr>
        <p:spPr bwMode="auto">
          <a:xfrm flipV="1">
            <a:off x="1629210" y="2806805"/>
            <a:ext cx="0" cy="360000"/>
          </a:xfrm>
          <a:prstGeom prst="line">
            <a:avLst/>
          </a:prstGeom>
          <a:solidFill>
            <a:schemeClr val="accent1"/>
          </a:solidFill>
          <a:ln w="12700" cap="flat" cmpd="sng" algn="ctr">
            <a:solidFill>
              <a:srgbClr val="FFFF00"/>
            </a:solidFill>
            <a:prstDash val="solid"/>
            <a:round/>
            <a:headEnd type="triangle" w="med" len="med"/>
            <a:tailEnd type="none" w="med" len="med"/>
          </a:ln>
          <a:effectLst/>
        </p:spPr>
      </p:cxnSp>
      <p:sp>
        <p:nvSpPr>
          <p:cNvPr id="12" name="ZoneTexte 11">
            <a:extLst>
              <a:ext uri="{FF2B5EF4-FFF2-40B4-BE49-F238E27FC236}">
                <a16:creationId xmlns:a16="http://schemas.microsoft.com/office/drawing/2014/main" id="{2AE742B4-DA79-7BDA-3998-04D0E5B60530}"/>
              </a:ext>
            </a:extLst>
          </p:cNvPr>
          <p:cNvSpPr txBox="1"/>
          <p:nvPr/>
        </p:nvSpPr>
        <p:spPr>
          <a:xfrm>
            <a:off x="93737" y="2868497"/>
            <a:ext cx="3529367" cy="984885"/>
          </a:xfrm>
          <a:prstGeom prst="rect">
            <a:avLst/>
          </a:prstGeom>
          <a:noFill/>
          <a:ln>
            <a:noFill/>
          </a:ln>
        </p:spPr>
        <p:txBody>
          <a:bodyPr wrap="square" rtlCol="0">
            <a:spAutoFit/>
          </a:bodyPr>
          <a:lstStyle/>
          <a:p>
            <a:r>
              <a:rPr lang="fr-FR" sz="1400" dirty="0" err="1">
                <a:solidFill>
                  <a:schemeClr val="accent3"/>
                </a:solidFill>
              </a:rPr>
              <a:t>Since</a:t>
            </a:r>
            <a:r>
              <a:rPr lang="fr-FR" sz="1400" dirty="0">
                <a:solidFill>
                  <a:schemeClr val="accent3"/>
                </a:solidFill>
              </a:rPr>
              <a:t> 2012 </a:t>
            </a:r>
          </a:p>
          <a:p>
            <a:r>
              <a:rPr lang="fr-FR" sz="1400" dirty="0">
                <a:solidFill>
                  <a:schemeClr val="accent3"/>
                </a:solidFill>
              </a:rPr>
              <a:t>Subject to French </a:t>
            </a:r>
            <a:r>
              <a:rPr lang="fr-FR" sz="1400" dirty="0" err="1">
                <a:solidFill>
                  <a:schemeClr val="accent3"/>
                </a:solidFill>
              </a:rPr>
              <a:t>wealth</a:t>
            </a:r>
            <a:r>
              <a:rPr lang="fr-FR" sz="1400" dirty="0">
                <a:solidFill>
                  <a:schemeClr val="accent3"/>
                </a:solidFill>
              </a:rPr>
              <a:t> </a:t>
            </a:r>
            <a:r>
              <a:rPr lang="fr-FR" sz="1400" dirty="0" err="1">
                <a:solidFill>
                  <a:schemeClr val="accent3"/>
                </a:solidFill>
              </a:rPr>
              <a:t>tax</a:t>
            </a:r>
            <a:r>
              <a:rPr lang="fr-FR" sz="1400" dirty="0">
                <a:solidFill>
                  <a:schemeClr val="accent3"/>
                </a:solidFill>
              </a:rPr>
              <a:t> on trust assets Mme X </a:t>
            </a:r>
            <a:r>
              <a:rPr lang="fr-FR" sz="1400" dirty="0" err="1">
                <a:solidFill>
                  <a:schemeClr val="accent3"/>
                </a:solidFill>
              </a:rPr>
              <a:t>did</a:t>
            </a:r>
            <a:r>
              <a:rPr lang="fr-FR" sz="1400" dirty="0">
                <a:solidFill>
                  <a:schemeClr val="accent3"/>
                </a:solidFill>
              </a:rPr>
              <a:t> not report in </a:t>
            </a:r>
            <a:r>
              <a:rPr lang="fr-FR" sz="1400" dirty="0" err="1">
                <a:solidFill>
                  <a:schemeClr val="accent3"/>
                </a:solidFill>
              </a:rPr>
              <a:t>her</a:t>
            </a:r>
            <a:r>
              <a:rPr lang="fr-FR" sz="1400" dirty="0">
                <a:solidFill>
                  <a:schemeClr val="accent3"/>
                </a:solidFill>
              </a:rPr>
              <a:t> </a:t>
            </a:r>
            <a:r>
              <a:rPr lang="fr-FR" sz="1400" dirty="0" err="1">
                <a:solidFill>
                  <a:schemeClr val="accent3"/>
                </a:solidFill>
              </a:rPr>
              <a:t>wealth</a:t>
            </a:r>
            <a:r>
              <a:rPr lang="fr-FR" sz="1400" dirty="0">
                <a:solidFill>
                  <a:schemeClr val="accent3"/>
                </a:solidFill>
              </a:rPr>
              <a:t> </a:t>
            </a:r>
            <a:r>
              <a:rPr lang="fr-FR" sz="1400" dirty="0" err="1">
                <a:solidFill>
                  <a:schemeClr val="accent3"/>
                </a:solidFill>
              </a:rPr>
              <a:t>tax</a:t>
            </a:r>
            <a:r>
              <a:rPr lang="fr-FR" sz="1400" dirty="0">
                <a:solidFill>
                  <a:schemeClr val="accent3"/>
                </a:solidFill>
              </a:rPr>
              <a:t> return </a:t>
            </a:r>
          </a:p>
          <a:p>
            <a:pPr algn="ctr"/>
            <a:endParaRPr lang="fr-FR" sz="1600" dirty="0">
              <a:solidFill>
                <a:srgbClr val="FFFF00"/>
              </a:solidFill>
            </a:endParaRPr>
          </a:p>
        </p:txBody>
      </p:sp>
      <p:sp>
        <p:nvSpPr>
          <p:cNvPr id="13" name="ZoneTexte 12">
            <a:extLst>
              <a:ext uri="{FF2B5EF4-FFF2-40B4-BE49-F238E27FC236}">
                <a16:creationId xmlns:a16="http://schemas.microsoft.com/office/drawing/2014/main" id="{7A66DFE2-017C-C602-DD53-5877E8E9BEBF}"/>
              </a:ext>
            </a:extLst>
          </p:cNvPr>
          <p:cNvSpPr txBox="1"/>
          <p:nvPr/>
        </p:nvSpPr>
        <p:spPr>
          <a:xfrm>
            <a:off x="326176" y="3794901"/>
            <a:ext cx="8433723" cy="2954655"/>
          </a:xfrm>
          <a:prstGeom prst="rect">
            <a:avLst/>
          </a:prstGeom>
          <a:noFill/>
          <a:ln>
            <a:noFill/>
          </a:ln>
        </p:spPr>
        <p:txBody>
          <a:bodyPr wrap="square" rtlCol="0">
            <a:spAutoFit/>
          </a:bodyPr>
          <a:lstStyle/>
          <a:p>
            <a:r>
              <a:rPr lang="en-US" sz="1400" b="1" noProof="0" dirty="0">
                <a:solidFill>
                  <a:srgbClr val="FFFF00"/>
                </a:solidFill>
              </a:rPr>
              <a:t>Decisions of the French Courts: </a:t>
            </a:r>
          </a:p>
          <a:p>
            <a:r>
              <a:rPr lang="en-US" sz="1400" dirty="0">
                <a:solidFill>
                  <a:srgbClr val="FFFF00"/>
                </a:solidFill>
              </a:rPr>
              <a:t>The Judicial Court of Paris decided that the Canadian-French tax treaty was not applicable because the taxpayer of the sui generis tax is the settlor, a French tax resident. It concluded that the Canadian French tax treaty was not applicable. </a:t>
            </a:r>
          </a:p>
          <a:p>
            <a:endParaRPr lang="en-US" sz="1400" dirty="0">
              <a:solidFill>
                <a:srgbClr val="FFFF00"/>
              </a:solidFill>
            </a:endParaRPr>
          </a:p>
          <a:p>
            <a:r>
              <a:rPr lang="en-US" sz="1400" b="1" noProof="0" dirty="0">
                <a:solidFill>
                  <a:srgbClr val="FFFF00"/>
                </a:solidFill>
              </a:rPr>
              <a:t>The </a:t>
            </a:r>
            <a:r>
              <a:rPr lang="en-US" sz="1400" b="1" dirty="0">
                <a:solidFill>
                  <a:srgbClr val="FFFF00"/>
                </a:solidFill>
              </a:rPr>
              <a:t>A</a:t>
            </a:r>
            <a:r>
              <a:rPr lang="en-US" sz="1400" b="1" noProof="0" dirty="0" err="1">
                <a:solidFill>
                  <a:srgbClr val="FFFF00"/>
                </a:solidFill>
              </a:rPr>
              <a:t>ppeal</a:t>
            </a:r>
            <a:r>
              <a:rPr lang="en-US" sz="1400" b="1" noProof="0" dirty="0">
                <a:solidFill>
                  <a:srgbClr val="FFFF00"/>
                </a:solidFill>
              </a:rPr>
              <a:t> Court of Paris </a:t>
            </a:r>
            <a:r>
              <a:rPr lang="en-US" sz="1400" noProof="0" dirty="0">
                <a:solidFill>
                  <a:srgbClr val="FFFF00"/>
                </a:solidFill>
              </a:rPr>
              <a:t>concluded that the Canadian-French tax treaty applies to the Oscar II Trust, that only Canada may apply wealth tax to the Oscar II and that the application of the sui generis tax on the trustee and the application of wealth tax on the French resident settlor would entail a double taxation.</a:t>
            </a:r>
          </a:p>
          <a:p>
            <a:endParaRPr lang="en-US" sz="1400" dirty="0">
              <a:solidFill>
                <a:srgbClr val="FFFF00"/>
              </a:solidFill>
            </a:endParaRPr>
          </a:p>
          <a:p>
            <a:r>
              <a:rPr lang="en-US" sz="1400" b="1" noProof="0" dirty="0">
                <a:solidFill>
                  <a:srgbClr val="FFFF00"/>
                </a:solidFill>
              </a:rPr>
              <a:t>The Supreme Court </a:t>
            </a:r>
            <a:r>
              <a:rPr lang="en-US" sz="1400" noProof="0" dirty="0">
                <a:solidFill>
                  <a:srgbClr val="FFFF00"/>
                </a:solidFill>
              </a:rPr>
              <a:t>annulled the decision of the Appeal Court of Paris, arguing that it does not qualify the sui generis tax as a wealth tax in the sense of the Canadian French tax treaty. The Supreme Court sent the case back to the Appeal Court of Paris</a:t>
            </a:r>
          </a:p>
          <a:p>
            <a:pPr marL="742950" lvl="1" indent="-285750">
              <a:buFontTx/>
              <a:buChar char="-"/>
            </a:pPr>
            <a:endParaRPr lang="en-US" sz="1600" noProof="0" dirty="0">
              <a:solidFill>
                <a:srgbClr val="FFFF00"/>
              </a:solidFill>
            </a:endParaRPr>
          </a:p>
          <a:p>
            <a:endParaRPr lang="fr-FR" sz="1600" dirty="0">
              <a:solidFill>
                <a:srgbClr val="FFFF00"/>
              </a:solidFill>
            </a:endParaRPr>
          </a:p>
        </p:txBody>
      </p:sp>
      <p:pic>
        <p:nvPicPr>
          <p:cNvPr id="14" name="Image 13">
            <a:extLst>
              <a:ext uri="{FF2B5EF4-FFF2-40B4-BE49-F238E27FC236}">
                <a16:creationId xmlns:a16="http://schemas.microsoft.com/office/drawing/2014/main" id="{B01949E6-8D63-B946-0E23-1C75F1D6A230}"/>
              </a:ext>
            </a:extLst>
          </p:cNvPr>
          <p:cNvPicPr>
            <a:picLocks noChangeAspect="1"/>
          </p:cNvPicPr>
          <p:nvPr/>
        </p:nvPicPr>
        <p:blipFill>
          <a:blip r:embed="rId3"/>
          <a:stretch>
            <a:fillRect/>
          </a:stretch>
        </p:blipFill>
        <p:spPr>
          <a:xfrm>
            <a:off x="8426982" y="1724896"/>
            <a:ext cx="524784" cy="1230328"/>
          </a:xfrm>
          <a:prstGeom prst="rect">
            <a:avLst/>
          </a:prstGeom>
        </p:spPr>
      </p:pic>
      <p:pic>
        <p:nvPicPr>
          <p:cNvPr id="16" name="Image 15">
            <a:extLst>
              <a:ext uri="{FF2B5EF4-FFF2-40B4-BE49-F238E27FC236}">
                <a16:creationId xmlns:a16="http://schemas.microsoft.com/office/drawing/2014/main" id="{472F258B-D837-34D5-E5F8-2545430CE823}"/>
              </a:ext>
            </a:extLst>
          </p:cNvPr>
          <p:cNvPicPr>
            <a:picLocks noChangeAspect="1"/>
          </p:cNvPicPr>
          <p:nvPr/>
        </p:nvPicPr>
        <p:blipFill>
          <a:blip r:embed="rId4"/>
          <a:stretch>
            <a:fillRect/>
          </a:stretch>
        </p:blipFill>
        <p:spPr>
          <a:xfrm>
            <a:off x="401157" y="1391667"/>
            <a:ext cx="548487" cy="1470591"/>
          </a:xfrm>
          <a:prstGeom prst="rect">
            <a:avLst/>
          </a:prstGeom>
        </p:spPr>
      </p:pic>
      <p:pic>
        <p:nvPicPr>
          <p:cNvPr id="18" name="Image 17">
            <a:extLst>
              <a:ext uri="{FF2B5EF4-FFF2-40B4-BE49-F238E27FC236}">
                <a16:creationId xmlns:a16="http://schemas.microsoft.com/office/drawing/2014/main" id="{1DF74712-F56B-FFB1-CFB7-14734186F96E}"/>
              </a:ext>
            </a:extLst>
          </p:cNvPr>
          <p:cNvPicPr>
            <a:picLocks noChangeAspect="1"/>
          </p:cNvPicPr>
          <p:nvPr/>
        </p:nvPicPr>
        <p:blipFill>
          <a:blip r:embed="rId5"/>
          <a:stretch>
            <a:fillRect/>
          </a:stretch>
        </p:blipFill>
        <p:spPr>
          <a:xfrm>
            <a:off x="7757720" y="1409195"/>
            <a:ext cx="502965" cy="1288081"/>
          </a:xfrm>
          <a:prstGeom prst="rect">
            <a:avLst/>
          </a:prstGeom>
        </p:spPr>
      </p:pic>
      <p:pic>
        <p:nvPicPr>
          <p:cNvPr id="22" name="Image 21">
            <a:extLst>
              <a:ext uri="{FF2B5EF4-FFF2-40B4-BE49-F238E27FC236}">
                <a16:creationId xmlns:a16="http://schemas.microsoft.com/office/drawing/2014/main" id="{D8532EBD-82F7-A1CA-6E31-A7ACB2144B83}"/>
              </a:ext>
            </a:extLst>
          </p:cNvPr>
          <p:cNvPicPr>
            <a:picLocks noChangeAspect="1"/>
          </p:cNvPicPr>
          <p:nvPr/>
        </p:nvPicPr>
        <p:blipFill>
          <a:blip r:embed="rId6"/>
          <a:stretch>
            <a:fillRect/>
          </a:stretch>
        </p:blipFill>
        <p:spPr>
          <a:xfrm>
            <a:off x="7372044" y="2589345"/>
            <a:ext cx="528027" cy="1230328"/>
          </a:xfrm>
          <a:prstGeom prst="rect">
            <a:avLst/>
          </a:prstGeom>
        </p:spPr>
      </p:pic>
      <p:pic>
        <p:nvPicPr>
          <p:cNvPr id="27" name="Image 26">
            <a:extLst>
              <a:ext uri="{FF2B5EF4-FFF2-40B4-BE49-F238E27FC236}">
                <a16:creationId xmlns:a16="http://schemas.microsoft.com/office/drawing/2014/main" id="{3DEBFE45-0C41-6F2D-6D1F-2627EDA99C0C}"/>
              </a:ext>
            </a:extLst>
          </p:cNvPr>
          <p:cNvPicPr>
            <a:picLocks noChangeAspect="1"/>
          </p:cNvPicPr>
          <p:nvPr/>
        </p:nvPicPr>
        <p:blipFill>
          <a:blip r:embed="rId7"/>
          <a:stretch>
            <a:fillRect/>
          </a:stretch>
        </p:blipFill>
        <p:spPr>
          <a:xfrm>
            <a:off x="7983220" y="2718218"/>
            <a:ext cx="486644" cy="1335441"/>
          </a:xfrm>
          <a:prstGeom prst="rect">
            <a:avLst/>
          </a:prstGeom>
        </p:spPr>
      </p:pic>
      <p:sp>
        <p:nvSpPr>
          <p:cNvPr id="15" name="ZoneTexte 14">
            <a:extLst>
              <a:ext uri="{FF2B5EF4-FFF2-40B4-BE49-F238E27FC236}">
                <a16:creationId xmlns:a16="http://schemas.microsoft.com/office/drawing/2014/main" id="{46ACF13D-FF4F-048F-753F-6148B638104C}"/>
              </a:ext>
            </a:extLst>
          </p:cNvPr>
          <p:cNvSpPr txBox="1"/>
          <p:nvPr/>
        </p:nvSpPr>
        <p:spPr>
          <a:xfrm>
            <a:off x="8604448" y="6381328"/>
            <a:ext cx="360040" cy="276999"/>
          </a:xfrm>
          <a:prstGeom prst="rect">
            <a:avLst/>
          </a:prstGeom>
          <a:noFill/>
        </p:spPr>
        <p:txBody>
          <a:bodyPr wrap="square" rtlCol="0">
            <a:spAutoFit/>
          </a:bodyPr>
          <a:lstStyle/>
          <a:p>
            <a:r>
              <a:rPr lang="fr-FR" sz="1200" b="1" dirty="0"/>
              <a:t>37</a:t>
            </a:r>
            <a:endParaRPr lang="en-US" sz="1200" b="1" dirty="0"/>
          </a:p>
        </p:txBody>
      </p:sp>
    </p:spTree>
    <p:extLst>
      <p:ext uri="{BB962C8B-B14F-4D97-AF65-F5344CB8AC3E}">
        <p14:creationId xmlns:p14="http://schemas.microsoft.com/office/powerpoint/2010/main" val="3005984742"/>
      </p:ext>
    </p:extLst>
  </p:cSld>
  <p:clrMapOvr>
    <a:masterClrMapping/>
  </p:clrMapOvr>
  <p:transition spd="slow">
    <p:wipe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E15B8-BECC-42AE-0DD2-392AD3F9E353}"/>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6C111FAD-8DA0-789E-CECB-92B291DB64B9}"/>
              </a:ext>
            </a:extLst>
          </p:cNvPr>
          <p:cNvSpPr>
            <a:spLocks noGrp="1"/>
          </p:cNvSpPr>
          <p:nvPr>
            <p:ph type="title"/>
          </p:nvPr>
        </p:nvSpPr>
        <p:spPr>
          <a:xfrm>
            <a:off x="2288918" y="188640"/>
            <a:ext cx="4566161" cy="1008112"/>
          </a:xfrm>
        </p:spPr>
        <p:txBody>
          <a:bodyPr>
            <a:normAutofit/>
          </a:bodyPr>
          <a:lstStyle/>
          <a:p>
            <a:pPr algn="ctr"/>
            <a:r>
              <a:rPr lang="fr-FR" sz="1800" b="1" dirty="0">
                <a:solidFill>
                  <a:srgbClr val="FFFF00"/>
                </a:solidFill>
                <a:latin typeface="Garamond" panose="02020404030301010803" pitchFamily="18" charset="0"/>
              </a:rPr>
              <a:t>CONCLUSION</a:t>
            </a:r>
          </a:p>
        </p:txBody>
      </p:sp>
      <p:sp>
        <p:nvSpPr>
          <p:cNvPr id="4" name="ZoneTexte 3">
            <a:extLst>
              <a:ext uri="{FF2B5EF4-FFF2-40B4-BE49-F238E27FC236}">
                <a16:creationId xmlns:a16="http://schemas.microsoft.com/office/drawing/2014/main" id="{C59569DB-7BFD-3D3A-7143-3AF6454A4597}"/>
              </a:ext>
            </a:extLst>
          </p:cNvPr>
          <p:cNvSpPr txBox="1"/>
          <p:nvPr/>
        </p:nvSpPr>
        <p:spPr>
          <a:xfrm>
            <a:off x="706386" y="1556792"/>
            <a:ext cx="7731224" cy="3236335"/>
          </a:xfrm>
          <a:prstGeom prst="rect">
            <a:avLst/>
          </a:prstGeom>
          <a:noFill/>
        </p:spPr>
        <p:txBody>
          <a:bodyPr wrap="square">
            <a:spAutoFit/>
          </a:bodyPr>
          <a:lstStyle/>
          <a:p>
            <a:pPr algn="just">
              <a:lnSpc>
                <a:spcPct val="107000"/>
              </a:lnSpc>
              <a:spcAft>
                <a:spcPts val="800"/>
              </a:spcAft>
              <a:buNone/>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The recent decisions of French judges confirm: </a:t>
            </a:r>
          </a:p>
          <a:p>
            <a:pPr algn="just">
              <a:lnSpc>
                <a:spcPct val="107000"/>
              </a:lnSpc>
              <a:spcAft>
                <a:spcPts val="800"/>
              </a:spcAft>
              <a:buNone/>
            </a:pPr>
            <a:endParaRPr lang="en-US" sz="1400" kern="100" dirty="0">
              <a:solidFill>
                <a:srgbClr val="FFFF00"/>
              </a:solidFill>
              <a:ea typeface="Calibri" panose="020F0502020204030204" pitchFamily="34" charset="0"/>
              <a:cs typeface="Times New Roman" panose="02020603050405020304" pitchFamily="18" charset="0"/>
            </a:endParaRPr>
          </a:p>
          <a:p>
            <a:pPr marL="179388" indent="-179388" algn="just">
              <a:lnSpc>
                <a:spcPct val="107000"/>
              </a:lnSpc>
              <a:spcAft>
                <a:spcPts val="800"/>
              </a:spcAft>
              <a:buNone/>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1. The primacy of substance over form when it comes to the application of inheritance tax when the settlors died before July 31, 2011 and to apply or avoid CFC rules on undistributed income from trusts. </a:t>
            </a:r>
          </a:p>
          <a:p>
            <a:pPr algn="just">
              <a:lnSpc>
                <a:spcPct val="107000"/>
              </a:lnSpc>
              <a:spcAft>
                <a:spcPts val="800"/>
              </a:spcAft>
              <a:buNone/>
            </a:pP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 The obligations put on the trustees of trusts having a French connecting factor:</a:t>
            </a:r>
          </a:p>
          <a:p>
            <a:pPr algn="just">
              <a:lnSpc>
                <a:spcPct val="107000"/>
              </a:lnSpc>
              <a:spcAft>
                <a:spcPts val="800"/>
              </a:spcAft>
              <a:buNone/>
            </a:pP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538163" lvl="0" indent="-358775" algn="just">
              <a:lnSpc>
                <a:spcPct val="107000"/>
              </a:lnSpc>
            </a:pPr>
            <a:r>
              <a:rPr lang="en-US" sz="1400" kern="100" dirty="0">
                <a:solidFill>
                  <a:srgbClr val="FFFF00"/>
                </a:solidFill>
                <a:ea typeface="Calibri" panose="020F0502020204030204" pitchFamily="34" charset="0"/>
                <a:cs typeface="Times New Roman" panose="02020603050405020304" pitchFamily="18" charset="0"/>
              </a:rPr>
              <a:t>2.1.</a:t>
            </a: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r>
              <a:rPr lang="en-US" sz="1400" kern="100" dirty="0">
                <a:solidFill>
                  <a:srgbClr val="FFFF00"/>
                </a:solidFill>
                <a:ea typeface="Calibri" panose="020F0502020204030204" pitchFamily="34" charset="0"/>
                <a:cs typeface="Times New Roman" panose="02020603050405020304" pitchFamily="18" charset="0"/>
              </a:rPr>
              <a:t>T</a:t>
            </a: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he trustees of foreign trusts connected to France should file:</a:t>
            </a:r>
          </a:p>
          <a:p>
            <a:pPr marL="823912" lvl="1" indent="-285750" algn="just">
              <a:lnSpc>
                <a:spcPct val="107000"/>
              </a:lnSpc>
              <a:buFont typeface="Arial" panose="020B0604020202020204" pitchFamily="34" charset="0"/>
              <a:buChar char="•"/>
              <a:tabLst>
                <a:tab pos="717550" algn="l"/>
              </a:tabLst>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annual returns describing the situation of the trusts on January 1</a:t>
            </a:r>
            <a:r>
              <a:rPr lang="en-US" sz="1400" kern="100" baseline="300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st</a:t>
            </a: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of each year;</a:t>
            </a:r>
          </a:p>
          <a:p>
            <a:pPr marL="823912" lvl="1" indent="-285750" algn="just">
              <a:lnSpc>
                <a:spcPct val="107000"/>
              </a:lnSpc>
              <a:spcAft>
                <a:spcPts val="800"/>
              </a:spcAft>
              <a:buFont typeface="Arial" panose="020B0604020202020204" pitchFamily="34" charset="0"/>
              <a:buChar char="•"/>
              <a:tabLst>
                <a:tab pos="717550" algn="l"/>
              </a:tabLst>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event returns reporting any important events affecting the functioning of trusts connected to France.</a:t>
            </a:r>
          </a:p>
        </p:txBody>
      </p:sp>
      <p:sp>
        <p:nvSpPr>
          <p:cNvPr id="6" name="ZoneTexte 5">
            <a:extLst>
              <a:ext uri="{FF2B5EF4-FFF2-40B4-BE49-F238E27FC236}">
                <a16:creationId xmlns:a16="http://schemas.microsoft.com/office/drawing/2014/main" id="{0D50F14E-CF57-1581-A7AF-86013900F246}"/>
              </a:ext>
            </a:extLst>
          </p:cNvPr>
          <p:cNvSpPr txBox="1"/>
          <p:nvPr/>
        </p:nvSpPr>
        <p:spPr>
          <a:xfrm>
            <a:off x="8604448" y="6381328"/>
            <a:ext cx="360040" cy="276999"/>
          </a:xfrm>
          <a:prstGeom prst="rect">
            <a:avLst/>
          </a:prstGeom>
          <a:noFill/>
        </p:spPr>
        <p:txBody>
          <a:bodyPr wrap="square" rtlCol="0">
            <a:spAutoFit/>
          </a:bodyPr>
          <a:lstStyle/>
          <a:p>
            <a:r>
              <a:rPr lang="fr-FR" sz="1200" b="1" dirty="0"/>
              <a:t>38</a:t>
            </a:r>
            <a:endParaRPr lang="en-US" sz="1200" b="1" dirty="0"/>
          </a:p>
        </p:txBody>
      </p:sp>
    </p:spTree>
    <p:extLst>
      <p:ext uri="{BB962C8B-B14F-4D97-AF65-F5344CB8AC3E}">
        <p14:creationId xmlns:p14="http://schemas.microsoft.com/office/powerpoint/2010/main" val="2327714459"/>
      </p:ext>
    </p:extLst>
  </p:cSld>
  <p:clrMapOvr>
    <a:masterClrMapping/>
  </p:clrMapOvr>
  <p:transition spd="slow">
    <p:wipe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61AAB1-A5FE-1E6A-FFA4-DBDC89298DA7}"/>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E9CBCD53-D92A-23BE-D9C2-563967A7FB35}"/>
              </a:ext>
            </a:extLst>
          </p:cNvPr>
          <p:cNvSpPr>
            <a:spLocks noGrp="1"/>
          </p:cNvSpPr>
          <p:nvPr>
            <p:ph type="title"/>
          </p:nvPr>
        </p:nvSpPr>
        <p:spPr>
          <a:xfrm>
            <a:off x="2066547" y="116632"/>
            <a:ext cx="4782185" cy="1008112"/>
          </a:xfrm>
        </p:spPr>
        <p:txBody>
          <a:bodyPr>
            <a:normAutofit/>
          </a:bodyPr>
          <a:lstStyle/>
          <a:p>
            <a:pPr algn="ctr"/>
            <a:r>
              <a:rPr lang="fr-FR" sz="1800" b="1" dirty="0">
                <a:solidFill>
                  <a:srgbClr val="FFFF00"/>
                </a:solidFill>
                <a:latin typeface="Garamond" panose="02020404030301010803" pitchFamily="18" charset="0"/>
              </a:rPr>
              <a:t>CONCLUSION</a:t>
            </a:r>
          </a:p>
        </p:txBody>
      </p:sp>
      <p:sp>
        <p:nvSpPr>
          <p:cNvPr id="4" name="ZoneTexte 3">
            <a:extLst>
              <a:ext uri="{FF2B5EF4-FFF2-40B4-BE49-F238E27FC236}">
                <a16:creationId xmlns:a16="http://schemas.microsoft.com/office/drawing/2014/main" id="{06947033-DD50-AC81-66AD-A4CB749D9BCC}"/>
              </a:ext>
            </a:extLst>
          </p:cNvPr>
          <p:cNvSpPr txBox="1"/>
          <p:nvPr/>
        </p:nvSpPr>
        <p:spPr>
          <a:xfrm>
            <a:off x="179510" y="1340768"/>
            <a:ext cx="8556257" cy="3773341"/>
          </a:xfrm>
          <a:prstGeom prst="rect">
            <a:avLst/>
          </a:prstGeom>
          <a:noFill/>
        </p:spPr>
        <p:txBody>
          <a:bodyPr wrap="square">
            <a:spAutoFit/>
          </a:bodyPr>
          <a:lstStyle/>
          <a:p>
            <a:pPr marL="358775" lvl="0" indent="-358775" algn="just">
              <a:lnSpc>
                <a:spcPct val="107000"/>
              </a:lnSpc>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2.2. The trustee should qualify the distribution he decides benefiting to French tax resident beneficiaries as either capital or income. </a:t>
            </a:r>
          </a:p>
          <a:p>
            <a:pPr marL="457200" algn="just">
              <a:lnSpc>
                <a:spcPct val="107000"/>
              </a:lnSpc>
              <a:buNone/>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marL="358775" lvl="1" indent="-358775" algn="just">
              <a:lnSpc>
                <a:spcPct val="107000"/>
              </a:lnSpc>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2.3. The trustee should inform the French tax resident beneficiary of the nature of distribution he/she receives. </a:t>
            </a:r>
          </a:p>
          <a:p>
            <a:pPr marL="914400" algn="just">
              <a:lnSpc>
                <a:spcPct val="107000"/>
              </a:lnSpc>
              <a:buNone/>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marL="358775" lvl="1" indent="-358775" algn="just">
              <a:lnSpc>
                <a:spcPct val="107000"/>
              </a:lnSpc>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2.4. The trustee should also be ready to justify the qualification given to the distribution. In other word the trustee should prepare accounting records </a:t>
            </a:r>
            <a:r>
              <a:rPr lang="en-US" sz="1400" b="1"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for French tax purposes</a:t>
            </a: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marL="358775" lvl="1" indent="-358775" algn="just">
              <a:lnSpc>
                <a:spcPct val="107000"/>
              </a:lnSpc>
            </a:pP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358775" lvl="1" indent="-358775" algn="just">
              <a:lnSpc>
                <a:spcPct val="107000"/>
              </a:lnSpc>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 distinction should be made between a capital account and an income account. </a:t>
            </a:r>
          </a:p>
          <a:p>
            <a:pPr marL="457200">
              <a:lnSpc>
                <a:spcPct val="107000"/>
              </a:lnSpc>
              <a:buNone/>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marL="684213" lvl="2" indent="-285750" algn="just">
              <a:lnSpc>
                <a:spcPct val="107000"/>
              </a:lnSpc>
              <a:buFont typeface="Arial" panose="020B0604020202020204" pitchFamily="34" charset="0"/>
              <a:buChar char="•"/>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Capital account records the market value of trust’s assets either at the time of its setting up, upon additional transfer of assets to the trust, or upon the death of the original settlors or beneficiaries deemed settlor; </a:t>
            </a:r>
          </a:p>
          <a:p>
            <a:pPr marL="914400" algn="just">
              <a:lnSpc>
                <a:spcPct val="107000"/>
              </a:lnSpc>
            </a:pP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684213" lvl="2" indent="-285750" algn="just">
              <a:lnSpc>
                <a:spcPct val="107000"/>
              </a:lnSpc>
              <a:spcAft>
                <a:spcPts val="800"/>
              </a:spcAft>
              <a:buFont typeface="Arial" panose="020B0604020202020204" pitchFamily="34" charset="0"/>
              <a:buChar char="•"/>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Income account should record income, ordinary income as well as capital gains generated thereafter by the capital. Each distribution should be registered in the appropriate account depending on its qualification given by the trustee; either capital or income;</a:t>
            </a:r>
          </a:p>
        </p:txBody>
      </p:sp>
      <p:sp>
        <p:nvSpPr>
          <p:cNvPr id="6" name="ZoneTexte 5">
            <a:extLst>
              <a:ext uri="{FF2B5EF4-FFF2-40B4-BE49-F238E27FC236}">
                <a16:creationId xmlns:a16="http://schemas.microsoft.com/office/drawing/2014/main" id="{C20C7BFC-E13C-F5D4-79F2-CE9DD76EDF43}"/>
              </a:ext>
            </a:extLst>
          </p:cNvPr>
          <p:cNvSpPr txBox="1"/>
          <p:nvPr/>
        </p:nvSpPr>
        <p:spPr>
          <a:xfrm>
            <a:off x="8604448" y="6381328"/>
            <a:ext cx="360040" cy="276999"/>
          </a:xfrm>
          <a:prstGeom prst="rect">
            <a:avLst/>
          </a:prstGeom>
          <a:noFill/>
        </p:spPr>
        <p:txBody>
          <a:bodyPr wrap="square" rtlCol="0">
            <a:spAutoFit/>
          </a:bodyPr>
          <a:lstStyle/>
          <a:p>
            <a:r>
              <a:rPr lang="fr-FR" sz="1200" b="1" dirty="0"/>
              <a:t>39</a:t>
            </a:r>
            <a:endParaRPr lang="en-US" sz="1200" b="1" dirty="0"/>
          </a:p>
        </p:txBody>
      </p:sp>
    </p:spTree>
    <p:extLst>
      <p:ext uri="{BB962C8B-B14F-4D97-AF65-F5344CB8AC3E}">
        <p14:creationId xmlns:p14="http://schemas.microsoft.com/office/powerpoint/2010/main" val="3769473622"/>
      </p:ext>
    </p:extLst>
  </p:cSld>
  <p:clrMapOvr>
    <a:masterClrMapping/>
  </p:clrMapOvr>
  <p:transition spd="slow">
    <p:wipe di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316811" y="188640"/>
            <a:ext cx="6510377" cy="1152128"/>
          </a:xfrm>
        </p:spPr>
        <p:txBody>
          <a:bodyPr>
            <a:normAutofit/>
          </a:bodyPr>
          <a:lstStyle/>
          <a:p>
            <a:pPr algn="ctr"/>
            <a:r>
              <a:rPr lang="fr-FR" sz="1800" b="1" dirty="0">
                <a:solidFill>
                  <a:srgbClr val="FFFF00"/>
                </a:solidFill>
                <a:latin typeface="Garamond" panose="02020404030301010803" pitchFamily="18" charset="0"/>
              </a:rPr>
              <a:t>CONCLUSION</a:t>
            </a:r>
          </a:p>
        </p:txBody>
      </p:sp>
      <p:sp>
        <p:nvSpPr>
          <p:cNvPr id="4" name="ZoneTexte 3">
            <a:extLst>
              <a:ext uri="{FF2B5EF4-FFF2-40B4-BE49-F238E27FC236}">
                <a16:creationId xmlns:a16="http://schemas.microsoft.com/office/drawing/2014/main" id="{0F97077D-BE9E-D5DC-8B2F-290C6B69134E}"/>
              </a:ext>
            </a:extLst>
          </p:cNvPr>
          <p:cNvSpPr txBox="1"/>
          <p:nvPr/>
        </p:nvSpPr>
        <p:spPr>
          <a:xfrm>
            <a:off x="521549" y="1700808"/>
            <a:ext cx="8100899" cy="2851293"/>
          </a:xfrm>
          <a:prstGeom prst="rect">
            <a:avLst/>
          </a:prstGeom>
          <a:noFill/>
        </p:spPr>
        <p:txBody>
          <a:bodyPr wrap="square">
            <a:spAutoFit/>
          </a:bodyPr>
          <a:lstStyle/>
          <a:p>
            <a:pPr lvl="0" algn="just">
              <a:lnSpc>
                <a:spcPct val="107000"/>
              </a:lnSpc>
            </a:pPr>
            <a:r>
              <a:rPr lang="en-US" sz="1400" kern="100" dirty="0">
                <a:solidFill>
                  <a:srgbClr val="FFFF00"/>
                </a:solidFill>
                <a:ea typeface="Calibri" panose="020F0502020204030204" pitchFamily="34" charset="0"/>
                <a:cs typeface="Times New Roman" panose="02020603050405020304" pitchFamily="18" charset="0"/>
              </a:rPr>
              <a:t>2.5. F</a:t>
            </a: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or wealth tax purposes:</a:t>
            </a:r>
          </a:p>
          <a:p>
            <a:pPr marL="285750" lvl="0" indent="-285750" algn="just">
              <a:lnSpc>
                <a:spcPct val="107000"/>
              </a:lnSpc>
              <a:buFont typeface="Arial" panose="020B0604020202020204" pitchFamily="34" charset="0"/>
              <a:buChar char="•"/>
            </a:pP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gn="just">
              <a:lnSpc>
                <a:spcPct val="107000"/>
              </a:lnSpc>
              <a:buFont typeface="Arial" panose="020B0604020202020204" pitchFamily="34" charset="0"/>
              <a:buChar char="•"/>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the trustee should provide the nature and market value of trust assets to the French tax resident settlors or beneficiaries deemed settlors who should report them for wealth tax purposes.  </a:t>
            </a:r>
          </a:p>
          <a:p>
            <a:pPr marL="914400" algn="just">
              <a:lnSpc>
                <a:spcPct val="107000"/>
              </a:lnSpc>
            </a:pPr>
            <a:endPar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endParaRPr>
          </a:p>
          <a:p>
            <a:pPr marL="742950" lvl="1" indent="-285750" algn="just">
              <a:lnSpc>
                <a:spcPct val="107000"/>
              </a:lnSpc>
              <a:buFont typeface="Arial" panose="020B0604020202020204" pitchFamily="34" charset="0"/>
              <a:buChar char="•"/>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The trustee should also pay the French sui generis tax to the French tax authorities if the settlor or beneficiary deemed settlor did not report the trust’s assets for French wealth tax purposes. The payment of the sui generis tax is made at the time of the filing of the annual return of French connected trusts.</a:t>
            </a:r>
          </a:p>
          <a:p>
            <a:pPr marL="457200" algn="just">
              <a:lnSpc>
                <a:spcPct val="107000"/>
              </a:lnSpc>
              <a:buNone/>
            </a:pP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a:t>
            </a:r>
          </a:p>
          <a:p>
            <a:pPr marL="358775" lvl="0" indent="-358775" algn="just">
              <a:lnSpc>
                <a:spcPct val="107000"/>
              </a:lnSpc>
              <a:spcAft>
                <a:spcPts val="800"/>
              </a:spcAft>
            </a:pPr>
            <a:r>
              <a:rPr lang="en-US" sz="1400" kern="100" dirty="0">
                <a:solidFill>
                  <a:srgbClr val="FFFF00"/>
                </a:solidFill>
                <a:ea typeface="Calibri" panose="020F0502020204030204" pitchFamily="34" charset="0"/>
                <a:cs typeface="Times New Roman" panose="02020603050405020304" pitchFamily="18" charset="0"/>
              </a:rPr>
              <a:t>2.6.</a:t>
            </a:r>
            <a:r>
              <a:rPr lang="en-US" sz="1400" kern="100" dirty="0">
                <a:solidFill>
                  <a:srgbClr val="FFFF00"/>
                </a:solidFill>
                <a:effectLst/>
                <a:latin typeface="Garamond" panose="02020404030301010803" pitchFamily="18" charset="0"/>
                <a:ea typeface="Calibri" panose="020F0502020204030204" pitchFamily="34" charset="0"/>
                <a:cs typeface="Times New Roman" panose="02020603050405020304" pitchFamily="18" charset="0"/>
              </a:rPr>
              <a:t> Upon the death of the settlor or deemed settlor the trustee should possibly pay French inheritance tax on the trust’s assets upon the death of the original settlors or beneficiaries deemed settlors.</a:t>
            </a:r>
          </a:p>
        </p:txBody>
      </p:sp>
      <p:sp>
        <p:nvSpPr>
          <p:cNvPr id="6" name="ZoneTexte 5">
            <a:extLst>
              <a:ext uri="{FF2B5EF4-FFF2-40B4-BE49-F238E27FC236}">
                <a16:creationId xmlns:a16="http://schemas.microsoft.com/office/drawing/2014/main" id="{1E9AEDD8-2A39-4E3D-8F2F-F58741B36B60}"/>
              </a:ext>
            </a:extLst>
          </p:cNvPr>
          <p:cNvSpPr txBox="1"/>
          <p:nvPr/>
        </p:nvSpPr>
        <p:spPr>
          <a:xfrm>
            <a:off x="8604448" y="6381328"/>
            <a:ext cx="360040" cy="276999"/>
          </a:xfrm>
          <a:prstGeom prst="rect">
            <a:avLst/>
          </a:prstGeom>
          <a:noFill/>
        </p:spPr>
        <p:txBody>
          <a:bodyPr wrap="square" rtlCol="0">
            <a:spAutoFit/>
          </a:bodyPr>
          <a:lstStyle/>
          <a:p>
            <a:r>
              <a:rPr lang="fr-FR" sz="1200" b="1" dirty="0"/>
              <a:t>40</a:t>
            </a:r>
            <a:endParaRPr lang="en-US" sz="1200" b="1" dirty="0"/>
          </a:p>
        </p:txBody>
      </p:sp>
    </p:spTree>
    <p:extLst>
      <p:ext uri="{BB962C8B-B14F-4D97-AF65-F5344CB8AC3E}">
        <p14:creationId xmlns:p14="http://schemas.microsoft.com/office/powerpoint/2010/main" val="1325991574"/>
      </p:ext>
    </p:extLst>
  </p:cSld>
  <p:clrMapOvr>
    <a:masterClrMapping/>
  </p:clrMapOvr>
  <p:transition spd="slow">
    <p:wipe dir="d"/>
  </p:transition>
</p:sld>
</file>

<file path=ppt/theme/theme1.xml><?xml version="1.0" encoding="utf-8"?>
<a:theme xmlns:a="http://schemas.openxmlformats.org/drawingml/2006/main" name="03 05 14 exchange of information">
  <a:themeElements>
    <a:clrScheme name="03 05 14 exchange of inform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03 05 14 exchange of inform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9525" cap="flat" cmpd="sng" algn="ctr">
          <a:solidFill>
            <a:schemeClr val="tx1"/>
          </a:solidFill>
          <a:prstDash val="solid"/>
          <a:round/>
          <a:headEnd type="none" w="med" len="med"/>
          <a:tailEnd type="none" w="med" len="med"/>
        </a:ln>
        <a:effectLst/>
      </a:spPr>
      <a:bodyPr vert="horz" wrap="square" lIns="91440" tIns="45720" rIns="91440" bIns="45720" numCol="1" rtlCol="0"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sz="2800" b="0" i="0" u="none" strike="noStrike" cap="none" normalizeH="0" baseline="0" dirty="0" smtClean="0">
            <a:ln>
              <a:noFill/>
            </a:ln>
            <a:solidFill>
              <a:srgbClr val="FFFF00"/>
            </a:solidFill>
            <a:effectLst/>
            <a:latin typeface="Garamond"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FR" sz="3200" b="0" i="0" u="none" strike="noStrike" cap="none" normalizeH="0" baseline="0" smtClean="0">
            <a:ln>
              <a:noFill/>
            </a:ln>
            <a:solidFill>
              <a:schemeClr val="tx1"/>
            </a:solidFill>
            <a:effectLst/>
            <a:latin typeface="Garamond" pitchFamily="18" charset="0"/>
          </a:defRPr>
        </a:defPPr>
      </a:lstStyle>
    </a:lnDef>
  </a:objectDefaults>
  <a:extraClrSchemeLst>
    <a:extraClrScheme>
      <a:clrScheme name="03 05 14 exchange of inform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03 05 14 exchange of inform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03 05 14 exchange of inform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03 05 14 exchange of inform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03 05 14 exchange of inform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03 05 14 exchange of inform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03 05 14 exchange of inform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77934</TotalTime>
  <Words>5483</Words>
  <Application>Microsoft Office PowerPoint</Application>
  <PresentationFormat>Transparent</PresentationFormat>
  <Paragraphs>903</Paragraphs>
  <Slides>40</Slides>
  <Notes>23</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40</vt:i4>
      </vt:variant>
    </vt:vector>
  </HeadingPairs>
  <TitlesOfParts>
    <vt:vector size="47" baseType="lpstr">
      <vt:lpstr>Arial</vt:lpstr>
      <vt:lpstr>Calibri</vt:lpstr>
      <vt:lpstr>Courier New</vt:lpstr>
      <vt:lpstr>Garamond</vt:lpstr>
      <vt:lpstr>Symbol</vt:lpstr>
      <vt:lpstr>Times New Roman</vt:lpstr>
      <vt:lpstr>03 05 14 exchange of information</vt:lpstr>
      <vt:lpstr>ACTEC International Estate Planning Committee   June 26, 2026 Boston, MA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CONCLUSION</vt:lpstr>
      <vt:lpstr>CONCLUSION</vt:lpstr>
      <vt:lpstr>CONCLUSION</vt:lpstr>
    </vt:vector>
  </TitlesOfParts>
  <Company>TIRARD-NAUDIN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Aucun titre de diapositive</dc:title>
  <dc:creator>POSTE10</dc:creator>
  <cp:lastModifiedBy>Cabinet TIRARD NAUDIN</cp:lastModifiedBy>
  <cp:revision>2777</cp:revision>
  <cp:lastPrinted>2026-06-16T10:39:30Z</cp:lastPrinted>
  <dcterms:created xsi:type="dcterms:W3CDTF">2002-11-21T09:57:33Z</dcterms:created>
  <dcterms:modified xsi:type="dcterms:W3CDTF">2026-06-18T14:19:53Z</dcterms:modified>
</cp:coreProperties>
</file>