
<file path=[Content_Types].xml><?xml version="1.0" encoding="utf-8"?>
<Types xmlns="http://schemas.openxmlformats.org/package/2006/content-types">
  <Default Extension="jpeg" ContentType="image/jpeg"/>
  <Default Extension="rels" ContentType="application/vnd.openxmlformats-package.relationships+xml"/>
  <Default Extension="wmf" ContentType="image/x-wmf"/>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saveSubsetFonts="1">
  <p:sldMasterIdLst>
    <p:sldMasterId id="2147483649" r:id="rId1"/>
  </p:sldMasterIdLst>
  <p:notesMasterIdLst>
    <p:notesMasterId r:id="rId13"/>
  </p:notesMasterIdLst>
  <p:handoutMasterIdLst>
    <p:handoutMasterId r:id="rId14"/>
  </p:handoutMasterIdLst>
  <p:sldIdLst>
    <p:sldId id="642" r:id="rId2"/>
    <p:sldId id="746" r:id="rId3"/>
    <p:sldId id="747" r:id="rId4"/>
    <p:sldId id="713" r:id="rId5"/>
    <p:sldId id="745" r:id="rId6"/>
    <p:sldId id="718" r:id="rId7"/>
    <p:sldId id="737" r:id="rId8"/>
    <p:sldId id="738" r:id="rId9"/>
    <p:sldId id="739" r:id="rId10"/>
    <p:sldId id="748" r:id="rId11"/>
    <p:sldId id="658" r:id="rId12"/>
  </p:sldIdLst>
  <p:sldSz cx="9144000" cy="6858000" type="overhead"/>
  <p:notesSz cx="6799263" cy="9929813"/>
  <p:defaultTextStyle>
    <a:defPPr>
      <a:defRPr lang="fr-FR"/>
    </a:defPPr>
    <a:lvl1pPr algn="l" rtl="0" eaLnBrk="0" fontAlgn="base" hangingPunct="0">
      <a:spcBef>
        <a:spcPct val="0"/>
      </a:spcBef>
      <a:spcAft>
        <a:spcPct val="0"/>
      </a:spcAft>
      <a:defRPr sz="3200" kern="1200">
        <a:solidFill>
          <a:schemeClr val="tx1"/>
        </a:solidFill>
        <a:latin typeface="Garamond" panose="02020404030301010803" pitchFamily="18" charset="0"/>
        <a:ea typeface="+mn-ea"/>
        <a:cs typeface="+mn-cs"/>
      </a:defRPr>
    </a:lvl1pPr>
    <a:lvl2pPr marL="457200" algn="l" rtl="0" eaLnBrk="0" fontAlgn="base" hangingPunct="0">
      <a:spcBef>
        <a:spcPct val="0"/>
      </a:spcBef>
      <a:spcAft>
        <a:spcPct val="0"/>
      </a:spcAft>
      <a:defRPr sz="3200" kern="1200">
        <a:solidFill>
          <a:schemeClr val="tx1"/>
        </a:solidFill>
        <a:latin typeface="Garamond" panose="02020404030301010803" pitchFamily="18" charset="0"/>
        <a:ea typeface="+mn-ea"/>
        <a:cs typeface="+mn-cs"/>
      </a:defRPr>
    </a:lvl2pPr>
    <a:lvl3pPr marL="914400" algn="l" rtl="0" eaLnBrk="0" fontAlgn="base" hangingPunct="0">
      <a:spcBef>
        <a:spcPct val="0"/>
      </a:spcBef>
      <a:spcAft>
        <a:spcPct val="0"/>
      </a:spcAft>
      <a:defRPr sz="3200" kern="1200">
        <a:solidFill>
          <a:schemeClr val="tx1"/>
        </a:solidFill>
        <a:latin typeface="Garamond" panose="02020404030301010803" pitchFamily="18" charset="0"/>
        <a:ea typeface="+mn-ea"/>
        <a:cs typeface="+mn-cs"/>
      </a:defRPr>
    </a:lvl3pPr>
    <a:lvl4pPr marL="1371600" algn="l" rtl="0" eaLnBrk="0" fontAlgn="base" hangingPunct="0">
      <a:spcBef>
        <a:spcPct val="0"/>
      </a:spcBef>
      <a:spcAft>
        <a:spcPct val="0"/>
      </a:spcAft>
      <a:defRPr sz="3200" kern="1200">
        <a:solidFill>
          <a:schemeClr val="tx1"/>
        </a:solidFill>
        <a:latin typeface="Garamond" panose="02020404030301010803" pitchFamily="18" charset="0"/>
        <a:ea typeface="+mn-ea"/>
        <a:cs typeface="+mn-cs"/>
      </a:defRPr>
    </a:lvl4pPr>
    <a:lvl5pPr marL="1828800" algn="l" rtl="0" eaLnBrk="0" fontAlgn="base" hangingPunct="0">
      <a:spcBef>
        <a:spcPct val="0"/>
      </a:spcBef>
      <a:spcAft>
        <a:spcPct val="0"/>
      </a:spcAft>
      <a:defRPr sz="3200" kern="1200">
        <a:solidFill>
          <a:schemeClr val="tx1"/>
        </a:solidFill>
        <a:latin typeface="Garamond" panose="02020404030301010803" pitchFamily="18" charset="0"/>
        <a:ea typeface="+mn-ea"/>
        <a:cs typeface="+mn-cs"/>
      </a:defRPr>
    </a:lvl5pPr>
    <a:lvl6pPr marL="2286000" algn="l" defTabSz="914400" rtl="0" eaLnBrk="1" latinLnBrk="0" hangingPunct="1">
      <a:defRPr sz="3200" kern="1200">
        <a:solidFill>
          <a:schemeClr val="tx1"/>
        </a:solidFill>
        <a:latin typeface="Garamond" panose="02020404030301010803" pitchFamily="18" charset="0"/>
        <a:ea typeface="+mn-ea"/>
        <a:cs typeface="+mn-cs"/>
      </a:defRPr>
    </a:lvl6pPr>
    <a:lvl7pPr marL="2743200" algn="l" defTabSz="914400" rtl="0" eaLnBrk="1" latinLnBrk="0" hangingPunct="1">
      <a:defRPr sz="3200" kern="1200">
        <a:solidFill>
          <a:schemeClr val="tx1"/>
        </a:solidFill>
        <a:latin typeface="Garamond" panose="02020404030301010803" pitchFamily="18" charset="0"/>
        <a:ea typeface="+mn-ea"/>
        <a:cs typeface="+mn-cs"/>
      </a:defRPr>
    </a:lvl7pPr>
    <a:lvl8pPr marL="3200400" algn="l" defTabSz="914400" rtl="0" eaLnBrk="1" latinLnBrk="0" hangingPunct="1">
      <a:defRPr sz="3200" kern="1200">
        <a:solidFill>
          <a:schemeClr val="tx1"/>
        </a:solidFill>
        <a:latin typeface="Garamond" panose="02020404030301010803" pitchFamily="18" charset="0"/>
        <a:ea typeface="+mn-ea"/>
        <a:cs typeface="+mn-cs"/>
      </a:defRPr>
    </a:lvl8pPr>
    <a:lvl9pPr marL="3657600" algn="l" defTabSz="914400" rtl="0" eaLnBrk="1" latinLnBrk="0" hangingPunct="1">
      <a:defRPr sz="3200" kern="1200">
        <a:solidFill>
          <a:schemeClr val="tx1"/>
        </a:solidFill>
        <a:latin typeface="Garamond" panose="02020404030301010803" pitchFamily="18" charset="0"/>
        <a:ea typeface="+mn-ea"/>
        <a:cs typeface="+mn-cs"/>
      </a:defRPr>
    </a:lvl9pPr>
  </p:defaultTextStyle>
  <p:extLst>
    <p:ext uri="{EFAFB233-063F-42B5-8137-9DF3F51BA10A}">
      <p15:sldGuideLst xmlns:p15="http://schemas.microsoft.com/office/powerpoint/2012/main">
        <p15:guide id="1" orient="horz" pos="3612">
          <p15:clr>
            <a:srgbClr val="A4A3A4"/>
          </p15:clr>
        </p15:guide>
        <p15:guide id="2" orient="horz" pos="4292">
          <p15:clr>
            <a:srgbClr val="A4A3A4"/>
          </p15:clr>
        </p15:guide>
        <p15:guide id="3" orient="horz" pos="2160">
          <p15:clr>
            <a:srgbClr val="A4A3A4"/>
          </p15:clr>
        </p15:guide>
        <p15:guide id="4" pos="2835">
          <p15:clr>
            <a:srgbClr val="A4A3A4"/>
          </p15:clr>
        </p15:guide>
      </p15:sldGuideLst>
    </p:ext>
    <p:ext uri="{2D200454-40CA-4A62-9FC3-DE9A4176ACB9}">
      <p15:notesGuideLst xmlns:p15="http://schemas.microsoft.com/office/powerpoint/2012/main">
        <p15:guide id="1" orient="horz" pos="3129" userDrawn="1">
          <p15:clr>
            <a:srgbClr val="A4A3A4"/>
          </p15:clr>
        </p15:guide>
        <p15:guide id="2" pos="2143" userDrawn="1">
          <p15:clr>
            <a:srgbClr val="A4A3A4"/>
          </p15:clr>
        </p15:guide>
      </p15:notesGuideLst>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Commercial Omega Systemes" initials="COS" lastIdx="1" clrIdx="0">
    <p:extLst>
      <p:ext uri="{19B8F6BF-5375-455C-9EA6-DF929625EA0E}">
        <p15:presenceInfo xmlns:p15="http://schemas.microsoft.com/office/powerpoint/2012/main" userId="93c8da8e10c8913e" providerId="Windows Live"/>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clrMru>
    <a:srgbClr val="FFFF00"/>
    <a:srgbClr val="28D220"/>
    <a:srgbClr val="0000FF"/>
    <a:srgbClr val="1B8915"/>
    <a:srgbClr val="3333F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Style moyen 2 - Accentuation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2D5ABB26-0587-4C30-8999-92F81FD0307C}" styleName="Aucun style, aucune grille">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 styleId="{F5AB1C69-6EDB-4FF4-983F-18BD219EF322}" styleName="Style moyen 2 - Accentuation 3">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3">
              <a:tint val="20000"/>
            </a:schemeClr>
          </a:solidFill>
        </a:fill>
      </a:tcStyle>
    </a:wholeTbl>
    <a:band1H>
      <a:tcStyle>
        <a:tcBdr/>
        <a:fill>
          <a:solidFill>
            <a:schemeClr val="accent3">
              <a:tint val="40000"/>
            </a:schemeClr>
          </a:solidFill>
        </a:fill>
      </a:tcStyle>
    </a:band1H>
    <a:band2H>
      <a:tcStyle>
        <a:tcBdr/>
      </a:tcStyle>
    </a:band2H>
    <a:band1V>
      <a:tcStyle>
        <a:tcBdr/>
        <a:fill>
          <a:solidFill>
            <a:schemeClr val="accent3">
              <a:tint val="40000"/>
            </a:schemeClr>
          </a:solidFill>
        </a:fill>
      </a:tcStyle>
    </a:band1V>
    <a:band2V>
      <a:tcStyle>
        <a:tcBdr/>
      </a:tcStyle>
    </a:band2V>
    <a:lastCol>
      <a:tcTxStyle b="on">
        <a:fontRef idx="minor">
          <a:prstClr val="black"/>
        </a:fontRef>
        <a:schemeClr val="lt1"/>
      </a:tcTxStyle>
      <a:tcStyle>
        <a:tcBdr/>
        <a:fill>
          <a:solidFill>
            <a:schemeClr val="accent3"/>
          </a:solidFill>
        </a:fill>
      </a:tcStyle>
    </a:lastCol>
    <a:firstCol>
      <a:tcTxStyle b="on">
        <a:fontRef idx="minor">
          <a:prstClr val="black"/>
        </a:fontRef>
        <a:schemeClr val="lt1"/>
      </a:tcTxStyle>
      <a:tcStyle>
        <a:tcBdr/>
        <a:fill>
          <a:solidFill>
            <a:schemeClr val="accent3"/>
          </a:solidFill>
        </a:fill>
      </a:tcStyle>
    </a:firstCol>
    <a:lastRow>
      <a:tcTxStyle b="on">
        <a:fontRef idx="minor">
          <a:prstClr val="black"/>
        </a:fontRef>
        <a:schemeClr val="lt1"/>
      </a:tcTxStyle>
      <a:tcStyle>
        <a:tcBdr>
          <a:top>
            <a:ln w="38100" cmpd="sng">
              <a:solidFill>
                <a:schemeClr val="lt1"/>
              </a:solidFill>
            </a:ln>
          </a:top>
        </a:tcBdr>
        <a:fill>
          <a:solidFill>
            <a:schemeClr val="accent3"/>
          </a:solidFill>
        </a:fill>
      </a:tcStyle>
    </a:lastRow>
    <a:firstRow>
      <a:tcTxStyle b="on">
        <a:fontRef idx="minor">
          <a:prstClr val="black"/>
        </a:fontRef>
        <a:schemeClr val="lt1"/>
      </a:tcTxStyle>
      <a:tcStyle>
        <a:tcBdr>
          <a:bottom>
            <a:ln w="38100" cmpd="sng">
              <a:solidFill>
                <a:schemeClr val="lt1"/>
              </a:solidFill>
            </a:ln>
          </a:bottom>
        </a:tcBdr>
        <a:fill>
          <a:solidFill>
            <a:schemeClr val="accent3"/>
          </a:solidFill>
        </a:fill>
      </a:tcStyle>
    </a:firstRow>
  </a:tblStyle>
  <a:tblStyle styleId="{0505E3EF-67EA-436B-97B2-0124C06EBD24}" styleName="Style moyen 4 - Accentuation 3">
    <a:wholeTbl>
      <a:tcTxStyle>
        <a:fontRef idx="minor">
          <a:scrgbClr r="0" g="0" b="0"/>
        </a:fontRef>
        <a:schemeClr val="dk1"/>
      </a:tcTxStyle>
      <a:tcStyle>
        <a:tcBdr>
          <a:left>
            <a:ln w="12700" cmpd="sng">
              <a:solidFill>
                <a:schemeClr val="accent3"/>
              </a:solidFill>
            </a:ln>
          </a:left>
          <a:right>
            <a:ln w="12700" cmpd="sng">
              <a:solidFill>
                <a:schemeClr val="accent3"/>
              </a:solidFill>
            </a:ln>
          </a:right>
          <a:top>
            <a:ln w="12700" cmpd="sng">
              <a:solidFill>
                <a:schemeClr val="accent3"/>
              </a:solidFill>
            </a:ln>
          </a:top>
          <a:bottom>
            <a:ln w="12700" cmpd="sng">
              <a:solidFill>
                <a:schemeClr val="accent3"/>
              </a:solidFill>
            </a:ln>
          </a:bottom>
          <a:insideH>
            <a:ln w="12700" cmpd="sng">
              <a:solidFill>
                <a:schemeClr val="accent3"/>
              </a:solidFill>
            </a:ln>
          </a:insideH>
          <a:insideV>
            <a:ln w="12700" cmpd="sng">
              <a:solidFill>
                <a:schemeClr val="accent3"/>
              </a:solidFill>
            </a:ln>
          </a:insideV>
        </a:tcBdr>
        <a:fill>
          <a:solidFill>
            <a:schemeClr val="accent3">
              <a:tint val="20000"/>
            </a:schemeClr>
          </a:solidFill>
        </a:fill>
      </a:tcStyle>
    </a:wholeTbl>
    <a:band1H>
      <a:tcStyle>
        <a:tcBdr/>
        <a:fill>
          <a:solidFill>
            <a:schemeClr val="accent3">
              <a:tint val="40000"/>
            </a:schemeClr>
          </a:solidFill>
        </a:fill>
      </a:tcStyle>
    </a:band1H>
    <a:band1V>
      <a:tcStyle>
        <a:tcBdr/>
        <a:fill>
          <a:solidFill>
            <a:schemeClr val="accent3">
              <a:tint val="40000"/>
            </a:schemeClr>
          </a:solidFill>
        </a:fill>
      </a:tcStyle>
    </a:band1V>
    <a:lastCol>
      <a:tcTxStyle b="on"/>
      <a:tcStyle>
        <a:tcBdr/>
      </a:tcStyle>
    </a:lastCol>
    <a:firstCol>
      <a:tcTxStyle b="on"/>
      <a:tcStyle>
        <a:tcBdr/>
      </a:tcStyle>
    </a:firstCol>
    <a:lastRow>
      <a:tcTxStyle b="on"/>
      <a:tcStyle>
        <a:tcBdr>
          <a:top>
            <a:ln w="25400" cmpd="sng">
              <a:solidFill>
                <a:schemeClr val="accent3"/>
              </a:solidFill>
            </a:ln>
          </a:top>
        </a:tcBdr>
        <a:fill>
          <a:solidFill>
            <a:schemeClr val="accent3">
              <a:tint val="20000"/>
            </a:schemeClr>
          </a:solidFill>
        </a:fill>
      </a:tcStyle>
    </a:lastRow>
    <a:firstRow>
      <a:tcTxStyle b="on"/>
      <a:tcStyle>
        <a:tcBdr/>
        <a:fill>
          <a:solidFill>
            <a:schemeClr val="accent3">
              <a:tint val="20000"/>
            </a:schemeClr>
          </a:solidFill>
        </a:fill>
      </a:tcStyle>
    </a:firstRow>
  </a:tblStyle>
  <a:tblStyle styleId="{21E4AEA4-8DFA-4A89-87EB-49C32662AFE0}" styleName="Style moyen 2 - Accentuation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2">
              <a:tint val="20000"/>
            </a:schemeClr>
          </a:solidFill>
        </a:fill>
      </a:tcStyle>
    </a:wholeTbl>
    <a:band1H>
      <a:tcStyle>
        <a:tcBdr/>
        <a:fill>
          <a:solidFill>
            <a:schemeClr val="accent2">
              <a:tint val="40000"/>
            </a:schemeClr>
          </a:solidFill>
        </a:fill>
      </a:tcStyle>
    </a:band1H>
    <a:band2H>
      <a:tcStyle>
        <a:tcBdr/>
      </a:tcStyle>
    </a:band2H>
    <a:band1V>
      <a:tcStyle>
        <a:tcBdr/>
        <a:fill>
          <a:solidFill>
            <a:schemeClr val="accent2">
              <a:tint val="40000"/>
            </a:schemeClr>
          </a:solidFill>
        </a:fill>
      </a:tcStyle>
    </a:band1V>
    <a:band2V>
      <a:tcStyle>
        <a:tcBdr/>
      </a:tcStyle>
    </a:band2V>
    <a:lastCol>
      <a:tcTxStyle b="on">
        <a:fontRef idx="minor">
          <a:prstClr val="black"/>
        </a:fontRef>
        <a:schemeClr val="lt1"/>
      </a:tcTxStyle>
      <a:tcStyle>
        <a:tcBdr/>
        <a:fill>
          <a:solidFill>
            <a:schemeClr val="accent2"/>
          </a:solidFill>
        </a:fill>
      </a:tcStyle>
    </a:lastCol>
    <a:firstCol>
      <a:tcTxStyle b="on">
        <a:fontRef idx="minor">
          <a:prstClr val="black"/>
        </a:fontRef>
        <a:schemeClr val="lt1"/>
      </a:tcTxStyle>
      <a:tcStyle>
        <a:tcBdr/>
        <a:fill>
          <a:solidFill>
            <a:schemeClr val="accent2"/>
          </a:solidFill>
        </a:fill>
      </a:tcStyle>
    </a:firstCol>
    <a:lastRow>
      <a:tcTxStyle b="on">
        <a:fontRef idx="minor">
          <a:prstClr val="black"/>
        </a:fontRef>
        <a:schemeClr val="lt1"/>
      </a:tcTxStyle>
      <a:tcStyle>
        <a:tcBdr>
          <a:top>
            <a:ln w="38100" cmpd="sng">
              <a:solidFill>
                <a:schemeClr val="lt1"/>
              </a:solidFill>
            </a:ln>
          </a:top>
        </a:tcBdr>
        <a:fill>
          <a:solidFill>
            <a:schemeClr val="accent2"/>
          </a:solidFill>
        </a:fill>
      </a:tcStyle>
    </a:lastRow>
    <a:firstRow>
      <a:tcTxStyle b="on">
        <a:fontRef idx="minor">
          <a:prstClr val="black"/>
        </a:fontRef>
        <a:schemeClr val="lt1"/>
      </a:tcTxStyle>
      <a:tcStyle>
        <a:tcBdr>
          <a:bottom>
            <a:ln w="38100" cmpd="sng">
              <a:solidFill>
                <a:schemeClr val="lt1"/>
              </a:solidFill>
            </a:ln>
          </a:bottom>
        </a:tcBdr>
        <a:fill>
          <a:solidFill>
            <a:schemeClr val="accent2"/>
          </a:solidFill>
        </a:fill>
      </a:tcStyle>
    </a:firstRow>
  </a:tblStyle>
  <a:tblStyle styleId="{5940675A-B579-460E-94D1-54222C63F5DA}" styleName="Aucun style, grille du tableau">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 styleId="{91EBBBCC-DAD2-459C-BE2E-F6DE35CF9A28}" styleName="Style foncé 2 - Accentuation 3/Accentuation 4">
    <a:wholeTbl>
      <a:tcTxStyle>
        <a:fontRef idx="minor">
          <a:scrgbClr r="0" g="0" b="0"/>
        </a:fontRef>
        <a:schemeClr val="dk1"/>
      </a:tcTxStyle>
      <a:tcStyle>
        <a:tcBdr>
          <a:left>
            <a:ln>
              <a:noFill/>
            </a:ln>
          </a:left>
          <a:right>
            <a:ln>
              <a:noFill/>
            </a:ln>
          </a:right>
          <a:top>
            <a:ln>
              <a:noFill/>
            </a:ln>
          </a:top>
          <a:bottom>
            <a:ln>
              <a:noFill/>
            </a:ln>
          </a:bottom>
          <a:insideH>
            <a:ln>
              <a:noFill/>
            </a:ln>
          </a:insideH>
          <a:insideV>
            <a:ln>
              <a:noFill/>
            </a:ln>
          </a:insideV>
        </a:tcBdr>
        <a:fill>
          <a:solidFill>
            <a:schemeClr val="accent3">
              <a:tint val="20000"/>
            </a:schemeClr>
          </a:solidFill>
        </a:fill>
      </a:tcStyle>
    </a:wholeTbl>
    <a:band1H>
      <a:tcStyle>
        <a:tcBdr/>
        <a:fill>
          <a:solidFill>
            <a:schemeClr val="accent3">
              <a:tint val="40000"/>
            </a:schemeClr>
          </a:solidFill>
        </a:fill>
      </a:tcStyle>
    </a:band1H>
    <a:band1V>
      <a:tcStyle>
        <a:tcBdr/>
        <a:fill>
          <a:solidFill>
            <a:schemeClr val="accent3">
              <a:tint val="40000"/>
            </a:schemeClr>
          </a:solidFill>
        </a:fill>
      </a:tcStyle>
    </a:band1V>
    <a:lastCol>
      <a:tcTxStyle b="on"/>
      <a:tcStyle>
        <a:tcBdr/>
      </a:tcStyle>
    </a:lastCol>
    <a:firstCol>
      <a:tcTxStyle b="on"/>
      <a:tcStyle>
        <a:tcBdr/>
      </a:tcStyle>
    </a:firstCol>
    <a:lastRow>
      <a:tcTxStyle b="on"/>
      <a:tcStyle>
        <a:tcBdr>
          <a:top>
            <a:ln w="50800" cmpd="dbl">
              <a:solidFill>
                <a:schemeClr val="dk1"/>
              </a:solidFill>
            </a:ln>
          </a:top>
        </a:tcBdr>
        <a:fill>
          <a:solidFill>
            <a:schemeClr val="accent3">
              <a:tint val="20000"/>
            </a:schemeClr>
          </a:solidFill>
        </a:fill>
      </a:tcStyle>
    </a:lastRow>
    <a:firstRow>
      <a:tcTxStyle b="on">
        <a:fontRef idx="minor">
          <a:scrgbClr r="0" g="0" b="0"/>
        </a:fontRef>
        <a:schemeClr val="lt1"/>
      </a:tcTxStyle>
      <a:tcStyle>
        <a:tcBdr/>
        <a:fill>
          <a:solidFill>
            <a:schemeClr val="accent4"/>
          </a:solidFill>
        </a:fill>
      </a:tcStyle>
    </a:firstRow>
  </a:tblStyle>
  <a:tblStyle styleId="{8799B23B-EC83-4686-B30A-512413B5E67A}" styleName="Style léger 3 - Accentuation 3">
    <a:wholeTbl>
      <a:tcTxStyle>
        <a:fontRef idx="minor">
          <a:scrgbClr r="0" g="0" b="0"/>
        </a:fontRef>
        <a:schemeClr val="tx1"/>
      </a:tcTxStyle>
      <a:tcStyle>
        <a:tcBdr>
          <a:left>
            <a:ln w="12700" cmpd="sng">
              <a:solidFill>
                <a:schemeClr val="accent3"/>
              </a:solidFill>
            </a:ln>
          </a:left>
          <a:right>
            <a:ln w="12700" cmpd="sng">
              <a:solidFill>
                <a:schemeClr val="accent3"/>
              </a:solidFill>
            </a:ln>
          </a:right>
          <a:top>
            <a:ln w="12700" cmpd="sng">
              <a:solidFill>
                <a:schemeClr val="accent3"/>
              </a:solidFill>
            </a:ln>
          </a:top>
          <a:bottom>
            <a:ln w="12700" cmpd="sng">
              <a:solidFill>
                <a:schemeClr val="accent3"/>
              </a:solidFill>
            </a:ln>
          </a:bottom>
          <a:insideH>
            <a:ln w="12700" cmpd="sng">
              <a:solidFill>
                <a:schemeClr val="accent3"/>
              </a:solidFill>
            </a:ln>
          </a:insideH>
          <a:insideV>
            <a:ln w="12700" cmpd="sng">
              <a:solidFill>
                <a:schemeClr val="accent3"/>
              </a:solidFill>
            </a:ln>
          </a:insideV>
        </a:tcBdr>
        <a:fill>
          <a:noFill/>
        </a:fill>
      </a:tcStyle>
    </a:wholeTbl>
    <a:band1H>
      <a:tcStyle>
        <a:tcBdr/>
        <a:fill>
          <a:solidFill>
            <a:schemeClr val="accent3">
              <a:alpha val="20000"/>
            </a:schemeClr>
          </a:solidFill>
        </a:fill>
      </a:tcStyle>
    </a:band1H>
    <a:band1V>
      <a:tcStyle>
        <a:tcBdr/>
        <a:fill>
          <a:solidFill>
            <a:schemeClr val="accent3">
              <a:alpha val="20000"/>
            </a:schemeClr>
          </a:solidFill>
        </a:fill>
      </a:tcStyle>
    </a:band1V>
    <a:lastCol>
      <a:tcTxStyle b="on"/>
      <a:tcStyle>
        <a:tcBdr/>
      </a:tcStyle>
    </a:lastCol>
    <a:firstCol>
      <a:tcTxStyle b="on"/>
      <a:tcStyle>
        <a:tcBdr/>
      </a:tcStyle>
    </a:firstCol>
    <a:lastRow>
      <a:tcTxStyle b="on"/>
      <a:tcStyle>
        <a:tcBdr>
          <a:top>
            <a:ln w="50800" cmpd="dbl">
              <a:solidFill>
                <a:schemeClr val="accent3"/>
              </a:solidFill>
            </a:ln>
          </a:top>
        </a:tcBdr>
        <a:fill>
          <a:noFill/>
        </a:fill>
      </a:tcStyle>
    </a:lastRow>
    <a:firstRow>
      <a:tcTxStyle b="on"/>
      <a:tcStyle>
        <a:tcBdr>
          <a:bottom>
            <a:ln w="25400" cmpd="sng">
              <a:solidFill>
                <a:schemeClr val="accent3"/>
              </a:solidFill>
            </a:ln>
          </a:bottom>
        </a:tcBdr>
        <a:fill>
          <a:noFill/>
        </a:fill>
      </a:tcStyle>
    </a:firstRow>
  </a:tblStyle>
  <a:tblStyle styleId="{ED083AE6-46FA-4A59-8FB0-9F97EB10719F}" styleName="Style léger 3 - Accentuation 4">
    <a:wholeTbl>
      <a:tcTxStyle>
        <a:fontRef idx="minor">
          <a:scrgbClr r="0" g="0" b="0"/>
        </a:fontRef>
        <a:schemeClr val="tx1"/>
      </a:tcTxStyle>
      <a:tcStyle>
        <a:tcBdr>
          <a:left>
            <a:ln w="12700" cmpd="sng">
              <a:solidFill>
                <a:schemeClr val="accent4"/>
              </a:solidFill>
            </a:ln>
          </a:left>
          <a:right>
            <a:ln w="12700" cmpd="sng">
              <a:solidFill>
                <a:schemeClr val="accent4"/>
              </a:solidFill>
            </a:ln>
          </a:right>
          <a:top>
            <a:ln w="12700" cmpd="sng">
              <a:solidFill>
                <a:schemeClr val="accent4"/>
              </a:solidFill>
            </a:ln>
          </a:top>
          <a:bottom>
            <a:ln w="12700" cmpd="sng">
              <a:solidFill>
                <a:schemeClr val="accent4"/>
              </a:solidFill>
            </a:ln>
          </a:bottom>
          <a:insideH>
            <a:ln w="12700" cmpd="sng">
              <a:solidFill>
                <a:schemeClr val="accent4"/>
              </a:solidFill>
            </a:ln>
          </a:insideH>
          <a:insideV>
            <a:ln w="12700" cmpd="sng">
              <a:solidFill>
                <a:schemeClr val="accent4"/>
              </a:solidFill>
            </a:ln>
          </a:insideV>
        </a:tcBdr>
        <a:fill>
          <a:noFill/>
        </a:fill>
      </a:tcStyle>
    </a:wholeTbl>
    <a:band1H>
      <a:tcStyle>
        <a:tcBdr/>
        <a:fill>
          <a:solidFill>
            <a:schemeClr val="accent4">
              <a:alpha val="20000"/>
            </a:schemeClr>
          </a:solidFill>
        </a:fill>
      </a:tcStyle>
    </a:band1H>
    <a:band1V>
      <a:tcStyle>
        <a:tcBdr/>
        <a:fill>
          <a:solidFill>
            <a:schemeClr val="accent4">
              <a:alpha val="20000"/>
            </a:schemeClr>
          </a:solidFill>
        </a:fill>
      </a:tcStyle>
    </a:band1V>
    <a:lastCol>
      <a:tcTxStyle b="on"/>
      <a:tcStyle>
        <a:tcBdr/>
      </a:tcStyle>
    </a:lastCol>
    <a:firstCol>
      <a:tcTxStyle b="on"/>
      <a:tcStyle>
        <a:tcBdr/>
      </a:tcStyle>
    </a:firstCol>
    <a:lastRow>
      <a:tcTxStyle b="on"/>
      <a:tcStyle>
        <a:tcBdr>
          <a:top>
            <a:ln w="50800" cmpd="dbl">
              <a:solidFill>
                <a:schemeClr val="accent4"/>
              </a:solidFill>
            </a:ln>
          </a:top>
        </a:tcBdr>
        <a:fill>
          <a:noFill/>
        </a:fill>
      </a:tcStyle>
    </a:lastRow>
    <a:firstRow>
      <a:tcTxStyle b="on"/>
      <a:tcStyle>
        <a:tcBdr>
          <a:bottom>
            <a:ln w="25400" cmpd="sng">
              <a:solidFill>
                <a:schemeClr val="accent4"/>
              </a:solidFill>
            </a:ln>
          </a:bottom>
        </a:tcBdr>
        <a:fill>
          <a:noFill/>
        </a:fill>
      </a:tcStyle>
    </a:firstRow>
  </a:tblStyle>
  <a:tblStyle styleId="{8A107856-5554-42FB-B03E-39F5DBC370BA}" styleName="Style moyen 4 - Accentuation 2">
    <a:wholeTbl>
      <a:tcTxStyle>
        <a:fontRef idx="minor">
          <a:scrgbClr r="0" g="0" b="0"/>
        </a:fontRef>
        <a:schemeClr val="dk1"/>
      </a:tcTxStyle>
      <a:tcStyle>
        <a:tcBdr>
          <a:left>
            <a:ln w="12700" cmpd="sng">
              <a:solidFill>
                <a:schemeClr val="accent2"/>
              </a:solidFill>
            </a:ln>
          </a:left>
          <a:right>
            <a:ln w="12700" cmpd="sng">
              <a:solidFill>
                <a:schemeClr val="accent2"/>
              </a:solidFill>
            </a:ln>
          </a:right>
          <a:top>
            <a:ln w="12700" cmpd="sng">
              <a:solidFill>
                <a:schemeClr val="accent2"/>
              </a:solidFill>
            </a:ln>
          </a:top>
          <a:bottom>
            <a:ln w="12700" cmpd="sng">
              <a:solidFill>
                <a:schemeClr val="accent2"/>
              </a:solidFill>
            </a:ln>
          </a:bottom>
          <a:insideH>
            <a:ln w="12700" cmpd="sng">
              <a:solidFill>
                <a:schemeClr val="accent2"/>
              </a:solidFill>
            </a:ln>
          </a:insideH>
          <a:insideV>
            <a:ln w="12700" cmpd="sng">
              <a:solidFill>
                <a:schemeClr val="accent2"/>
              </a:solidFill>
            </a:ln>
          </a:insideV>
        </a:tcBdr>
        <a:fill>
          <a:solidFill>
            <a:schemeClr val="accent2">
              <a:tint val="20000"/>
            </a:schemeClr>
          </a:solidFill>
        </a:fill>
      </a:tcStyle>
    </a:wholeTbl>
    <a:band1H>
      <a:tcStyle>
        <a:tcBdr/>
        <a:fill>
          <a:solidFill>
            <a:schemeClr val="accent2">
              <a:tint val="40000"/>
            </a:schemeClr>
          </a:solidFill>
        </a:fill>
      </a:tcStyle>
    </a:band1H>
    <a:band1V>
      <a:tcStyle>
        <a:tcBdr/>
        <a:fill>
          <a:solidFill>
            <a:schemeClr val="accent2">
              <a:tint val="40000"/>
            </a:schemeClr>
          </a:solidFill>
        </a:fill>
      </a:tcStyle>
    </a:band1V>
    <a:lastCol>
      <a:tcTxStyle b="on"/>
      <a:tcStyle>
        <a:tcBdr/>
      </a:tcStyle>
    </a:lastCol>
    <a:firstCol>
      <a:tcTxStyle b="on"/>
      <a:tcStyle>
        <a:tcBdr/>
      </a:tcStyle>
    </a:firstCol>
    <a:lastRow>
      <a:tcTxStyle b="on"/>
      <a:tcStyle>
        <a:tcBdr>
          <a:top>
            <a:ln w="25400" cmpd="sng">
              <a:solidFill>
                <a:schemeClr val="accent2"/>
              </a:solidFill>
            </a:ln>
          </a:top>
        </a:tcBdr>
        <a:fill>
          <a:solidFill>
            <a:schemeClr val="accent2">
              <a:tint val="20000"/>
            </a:schemeClr>
          </a:solidFill>
        </a:fill>
      </a:tcStyle>
    </a:lastRow>
    <a:firstRow>
      <a:tcTxStyle b="on"/>
      <a:tcStyle>
        <a:tcBdr/>
        <a:fill>
          <a:solidFill>
            <a:schemeClr val="accent2">
              <a:tint val="20000"/>
            </a:schemeClr>
          </a:solidFill>
        </a:fill>
      </a:tcStyle>
    </a:firstRow>
  </a:tblStyle>
  <a:tblStyle styleId="{5DA37D80-6434-44D0-A028-1B22A696006F}" styleName="Style léger 3 - Accentuation 2">
    <a:wholeTbl>
      <a:tcTxStyle>
        <a:fontRef idx="minor">
          <a:scrgbClr r="0" g="0" b="0"/>
        </a:fontRef>
        <a:schemeClr val="tx1"/>
      </a:tcTxStyle>
      <a:tcStyle>
        <a:tcBdr>
          <a:left>
            <a:ln w="12700" cmpd="sng">
              <a:solidFill>
                <a:schemeClr val="accent2"/>
              </a:solidFill>
            </a:ln>
          </a:left>
          <a:right>
            <a:ln w="12700" cmpd="sng">
              <a:solidFill>
                <a:schemeClr val="accent2"/>
              </a:solidFill>
            </a:ln>
          </a:right>
          <a:top>
            <a:ln w="12700" cmpd="sng">
              <a:solidFill>
                <a:schemeClr val="accent2"/>
              </a:solidFill>
            </a:ln>
          </a:top>
          <a:bottom>
            <a:ln w="12700" cmpd="sng">
              <a:solidFill>
                <a:schemeClr val="accent2"/>
              </a:solidFill>
            </a:ln>
          </a:bottom>
          <a:insideH>
            <a:ln w="12700" cmpd="sng">
              <a:solidFill>
                <a:schemeClr val="accent2"/>
              </a:solidFill>
            </a:ln>
          </a:insideH>
          <a:insideV>
            <a:ln w="12700" cmpd="sng">
              <a:solidFill>
                <a:schemeClr val="accent2"/>
              </a:solidFill>
            </a:ln>
          </a:insideV>
        </a:tcBdr>
        <a:fill>
          <a:noFill/>
        </a:fill>
      </a:tcStyle>
    </a:wholeTbl>
    <a:band1H>
      <a:tcStyle>
        <a:tcBdr/>
        <a:fill>
          <a:solidFill>
            <a:schemeClr val="accent2">
              <a:alpha val="20000"/>
            </a:schemeClr>
          </a:solidFill>
        </a:fill>
      </a:tcStyle>
    </a:band1H>
    <a:band1V>
      <a:tcStyle>
        <a:tcBdr/>
        <a:fill>
          <a:solidFill>
            <a:schemeClr val="accent2">
              <a:alpha val="20000"/>
            </a:schemeClr>
          </a:solidFill>
        </a:fill>
      </a:tcStyle>
    </a:band1V>
    <a:lastCol>
      <a:tcTxStyle b="on"/>
      <a:tcStyle>
        <a:tcBdr/>
      </a:tcStyle>
    </a:lastCol>
    <a:firstCol>
      <a:tcTxStyle b="on"/>
      <a:tcStyle>
        <a:tcBdr/>
      </a:tcStyle>
    </a:firstCol>
    <a:lastRow>
      <a:tcTxStyle b="on"/>
      <a:tcStyle>
        <a:tcBdr>
          <a:top>
            <a:ln w="50800" cmpd="dbl">
              <a:solidFill>
                <a:schemeClr val="accent2"/>
              </a:solidFill>
            </a:ln>
          </a:top>
        </a:tcBdr>
        <a:fill>
          <a:noFill/>
        </a:fill>
      </a:tcStyle>
    </a:lastRow>
    <a:firstRow>
      <a:tcTxStyle b="on"/>
      <a:tcStyle>
        <a:tcBdr>
          <a:bottom>
            <a:ln w="25400" cmpd="sng">
              <a:solidFill>
                <a:schemeClr val="accent2"/>
              </a:solidFill>
            </a:ln>
          </a:bottom>
        </a:tcBdr>
        <a:fill>
          <a:noFill/>
        </a:fill>
      </a:tcStyle>
    </a:firstRow>
  </a:tblStyle>
  <a:tblStyle styleId="{E8B1032C-EA38-4F05-BA0D-38AFFFC7BED3}" styleName="Style léger 3 - Accentuation 6">
    <a:wholeTbl>
      <a:tcTxStyle>
        <a:fontRef idx="minor">
          <a:scrgbClr r="0" g="0" b="0"/>
        </a:fontRef>
        <a:schemeClr val="tx1"/>
      </a:tcTxStyle>
      <a:tcStyle>
        <a:tcBdr>
          <a:left>
            <a:ln w="12700" cmpd="sng">
              <a:solidFill>
                <a:schemeClr val="accent6"/>
              </a:solidFill>
            </a:ln>
          </a:left>
          <a:right>
            <a:ln w="12700" cmpd="sng">
              <a:solidFill>
                <a:schemeClr val="accent6"/>
              </a:solidFill>
            </a:ln>
          </a:right>
          <a:top>
            <a:ln w="12700" cmpd="sng">
              <a:solidFill>
                <a:schemeClr val="accent6"/>
              </a:solidFill>
            </a:ln>
          </a:top>
          <a:bottom>
            <a:ln w="12700" cmpd="sng">
              <a:solidFill>
                <a:schemeClr val="accent6"/>
              </a:solidFill>
            </a:ln>
          </a:bottom>
          <a:insideH>
            <a:ln w="12700" cmpd="sng">
              <a:solidFill>
                <a:schemeClr val="accent6"/>
              </a:solidFill>
            </a:ln>
          </a:insideH>
          <a:insideV>
            <a:ln w="12700" cmpd="sng">
              <a:solidFill>
                <a:schemeClr val="accent6"/>
              </a:solidFill>
            </a:ln>
          </a:insideV>
        </a:tcBdr>
        <a:fill>
          <a:noFill/>
        </a:fill>
      </a:tcStyle>
    </a:wholeTbl>
    <a:band1H>
      <a:tcStyle>
        <a:tcBdr/>
        <a:fill>
          <a:solidFill>
            <a:schemeClr val="accent6">
              <a:alpha val="20000"/>
            </a:schemeClr>
          </a:solidFill>
        </a:fill>
      </a:tcStyle>
    </a:band1H>
    <a:band1V>
      <a:tcStyle>
        <a:tcBdr/>
        <a:fill>
          <a:solidFill>
            <a:schemeClr val="accent6">
              <a:alpha val="20000"/>
            </a:schemeClr>
          </a:solidFill>
        </a:fill>
      </a:tcStyle>
    </a:band1V>
    <a:lastCol>
      <a:tcTxStyle b="on"/>
      <a:tcStyle>
        <a:tcBdr/>
      </a:tcStyle>
    </a:lastCol>
    <a:firstCol>
      <a:tcTxStyle b="on"/>
      <a:tcStyle>
        <a:tcBdr/>
      </a:tcStyle>
    </a:firstCol>
    <a:lastRow>
      <a:tcTxStyle b="on"/>
      <a:tcStyle>
        <a:tcBdr>
          <a:top>
            <a:ln w="50800" cmpd="dbl">
              <a:solidFill>
                <a:schemeClr val="accent6"/>
              </a:solidFill>
            </a:ln>
          </a:top>
        </a:tcBdr>
        <a:fill>
          <a:noFill/>
        </a:fill>
      </a:tcStyle>
    </a:lastRow>
    <a:firstRow>
      <a:tcTxStyle b="on"/>
      <a:tcStyle>
        <a:tcBdr>
          <a:bottom>
            <a:ln w="25400" cmpd="sng">
              <a:solidFill>
                <a:schemeClr val="accent6"/>
              </a:solidFill>
            </a:ln>
          </a:bottom>
        </a:tcBdr>
        <a:fill>
          <a:noFill/>
        </a:fill>
      </a:tcStyle>
    </a:firstRow>
  </a:tblStyle>
  <a:tblStyle styleId="{1FECB4D8-DB02-4DC6-A0A2-4F2EBAE1DC90}" styleName="Style moyen 1 - Accentuation 3">
    <a:wholeTbl>
      <a:tcTxStyle>
        <a:fontRef idx="minor">
          <a:scrgbClr r="0" g="0" b="0"/>
        </a:fontRef>
        <a:schemeClr val="dk1"/>
      </a:tcTxStyle>
      <a:tcStyle>
        <a:tcBdr>
          <a:left>
            <a:ln w="12700" cmpd="sng">
              <a:solidFill>
                <a:schemeClr val="accent3"/>
              </a:solidFill>
            </a:ln>
          </a:left>
          <a:right>
            <a:ln w="12700" cmpd="sng">
              <a:solidFill>
                <a:schemeClr val="accent3"/>
              </a:solidFill>
            </a:ln>
          </a:right>
          <a:top>
            <a:ln w="12700" cmpd="sng">
              <a:solidFill>
                <a:schemeClr val="accent3"/>
              </a:solidFill>
            </a:ln>
          </a:top>
          <a:bottom>
            <a:ln w="12700" cmpd="sng">
              <a:solidFill>
                <a:schemeClr val="accent3"/>
              </a:solidFill>
            </a:ln>
          </a:bottom>
          <a:insideH>
            <a:ln w="12700" cmpd="sng">
              <a:solidFill>
                <a:schemeClr val="accent3"/>
              </a:solidFill>
            </a:ln>
          </a:insideH>
          <a:insideV>
            <a:ln>
              <a:noFill/>
            </a:ln>
          </a:insideV>
        </a:tcBdr>
        <a:fill>
          <a:solidFill>
            <a:schemeClr val="lt1"/>
          </a:solidFill>
        </a:fill>
      </a:tcStyle>
    </a:wholeTbl>
    <a:band1H>
      <a:tcStyle>
        <a:tcBdr/>
        <a:fill>
          <a:solidFill>
            <a:schemeClr val="accent3">
              <a:tint val="20000"/>
            </a:schemeClr>
          </a:solidFill>
        </a:fill>
      </a:tcStyle>
    </a:band1H>
    <a:band1V>
      <a:tcStyle>
        <a:tcBdr/>
        <a:fill>
          <a:solidFill>
            <a:schemeClr val="accent3">
              <a:tint val="20000"/>
            </a:schemeClr>
          </a:solidFill>
        </a:fill>
      </a:tcStyle>
    </a:band1V>
    <a:lastCol>
      <a:tcTxStyle b="on"/>
      <a:tcStyle>
        <a:tcBdr/>
      </a:tcStyle>
    </a:lastCol>
    <a:firstCol>
      <a:tcTxStyle b="on"/>
      <a:tcStyle>
        <a:tcBdr/>
      </a:tcStyle>
    </a:firstCol>
    <a:lastRow>
      <a:tcTxStyle b="on"/>
      <a:tcStyle>
        <a:tcBdr>
          <a:top>
            <a:ln w="50800" cmpd="dbl">
              <a:solidFill>
                <a:schemeClr val="accent3"/>
              </a:solidFill>
            </a:ln>
          </a:top>
        </a:tcBdr>
        <a:fill>
          <a:solidFill>
            <a:schemeClr val="lt1"/>
          </a:solidFill>
        </a:fill>
      </a:tcStyle>
    </a:lastRow>
    <a:firstRow>
      <a:tcTxStyle b="on">
        <a:fontRef idx="minor">
          <a:scrgbClr r="0" g="0" b="0"/>
        </a:fontRef>
        <a:schemeClr val="lt1"/>
      </a:tcTxStyle>
      <a:tcStyle>
        <a:tcBdr/>
        <a:fill>
          <a:solidFill>
            <a:schemeClr val="accent3"/>
          </a:solidFill>
        </a:fill>
      </a:tcStyle>
    </a:firstRow>
  </a:tblStyle>
  <a:tblStyle styleId="{F2DE63D5-997A-4646-A377-4702673A728D}" styleName="Style léger 2 - Accentuation 3">
    <a:wholeTbl>
      <a:tcTxStyle>
        <a:fontRef idx="minor">
          <a:scrgbClr r="0" g="0" b="0"/>
        </a:fontRef>
        <a:schemeClr val="tx1"/>
      </a:tcTxStyle>
      <a:tcStyle>
        <a:tcBdr>
          <a:left>
            <a:lnRef idx="1">
              <a:schemeClr val="accent3"/>
            </a:lnRef>
          </a:left>
          <a:right>
            <a:lnRef idx="1">
              <a:schemeClr val="accent3"/>
            </a:lnRef>
          </a:right>
          <a:top>
            <a:lnRef idx="1">
              <a:schemeClr val="accent3"/>
            </a:lnRef>
          </a:top>
          <a:bottom>
            <a:lnRef idx="1">
              <a:schemeClr val="accent3"/>
            </a:lnRef>
          </a:bottom>
          <a:insideH>
            <a:ln>
              <a:noFill/>
            </a:ln>
          </a:insideH>
          <a:insideV>
            <a:ln>
              <a:noFill/>
            </a:ln>
          </a:insideV>
        </a:tcBdr>
        <a:fill>
          <a:noFill/>
        </a:fill>
      </a:tcStyle>
    </a:wholeTbl>
    <a:band1H>
      <a:tcStyle>
        <a:tcBdr>
          <a:top>
            <a:lnRef idx="1">
              <a:schemeClr val="accent3"/>
            </a:lnRef>
          </a:top>
          <a:bottom>
            <a:lnRef idx="1">
              <a:schemeClr val="accent3"/>
            </a:lnRef>
          </a:bottom>
        </a:tcBdr>
      </a:tcStyle>
    </a:band1H>
    <a:band1V>
      <a:tcStyle>
        <a:tcBdr>
          <a:left>
            <a:lnRef idx="1">
              <a:schemeClr val="accent3"/>
            </a:lnRef>
          </a:left>
          <a:right>
            <a:lnRef idx="1">
              <a:schemeClr val="accent3"/>
            </a:lnRef>
          </a:right>
        </a:tcBdr>
      </a:tcStyle>
    </a:band1V>
    <a:band2V>
      <a:tcStyle>
        <a:tcBdr>
          <a:left>
            <a:lnRef idx="1">
              <a:schemeClr val="accent3"/>
            </a:lnRef>
          </a:left>
          <a:right>
            <a:lnRef idx="1">
              <a:schemeClr val="accent3"/>
            </a:lnRef>
          </a:right>
        </a:tcBdr>
      </a:tcStyle>
    </a:band2V>
    <a:lastCol>
      <a:tcTxStyle b="on"/>
      <a:tcStyle>
        <a:tcBdr/>
      </a:tcStyle>
    </a:lastCol>
    <a:firstCol>
      <a:tcTxStyle b="on"/>
      <a:tcStyle>
        <a:tcBdr/>
      </a:tcStyle>
    </a:firstCol>
    <a:lastRow>
      <a:tcTxStyle b="on"/>
      <a:tcStyle>
        <a:tcBdr>
          <a:top>
            <a:ln w="50800" cmpd="dbl">
              <a:solidFill>
                <a:schemeClr val="accent3"/>
              </a:solidFill>
            </a:ln>
          </a:top>
        </a:tcBdr>
      </a:tcStyle>
    </a:lastRow>
    <a:firstRow>
      <a:tcTxStyle b="on">
        <a:fontRef idx="minor">
          <a:scrgbClr r="0" g="0" b="0"/>
        </a:fontRef>
        <a:schemeClr val="bg1"/>
      </a:tcTxStyle>
      <a:tcStyle>
        <a:tcBdr/>
        <a:fillRef idx="1">
          <a:schemeClr val="accent3"/>
        </a:fillRef>
      </a:tcStyle>
    </a:firstRow>
  </a:tblStyle>
  <a:tblStyle styleId="{C083E6E3-FA7D-4D7B-A595-EF9225AFEA82}" styleName="Style léger 1 - Accentuation 3">
    <a:wholeTbl>
      <a:tcTxStyle>
        <a:fontRef idx="minor">
          <a:scrgbClr r="0" g="0" b="0"/>
        </a:fontRef>
        <a:schemeClr val="tx1"/>
      </a:tcTxStyle>
      <a:tcStyle>
        <a:tcBdr>
          <a:left>
            <a:ln>
              <a:noFill/>
            </a:ln>
          </a:left>
          <a:right>
            <a:ln>
              <a:noFill/>
            </a:ln>
          </a:right>
          <a:top>
            <a:ln w="12700" cmpd="sng">
              <a:solidFill>
                <a:schemeClr val="accent3"/>
              </a:solidFill>
            </a:ln>
          </a:top>
          <a:bottom>
            <a:ln w="12700" cmpd="sng">
              <a:solidFill>
                <a:schemeClr val="accent3"/>
              </a:solidFill>
            </a:ln>
          </a:bottom>
          <a:insideH>
            <a:ln>
              <a:noFill/>
            </a:ln>
          </a:insideH>
          <a:insideV>
            <a:ln>
              <a:noFill/>
            </a:ln>
          </a:insideV>
        </a:tcBdr>
        <a:fill>
          <a:noFill/>
        </a:fill>
      </a:tcStyle>
    </a:wholeTbl>
    <a:band1H>
      <a:tcStyle>
        <a:tcBdr/>
        <a:fill>
          <a:solidFill>
            <a:schemeClr val="accent3">
              <a:alpha val="20000"/>
            </a:schemeClr>
          </a:solidFill>
        </a:fill>
      </a:tcStyle>
    </a:band1H>
    <a:band2H>
      <a:tcStyle>
        <a:tcBdr/>
      </a:tcStyle>
    </a:band2H>
    <a:band1V>
      <a:tcStyle>
        <a:tcBdr/>
        <a:fill>
          <a:solidFill>
            <a:schemeClr val="accent3">
              <a:alpha val="20000"/>
            </a:schemeClr>
          </a:solidFill>
        </a:fill>
      </a:tcStyle>
    </a:band1V>
    <a:lastCol>
      <a:tcTxStyle b="on"/>
      <a:tcStyle>
        <a:tcBdr/>
      </a:tcStyle>
    </a:lastCol>
    <a:firstCol>
      <a:tcTxStyle b="on"/>
      <a:tcStyle>
        <a:tcBdr/>
      </a:tcStyle>
    </a:firstCol>
    <a:lastRow>
      <a:tcTxStyle b="on"/>
      <a:tcStyle>
        <a:tcBdr>
          <a:top>
            <a:ln w="12700" cmpd="sng">
              <a:solidFill>
                <a:schemeClr val="accent3"/>
              </a:solidFill>
            </a:ln>
          </a:top>
        </a:tcBdr>
        <a:fill>
          <a:noFill/>
        </a:fill>
      </a:tcStyle>
    </a:lastRow>
    <a:firstRow>
      <a:tcTxStyle b="on"/>
      <a:tcStyle>
        <a:tcBdr>
          <a:bottom>
            <a:ln w="12700" cmpd="sng">
              <a:solidFill>
                <a:schemeClr val="accent3"/>
              </a:solidFill>
            </a:ln>
          </a:bottom>
        </a:tcBdr>
        <a:fill>
          <a:noFill/>
        </a:fill>
      </a:tcStyle>
    </a:firstRow>
  </a:tblStyle>
  <a:tblStyle styleId="{EB344D84-9AFB-497E-A393-DC336BA19D2E}" styleName="Style moyen 3 - Accentuation 3">
    <a:wholeTbl>
      <a:tcTxStyle>
        <a:fontRef idx="minor">
          <a:scrgbClr r="0" g="0" b="0"/>
        </a:fontRef>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accent3"/>
          </a:solidFill>
        </a:fill>
      </a:tcStyle>
    </a:lastCol>
    <a:firstCol>
      <a:tcTxStyle b="on">
        <a:fontRef idx="minor">
          <a:scrgbClr r="0" g="0" b="0"/>
        </a:fontRef>
        <a:schemeClr val="lt1"/>
      </a:tcTxStyle>
      <a:tcStyle>
        <a:tcBdr/>
        <a:fill>
          <a:solidFill>
            <a:schemeClr val="accent3"/>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accent3"/>
          </a:solidFill>
        </a:fill>
      </a:tcStyle>
    </a:firstRow>
  </a:tblStyle>
  <a:tblStyle styleId="{10A1B5D5-9B99-4C35-A422-299274C87663}" styleName="Style moyen 1 - Accentuation 6">
    <a:wholeTbl>
      <a:tcTxStyle>
        <a:fontRef idx="minor">
          <a:scrgbClr r="0" g="0" b="0"/>
        </a:fontRef>
        <a:schemeClr val="dk1"/>
      </a:tcTxStyle>
      <a:tcStyle>
        <a:tcBdr>
          <a:left>
            <a:ln w="12700" cmpd="sng">
              <a:solidFill>
                <a:schemeClr val="accent6"/>
              </a:solidFill>
            </a:ln>
          </a:left>
          <a:right>
            <a:ln w="12700" cmpd="sng">
              <a:solidFill>
                <a:schemeClr val="accent6"/>
              </a:solidFill>
            </a:ln>
          </a:right>
          <a:top>
            <a:ln w="12700" cmpd="sng">
              <a:solidFill>
                <a:schemeClr val="accent6"/>
              </a:solidFill>
            </a:ln>
          </a:top>
          <a:bottom>
            <a:ln w="12700" cmpd="sng">
              <a:solidFill>
                <a:schemeClr val="accent6"/>
              </a:solidFill>
            </a:ln>
          </a:bottom>
          <a:insideH>
            <a:ln w="12700" cmpd="sng">
              <a:solidFill>
                <a:schemeClr val="accent6"/>
              </a:solidFill>
            </a:ln>
          </a:insideH>
          <a:insideV>
            <a:ln>
              <a:noFill/>
            </a:ln>
          </a:insideV>
        </a:tcBdr>
        <a:fill>
          <a:solidFill>
            <a:schemeClr val="lt1"/>
          </a:solidFill>
        </a:fill>
      </a:tcStyle>
    </a:wholeTbl>
    <a:band1H>
      <a:tcStyle>
        <a:tcBdr/>
        <a:fill>
          <a:solidFill>
            <a:schemeClr val="accent6">
              <a:tint val="20000"/>
            </a:schemeClr>
          </a:solidFill>
        </a:fill>
      </a:tcStyle>
    </a:band1H>
    <a:band1V>
      <a:tcStyle>
        <a:tcBdr/>
        <a:fill>
          <a:solidFill>
            <a:schemeClr val="accent6">
              <a:tint val="20000"/>
            </a:schemeClr>
          </a:solidFill>
        </a:fill>
      </a:tcStyle>
    </a:band1V>
    <a:lastCol>
      <a:tcTxStyle b="on"/>
      <a:tcStyle>
        <a:tcBdr/>
      </a:tcStyle>
    </a:lastCol>
    <a:firstCol>
      <a:tcTxStyle b="on"/>
      <a:tcStyle>
        <a:tcBdr/>
      </a:tcStyle>
    </a:firstCol>
    <a:lastRow>
      <a:tcTxStyle b="on"/>
      <a:tcStyle>
        <a:tcBdr>
          <a:top>
            <a:ln w="50800" cmpd="dbl">
              <a:solidFill>
                <a:schemeClr val="accent6"/>
              </a:solidFill>
            </a:ln>
          </a:top>
        </a:tcBdr>
        <a:fill>
          <a:solidFill>
            <a:schemeClr val="lt1"/>
          </a:solidFill>
        </a:fill>
      </a:tcStyle>
    </a:lastRow>
    <a:firstRow>
      <a:tcTxStyle b="on">
        <a:fontRef idx="minor">
          <a:scrgbClr r="0" g="0" b="0"/>
        </a:fontRef>
        <a:schemeClr val="lt1"/>
      </a:tcTxStyle>
      <a:tcStyle>
        <a:tcBdr/>
        <a:fill>
          <a:solidFill>
            <a:schemeClr val="accent6"/>
          </a:solidFill>
        </a:fill>
      </a:tcStyle>
    </a:firstRow>
  </a:tblStyle>
  <a:tblStyle styleId="{D03447BB-5D67-496B-8E87-E561075AD55C}" styleName="Style foncé 1 - Accentuation 3">
    <a:wholeTbl>
      <a:tcTxStyle>
        <a:fontRef idx="minor">
          <a:scrgbClr r="0" g="0" b="0"/>
        </a:fontRef>
        <a:schemeClr val="lt1"/>
      </a:tcTxStyle>
      <a:tcStyle>
        <a:tcBdr>
          <a:left>
            <a:ln>
              <a:noFill/>
            </a:ln>
          </a:left>
          <a:right>
            <a:ln>
              <a:noFill/>
            </a:ln>
          </a:right>
          <a:top>
            <a:ln>
              <a:noFill/>
            </a:ln>
          </a:top>
          <a:bottom>
            <a:ln>
              <a:noFill/>
            </a:ln>
          </a:bottom>
          <a:insideH>
            <a:ln>
              <a:noFill/>
            </a:ln>
          </a:insideH>
          <a:insideV>
            <a:ln>
              <a:noFill/>
            </a:ln>
          </a:insideV>
        </a:tcBdr>
        <a:fill>
          <a:solidFill>
            <a:schemeClr val="accent3"/>
          </a:solidFill>
        </a:fill>
      </a:tcStyle>
    </a:wholeTbl>
    <a:band1H>
      <a:tcStyle>
        <a:tcBdr/>
        <a:fill>
          <a:solidFill>
            <a:schemeClr val="accent3">
              <a:shade val="60000"/>
            </a:schemeClr>
          </a:solidFill>
        </a:fill>
      </a:tcStyle>
    </a:band1H>
    <a:band1V>
      <a:tcStyle>
        <a:tcBdr/>
        <a:fill>
          <a:solidFill>
            <a:schemeClr val="accent3">
              <a:shade val="60000"/>
            </a:schemeClr>
          </a:solidFill>
        </a:fill>
      </a:tcStyle>
    </a:band1V>
    <a:lastCol>
      <a:tcTxStyle b="on"/>
      <a:tcStyle>
        <a:tcBdr>
          <a:left>
            <a:ln w="25400" cmpd="sng">
              <a:solidFill>
                <a:schemeClr val="lt1"/>
              </a:solidFill>
            </a:ln>
          </a:left>
        </a:tcBdr>
        <a:fill>
          <a:solidFill>
            <a:schemeClr val="accent3">
              <a:shade val="60000"/>
            </a:schemeClr>
          </a:solidFill>
        </a:fill>
      </a:tcStyle>
    </a:lastCol>
    <a:firstCol>
      <a:tcTxStyle b="on"/>
      <a:tcStyle>
        <a:tcBdr>
          <a:right>
            <a:ln w="25400" cmpd="sng">
              <a:solidFill>
                <a:schemeClr val="lt1"/>
              </a:solidFill>
            </a:ln>
          </a:right>
        </a:tcBdr>
        <a:fill>
          <a:solidFill>
            <a:schemeClr val="accent3">
              <a:shade val="60000"/>
            </a:schemeClr>
          </a:solidFill>
        </a:fill>
      </a:tcStyle>
    </a:firstCol>
    <a:lastRow>
      <a:tcTxStyle b="on"/>
      <a:tcStyle>
        <a:tcBdr>
          <a:top>
            <a:ln w="25400" cmpd="sng">
              <a:solidFill>
                <a:schemeClr val="lt1"/>
              </a:solidFill>
            </a:ln>
          </a:top>
        </a:tcBdr>
        <a:fill>
          <a:solidFill>
            <a:schemeClr val="accent3">
              <a:shade val="40000"/>
            </a:schemeClr>
          </a:solidFill>
        </a:fill>
      </a:tcStyle>
    </a:lastRow>
    <a:seCell>
      <a:tcStyle>
        <a:tcBdr>
          <a:left>
            <a:ln>
              <a:noFill/>
            </a:ln>
          </a:left>
        </a:tcBdr>
      </a:tcStyle>
    </a:seCell>
    <a:swCell>
      <a:tcStyle>
        <a:tcBdr>
          <a:right>
            <a:ln>
              <a:noFill/>
            </a:ln>
          </a:right>
        </a:tcBdr>
      </a:tcStyle>
    </a:swCell>
    <a:firstRow>
      <a:tcTxStyle b="on"/>
      <a:tcStyle>
        <a:tcBdr>
          <a:bottom>
            <a:ln w="25400" cmpd="sng">
              <a:solidFill>
                <a:schemeClr val="lt1"/>
              </a:solidFill>
            </a:ln>
          </a:bottom>
        </a:tcBdr>
        <a:fill>
          <a:solidFill>
            <a:schemeClr val="dk1"/>
          </a:solidFill>
        </a:fill>
      </a:tcStyle>
    </a:firstRow>
    <a:neCell>
      <a:tcStyle>
        <a:tcBdr>
          <a:left>
            <a:ln>
              <a:noFill/>
            </a:ln>
          </a:left>
        </a:tcBdr>
      </a:tcStyle>
    </a:neCell>
    <a:nwCell>
      <a:tcStyle>
        <a:tcBdr>
          <a:right>
            <a:ln>
              <a:noFill/>
            </a:ln>
          </a:right>
        </a:tcBdr>
      </a:tcStyle>
    </a:nwCell>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542" autoAdjust="0"/>
    <p:restoredTop sz="99862" autoAdjust="0"/>
  </p:normalViewPr>
  <p:slideViewPr>
    <p:cSldViewPr>
      <p:cViewPr varScale="1">
        <p:scale>
          <a:sx n="107" d="100"/>
          <a:sy n="107" d="100"/>
        </p:scale>
        <p:origin x="1662" y="102"/>
      </p:cViewPr>
      <p:guideLst>
        <p:guide orient="horz" pos="3612"/>
        <p:guide orient="horz" pos="4292"/>
        <p:guide orient="horz" pos="2160"/>
        <p:guide pos="2835"/>
      </p:guideLst>
    </p:cSldViewPr>
  </p:slideViewPr>
  <p:outlineViewPr>
    <p:cViewPr>
      <p:scale>
        <a:sx n="33" d="100"/>
        <a:sy n="33" d="100"/>
      </p:scale>
      <p:origin x="0" y="0"/>
    </p:cViewPr>
  </p:outlineViewPr>
  <p:notesTextViewPr>
    <p:cViewPr>
      <p:scale>
        <a:sx n="100" d="100"/>
        <a:sy n="100" d="100"/>
      </p:scale>
      <p:origin x="0" y="0"/>
    </p:cViewPr>
  </p:notesTextViewPr>
  <p:sorterViewPr>
    <p:cViewPr>
      <p:scale>
        <a:sx n="66" d="100"/>
        <a:sy n="66" d="100"/>
      </p:scale>
      <p:origin x="0" y="0"/>
    </p:cViewPr>
  </p:sorterViewPr>
  <p:notesViewPr>
    <p:cSldViewPr>
      <p:cViewPr varScale="1">
        <p:scale>
          <a:sx n="50" d="100"/>
          <a:sy n="50" d="100"/>
        </p:scale>
        <p:origin x="-1872" y="-102"/>
      </p:cViewPr>
      <p:guideLst>
        <p:guide orient="horz" pos="3129"/>
        <p:guide pos="2143"/>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notesMaster" Target="notesMasters/notesMaster1.xml"/><Relationship Id="rId18"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commentAuthors" Target="commentAuthors.xml"/><Relationship Id="rId10" Type="http://schemas.openxmlformats.org/officeDocument/2006/relationships/slide" Target="slides/slide9.xml"/><Relationship Id="rId19"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handoutMaster" Target="handoutMasters/handoutMaster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64514" name="Rectangle 2"/>
          <p:cNvSpPr>
            <a:spLocks noGrp="1" noChangeArrowheads="1"/>
          </p:cNvSpPr>
          <p:nvPr>
            <p:ph type="hdr" sz="quarter"/>
          </p:nvPr>
        </p:nvSpPr>
        <p:spPr bwMode="auto">
          <a:xfrm>
            <a:off x="0" y="2"/>
            <a:ext cx="2947362" cy="496259"/>
          </a:xfrm>
          <a:prstGeom prst="rect">
            <a:avLst/>
          </a:prstGeom>
          <a:noFill/>
          <a:ln w="9525">
            <a:noFill/>
            <a:miter lim="800000"/>
            <a:headEnd/>
            <a:tailEnd/>
          </a:ln>
          <a:effectLst/>
        </p:spPr>
        <p:txBody>
          <a:bodyPr vert="horz" wrap="square" lIns="91751" tIns="45875" rIns="91751" bIns="45875" numCol="1" anchor="t" anchorCtr="0" compatLnSpc="1">
            <a:prstTxWarp prst="textNoShape">
              <a:avLst/>
            </a:prstTxWarp>
          </a:bodyPr>
          <a:lstStyle>
            <a:lvl1pPr>
              <a:defRPr sz="1200">
                <a:latin typeface="Times New Roman" pitchFamily="18" charset="0"/>
              </a:defRPr>
            </a:lvl1pPr>
          </a:lstStyle>
          <a:p>
            <a:pPr>
              <a:defRPr/>
            </a:pPr>
            <a:endParaRPr lang="en-GB"/>
          </a:p>
        </p:txBody>
      </p:sp>
      <p:sp>
        <p:nvSpPr>
          <p:cNvPr id="64515" name="Rectangle 3"/>
          <p:cNvSpPr>
            <a:spLocks noGrp="1" noChangeArrowheads="1"/>
          </p:cNvSpPr>
          <p:nvPr>
            <p:ph type="dt" sz="quarter" idx="1"/>
          </p:nvPr>
        </p:nvSpPr>
        <p:spPr bwMode="auto">
          <a:xfrm>
            <a:off x="3850815" y="2"/>
            <a:ext cx="2947362" cy="496259"/>
          </a:xfrm>
          <a:prstGeom prst="rect">
            <a:avLst/>
          </a:prstGeom>
          <a:noFill/>
          <a:ln w="9525">
            <a:noFill/>
            <a:miter lim="800000"/>
            <a:headEnd/>
            <a:tailEnd/>
          </a:ln>
          <a:effectLst/>
        </p:spPr>
        <p:txBody>
          <a:bodyPr vert="horz" wrap="square" lIns="91751" tIns="45875" rIns="91751" bIns="45875" numCol="1" anchor="t" anchorCtr="0" compatLnSpc="1">
            <a:prstTxWarp prst="textNoShape">
              <a:avLst/>
            </a:prstTxWarp>
          </a:bodyPr>
          <a:lstStyle>
            <a:lvl1pPr algn="r">
              <a:defRPr sz="1200">
                <a:latin typeface="Times New Roman" pitchFamily="18" charset="0"/>
              </a:defRPr>
            </a:lvl1pPr>
          </a:lstStyle>
          <a:p>
            <a:pPr>
              <a:defRPr/>
            </a:pPr>
            <a:endParaRPr lang="en-GB"/>
          </a:p>
        </p:txBody>
      </p:sp>
      <p:sp>
        <p:nvSpPr>
          <p:cNvPr id="64516" name="Rectangle 4"/>
          <p:cNvSpPr>
            <a:spLocks noGrp="1" noChangeArrowheads="1"/>
          </p:cNvSpPr>
          <p:nvPr>
            <p:ph type="ftr" sz="quarter" idx="2"/>
          </p:nvPr>
        </p:nvSpPr>
        <p:spPr bwMode="auto">
          <a:xfrm>
            <a:off x="0" y="9431238"/>
            <a:ext cx="2947362" cy="496259"/>
          </a:xfrm>
          <a:prstGeom prst="rect">
            <a:avLst/>
          </a:prstGeom>
          <a:noFill/>
          <a:ln w="9525">
            <a:noFill/>
            <a:miter lim="800000"/>
            <a:headEnd/>
            <a:tailEnd/>
          </a:ln>
          <a:effectLst/>
        </p:spPr>
        <p:txBody>
          <a:bodyPr vert="horz" wrap="square" lIns="91751" tIns="45875" rIns="91751" bIns="45875" numCol="1" anchor="b" anchorCtr="0" compatLnSpc="1">
            <a:prstTxWarp prst="textNoShape">
              <a:avLst/>
            </a:prstTxWarp>
          </a:bodyPr>
          <a:lstStyle>
            <a:lvl1pPr>
              <a:defRPr sz="1200">
                <a:latin typeface="Times New Roman" pitchFamily="18" charset="0"/>
              </a:defRPr>
            </a:lvl1pPr>
          </a:lstStyle>
          <a:p>
            <a:pPr>
              <a:defRPr/>
            </a:pPr>
            <a:endParaRPr lang="en-GB"/>
          </a:p>
        </p:txBody>
      </p:sp>
      <p:sp>
        <p:nvSpPr>
          <p:cNvPr id="64517" name="Rectangle 5"/>
          <p:cNvSpPr>
            <a:spLocks noGrp="1" noChangeArrowheads="1"/>
          </p:cNvSpPr>
          <p:nvPr>
            <p:ph type="sldNum" sz="quarter" idx="3"/>
          </p:nvPr>
        </p:nvSpPr>
        <p:spPr bwMode="auto">
          <a:xfrm>
            <a:off x="3850815" y="9431238"/>
            <a:ext cx="2947362" cy="496259"/>
          </a:xfrm>
          <a:prstGeom prst="rect">
            <a:avLst/>
          </a:prstGeom>
          <a:noFill/>
          <a:ln w="9525">
            <a:noFill/>
            <a:miter lim="800000"/>
            <a:headEnd/>
            <a:tailEnd/>
          </a:ln>
          <a:effectLst/>
        </p:spPr>
        <p:txBody>
          <a:bodyPr vert="horz" wrap="square" lIns="91751" tIns="45875" rIns="91751" bIns="45875" numCol="1" anchor="b" anchorCtr="0" compatLnSpc="1">
            <a:prstTxWarp prst="textNoShape">
              <a:avLst/>
            </a:prstTxWarp>
          </a:bodyPr>
          <a:lstStyle>
            <a:lvl1pPr algn="r">
              <a:defRPr sz="1200" smtClean="0">
                <a:latin typeface="Times New Roman" panose="02020603050405020304" pitchFamily="18" charset="0"/>
              </a:defRPr>
            </a:lvl1pPr>
          </a:lstStyle>
          <a:p>
            <a:pPr>
              <a:defRPr/>
            </a:pPr>
            <a:fld id="{06090B1A-7475-4738-A464-618B7A9F25F5}" type="slidenum">
              <a:rPr lang="en-GB" altLang="fr-FR"/>
              <a:pPr>
                <a:defRPr/>
              </a:pPr>
              <a:t>‹N°›</a:t>
            </a:fld>
            <a:endParaRPr lang="en-GB" altLang="fr-FR"/>
          </a:p>
        </p:txBody>
      </p:sp>
    </p:spTree>
    <p:extLst>
      <p:ext uri="{BB962C8B-B14F-4D97-AF65-F5344CB8AC3E}">
        <p14:creationId xmlns:p14="http://schemas.microsoft.com/office/powerpoint/2010/main" val="4036008627"/>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3554" name="Rectangle 2"/>
          <p:cNvSpPr>
            <a:spLocks noGrp="1" noChangeArrowheads="1"/>
          </p:cNvSpPr>
          <p:nvPr>
            <p:ph type="hdr" sz="quarter"/>
          </p:nvPr>
        </p:nvSpPr>
        <p:spPr bwMode="auto">
          <a:xfrm>
            <a:off x="0" y="2"/>
            <a:ext cx="2947362" cy="496259"/>
          </a:xfrm>
          <a:prstGeom prst="rect">
            <a:avLst/>
          </a:prstGeom>
          <a:noFill/>
          <a:ln w="9525">
            <a:noFill/>
            <a:miter lim="800000"/>
            <a:headEnd/>
            <a:tailEnd/>
          </a:ln>
          <a:effectLst/>
        </p:spPr>
        <p:txBody>
          <a:bodyPr vert="horz" wrap="square" lIns="91751" tIns="45875" rIns="91751" bIns="45875" numCol="1" anchor="t" anchorCtr="0" compatLnSpc="1">
            <a:prstTxWarp prst="textNoShape">
              <a:avLst/>
            </a:prstTxWarp>
          </a:bodyPr>
          <a:lstStyle>
            <a:lvl1pPr>
              <a:defRPr sz="1200"/>
            </a:lvl1pPr>
          </a:lstStyle>
          <a:p>
            <a:pPr>
              <a:defRPr/>
            </a:pPr>
            <a:endParaRPr lang="fr-FR"/>
          </a:p>
        </p:txBody>
      </p:sp>
      <p:sp>
        <p:nvSpPr>
          <p:cNvPr id="23555" name="Rectangle 3"/>
          <p:cNvSpPr>
            <a:spLocks noGrp="1" noChangeArrowheads="1"/>
          </p:cNvSpPr>
          <p:nvPr>
            <p:ph type="dt" idx="1"/>
          </p:nvPr>
        </p:nvSpPr>
        <p:spPr bwMode="auto">
          <a:xfrm>
            <a:off x="3851903" y="2"/>
            <a:ext cx="2947361" cy="496259"/>
          </a:xfrm>
          <a:prstGeom prst="rect">
            <a:avLst/>
          </a:prstGeom>
          <a:noFill/>
          <a:ln w="9525">
            <a:noFill/>
            <a:miter lim="800000"/>
            <a:headEnd/>
            <a:tailEnd/>
          </a:ln>
          <a:effectLst/>
        </p:spPr>
        <p:txBody>
          <a:bodyPr vert="horz" wrap="square" lIns="91751" tIns="45875" rIns="91751" bIns="45875" numCol="1" anchor="t" anchorCtr="0" compatLnSpc="1">
            <a:prstTxWarp prst="textNoShape">
              <a:avLst/>
            </a:prstTxWarp>
          </a:bodyPr>
          <a:lstStyle>
            <a:lvl1pPr algn="r">
              <a:defRPr sz="1200"/>
            </a:lvl1pPr>
          </a:lstStyle>
          <a:p>
            <a:pPr>
              <a:defRPr/>
            </a:pPr>
            <a:endParaRPr lang="fr-FR"/>
          </a:p>
        </p:txBody>
      </p:sp>
      <p:sp>
        <p:nvSpPr>
          <p:cNvPr id="2052" name="Rectangle 4"/>
          <p:cNvSpPr>
            <a:spLocks noGrp="1" noRot="1" noChangeAspect="1" noChangeArrowheads="1" noTextEdit="1"/>
          </p:cNvSpPr>
          <p:nvPr>
            <p:ph type="sldImg" idx="2"/>
          </p:nvPr>
        </p:nvSpPr>
        <p:spPr bwMode="auto">
          <a:xfrm>
            <a:off x="925513" y="744538"/>
            <a:ext cx="4965700" cy="3724275"/>
          </a:xfrm>
          <a:prstGeom prst="rect">
            <a:avLst/>
          </a:prstGeom>
          <a:noFill/>
          <a:ln w="9525">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3557" name="Rectangle 5"/>
          <p:cNvSpPr>
            <a:spLocks noGrp="1" noChangeArrowheads="1"/>
          </p:cNvSpPr>
          <p:nvPr>
            <p:ph type="body" sz="quarter" idx="3"/>
          </p:nvPr>
        </p:nvSpPr>
        <p:spPr bwMode="auto">
          <a:xfrm>
            <a:off x="906714" y="4716779"/>
            <a:ext cx="4985836" cy="4468649"/>
          </a:xfrm>
          <a:prstGeom prst="rect">
            <a:avLst/>
          </a:prstGeom>
          <a:noFill/>
          <a:ln w="9525">
            <a:noFill/>
            <a:miter lim="800000"/>
            <a:headEnd/>
            <a:tailEnd/>
          </a:ln>
          <a:effectLst/>
        </p:spPr>
        <p:txBody>
          <a:bodyPr vert="horz" wrap="square" lIns="91751" tIns="45875" rIns="91751" bIns="45875" numCol="1" anchor="t" anchorCtr="0" compatLnSpc="1">
            <a:prstTxWarp prst="textNoShape">
              <a:avLst/>
            </a:prstTxWarp>
          </a:bodyPr>
          <a:lstStyle/>
          <a:p>
            <a:pPr lvl="0"/>
            <a:r>
              <a:rPr lang="fr-FR" noProof="0"/>
              <a:t>Cliquez pour modifier les styles du texte du masque</a:t>
            </a:r>
          </a:p>
          <a:p>
            <a:pPr lvl="1"/>
            <a:r>
              <a:rPr lang="fr-FR" noProof="0"/>
              <a:t>Deuxième niveau</a:t>
            </a:r>
          </a:p>
          <a:p>
            <a:pPr lvl="2"/>
            <a:r>
              <a:rPr lang="fr-FR" noProof="0"/>
              <a:t>Troisième niveau</a:t>
            </a:r>
          </a:p>
          <a:p>
            <a:pPr lvl="3"/>
            <a:r>
              <a:rPr lang="fr-FR" noProof="0"/>
              <a:t>Quatrième niveau</a:t>
            </a:r>
          </a:p>
          <a:p>
            <a:pPr lvl="4"/>
            <a:r>
              <a:rPr lang="fr-FR" noProof="0"/>
              <a:t>Cinquième niveau</a:t>
            </a:r>
          </a:p>
        </p:txBody>
      </p:sp>
      <p:sp>
        <p:nvSpPr>
          <p:cNvPr id="23558" name="Rectangle 6"/>
          <p:cNvSpPr>
            <a:spLocks noGrp="1" noChangeArrowheads="1"/>
          </p:cNvSpPr>
          <p:nvPr>
            <p:ph type="ftr" sz="quarter" idx="4"/>
          </p:nvPr>
        </p:nvSpPr>
        <p:spPr bwMode="auto">
          <a:xfrm>
            <a:off x="0" y="9433557"/>
            <a:ext cx="2947362" cy="496259"/>
          </a:xfrm>
          <a:prstGeom prst="rect">
            <a:avLst/>
          </a:prstGeom>
          <a:noFill/>
          <a:ln w="9525">
            <a:noFill/>
            <a:miter lim="800000"/>
            <a:headEnd/>
            <a:tailEnd/>
          </a:ln>
          <a:effectLst/>
        </p:spPr>
        <p:txBody>
          <a:bodyPr vert="horz" wrap="square" lIns="91751" tIns="45875" rIns="91751" bIns="45875" numCol="1" anchor="b" anchorCtr="0" compatLnSpc="1">
            <a:prstTxWarp prst="textNoShape">
              <a:avLst/>
            </a:prstTxWarp>
          </a:bodyPr>
          <a:lstStyle>
            <a:lvl1pPr>
              <a:defRPr sz="1200"/>
            </a:lvl1pPr>
          </a:lstStyle>
          <a:p>
            <a:pPr>
              <a:defRPr/>
            </a:pPr>
            <a:endParaRPr lang="fr-FR"/>
          </a:p>
        </p:txBody>
      </p:sp>
      <p:sp>
        <p:nvSpPr>
          <p:cNvPr id="23559" name="Rectangle 7"/>
          <p:cNvSpPr>
            <a:spLocks noGrp="1" noChangeArrowheads="1"/>
          </p:cNvSpPr>
          <p:nvPr>
            <p:ph type="sldNum" sz="quarter" idx="5"/>
          </p:nvPr>
        </p:nvSpPr>
        <p:spPr bwMode="auto">
          <a:xfrm>
            <a:off x="3851903" y="9433557"/>
            <a:ext cx="2947361" cy="496259"/>
          </a:xfrm>
          <a:prstGeom prst="rect">
            <a:avLst/>
          </a:prstGeom>
          <a:noFill/>
          <a:ln w="9525">
            <a:noFill/>
            <a:miter lim="800000"/>
            <a:headEnd/>
            <a:tailEnd/>
          </a:ln>
          <a:effectLst/>
        </p:spPr>
        <p:txBody>
          <a:bodyPr vert="horz" wrap="square" lIns="91751" tIns="45875" rIns="91751" bIns="45875" numCol="1" anchor="b" anchorCtr="0" compatLnSpc="1">
            <a:prstTxWarp prst="textNoShape">
              <a:avLst/>
            </a:prstTxWarp>
          </a:bodyPr>
          <a:lstStyle>
            <a:lvl1pPr algn="r">
              <a:defRPr sz="1200" smtClean="0"/>
            </a:lvl1pPr>
          </a:lstStyle>
          <a:p>
            <a:pPr>
              <a:defRPr/>
            </a:pPr>
            <a:fld id="{3544A9B6-5FBA-4DB0-A914-04770AC0F43D}" type="slidenum">
              <a:rPr lang="fr-FR" altLang="fr-FR"/>
              <a:pPr>
                <a:defRPr/>
              </a:pPr>
              <a:t>‹N°›</a:t>
            </a:fld>
            <a:endParaRPr lang="fr-FR" altLang="fr-FR"/>
          </a:p>
        </p:txBody>
      </p:sp>
    </p:spTree>
    <p:extLst>
      <p:ext uri="{BB962C8B-B14F-4D97-AF65-F5344CB8AC3E}">
        <p14:creationId xmlns:p14="http://schemas.microsoft.com/office/powerpoint/2010/main" val="3076061051"/>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Times New Roman" pitchFamily="18" charset="0"/>
        <a:ea typeface="+mn-ea"/>
        <a:cs typeface="+mn-cs"/>
      </a:defRPr>
    </a:lvl1pPr>
    <a:lvl2pPr marL="457200" algn="l" rtl="0" eaLnBrk="0" fontAlgn="base" hangingPunct="0">
      <a:spcBef>
        <a:spcPct val="30000"/>
      </a:spcBef>
      <a:spcAft>
        <a:spcPct val="0"/>
      </a:spcAft>
      <a:defRPr sz="1200" kern="1200">
        <a:solidFill>
          <a:schemeClr val="tx1"/>
        </a:solidFill>
        <a:latin typeface="Times New Roman" pitchFamily="18" charset="0"/>
        <a:ea typeface="+mn-ea"/>
        <a:cs typeface="+mn-cs"/>
      </a:defRPr>
    </a:lvl2pPr>
    <a:lvl3pPr marL="914400" algn="l" rtl="0" eaLnBrk="0" fontAlgn="base" hangingPunct="0">
      <a:spcBef>
        <a:spcPct val="30000"/>
      </a:spcBef>
      <a:spcAft>
        <a:spcPct val="0"/>
      </a:spcAft>
      <a:defRPr sz="1200" kern="1200">
        <a:solidFill>
          <a:schemeClr val="tx1"/>
        </a:solidFill>
        <a:latin typeface="Times New Roman" pitchFamily="18" charset="0"/>
        <a:ea typeface="+mn-ea"/>
        <a:cs typeface="+mn-cs"/>
      </a:defRPr>
    </a:lvl3pPr>
    <a:lvl4pPr marL="1371600" algn="l" rtl="0" eaLnBrk="0" fontAlgn="base" hangingPunct="0">
      <a:spcBef>
        <a:spcPct val="30000"/>
      </a:spcBef>
      <a:spcAft>
        <a:spcPct val="0"/>
      </a:spcAft>
      <a:defRPr sz="1200" kern="1200">
        <a:solidFill>
          <a:schemeClr val="tx1"/>
        </a:solidFill>
        <a:latin typeface="Times New Roman" pitchFamily="18" charset="0"/>
        <a:ea typeface="+mn-ea"/>
        <a:cs typeface="+mn-cs"/>
      </a:defRPr>
    </a:lvl4pPr>
    <a:lvl5pPr marL="1828800" algn="l" rtl="0" eaLnBrk="0" fontAlgn="base" hangingPunct="0">
      <a:spcBef>
        <a:spcPct val="30000"/>
      </a:spcBef>
      <a:spcAft>
        <a:spcPct val="0"/>
      </a:spcAft>
      <a:defRPr sz="1200" kern="1200">
        <a:solidFill>
          <a:schemeClr val="tx1"/>
        </a:solidFill>
        <a:latin typeface="Times New Roman" pitchFamily="18"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1AC5D0A8-4FC8-478F-B708-99421486F3B5}" type="slidenum">
              <a:rPr lang="fr-FR" smtClean="0"/>
              <a:t>1</a:t>
            </a:fld>
            <a:endParaRPr lang="fr-FR"/>
          </a:p>
        </p:txBody>
      </p:sp>
    </p:spTree>
    <p:extLst>
      <p:ext uri="{BB962C8B-B14F-4D97-AF65-F5344CB8AC3E}">
        <p14:creationId xmlns:p14="http://schemas.microsoft.com/office/powerpoint/2010/main" val="396423388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7D9482E-B7B0-F8BA-5726-96D699D98C58}"/>
            </a:ext>
          </a:extLst>
        </p:cNvPr>
        <p:cNvGrpSpPr/>
        <p:nvPr/>
      </p:nvGrpSpPr>
      <p:grpSpPr>
        <a:xfrm>
          <a:off x="0" y="0"/>
          <a:ext cx="0" cy="0"/>
          <a:chOff x="0" y="0"/>
          <a:chExt cx="0" cy="0"/>
        </a:xfrm>
      </p:grpSpPr>
      <p:sp>
        <p:nvSpPr>
          <p:cNvPr id="2" name="Espace réservé de l'image des diapositives 1">
            <a:extLst>
              <a:ext uri="{FF2B5EF4-FFF2-40B4-BE49-F238E27FC236}">
                <a16:creationId xmlns:a16="http://schemas.microsoft.com/office/drawing/2014/main" id="{56D80E2E-9A97-3BCE-F8BD-991DC891B8E1}"/>
              </a:ext>
            </a:extLst>
          </p:cNvPr>
          <p:cNvSpPr>
            <a:spLocks noGrp="1" noRot="1" noChangeAspect="1"/>
          </p:cNvSpPr>
          <p:nvPr>
            <p:ph type="sldImg"/>
          </p:nvPr>
        </p:nvSpPr>
        <p:spPr/>
      </p:sp>
      <p:sp>
        <p:nvSpPr>
          <p:cNvPr id="3" name="Espace réservé des commentaires 2">
            <a:extLst>
              <a:ext uri="{FF2B5EF4-FFF2-40B4-BE49-F238E27FC236}">
                <a16:creationId xmlns:a16="http://schemas.microsoft.com/office/drawing/2014/main" id="{C31C74A7-1CA4-9E29-D214-20667AAE0B77}"/>
              </a:ext>
            </a:extLst>
          </p:cNvPr>
          <p:cNvSpPr>
            <a:spLocks noGrp="1"/>
          </p:cNvSpPr>
          <p:nvPr>
            <p:ph type="body" idx="1"/>
          </p:nvPr>
        </p:nvSpPr>
        <p:spPr/>
        <p:txBody>
          <a:bodyPr/>
          <a:lstStyle/>
          <a:p>
            <a:endParaRPr lang="fr-FR"/>
          </a:p>
        </p:txBody>
      </p:sp>
      <p:sp>
        <p:nvSpPr>
          <p:cNvPr id="4" name="Espace réservé du numéro de diapositive 3">
            <a:extLst>
              <a:ext uri="{FF2B5EF4-FFF2-40B4-BE49-F238E27FC236}">
                <a16:creationId xmlns:a16="http://schemas.microsoft.com/office/drawing/2014/main" id="{E14778CA-EC24-4A49-397B-B9AC5D8FFD98}"/>
              </a:ext>
            </a:extLst>
          </p:cNvPr>
          <p:cNvSpPr>
            <a:spLocks noGrp="1"/>
          </p:cNvSpPr>
          <p:nvPr>
            <p:ph type="sldNum" sz="quarter" idx="10"/>
          </p:nvPr>
        </p:nvSpPr>
        <p:spPr/>
        <p:txBody>
          <a:bodyPr/>
          <a:lstStyle/>
          <a:p>
            <a:fld id="{1AC5D0A8-4FC8-478F-B708-99421486F3B5}" type="slidenum">
              <a:rPr lang="fr-FR">
                <a:solidFill>
                  <a:srgbClr val="000000"/>
                </a:solidFill>
              </a:rPr>
              <a:pPr/>
              <a:t>6</a:t>
            </a:fld>
            <a:endParaRPr lang="fr-FR">
              <a:solidFill>
                <a:srgbClr val="000000"/>
              </a:solidFill>
            </a:endParaRPr>
          </a:p>
        </p:txBody>
      </p:sp>
    </p:spTree>
    <p:extLst>
      <p:ext uri="{BB962C8B-B14F-4D97-AF65-F5344CB8AC3E}">
        <p14:creationId xmlns:p14="http://schemas.microsoft.com/office/powerpoint/2010/main" val="2605204097"/>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1AC5D0A8-4FC8-478F-B708-99421486F3B5}" type="slidenum">
              <a:rPr lang="fr-FR" smtClean="0"/>
              <a:t>11</a:t>
            </a:fld>
            <a:endParaRPr lang="fr-FR"/>
          </a:p>
        </p:txBody>
      </p:sp>
    </p:spTree>
    <p:extLst>
      <p:ext uri="{BB962C8B-B14F-4D97-AF65-F5344CB8AC3E}">
        <p14:creationId xmlns:p14="http://schemas.microsoft.com/office/powerpoint/2010/main" val="664612074"/>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p:cNvSpPr>
            <a:spLocks noGrp="1"/>
          </p:cNvSpPr>
          <p:nvPr>
            <p:ph type="ctrTitle"/>
          </p:nvPr>
        </p:nvSpPr>
        <p:spPr>
          <a:xfrm>
            <a:off x="685800" y="2130425"/>
            <a:ext cx="7772400" cy="1470025"/>
          </a:xfrm>
        </p:spPr>
        <p:txBody>
          <a:bodyPr/>
          <a:lstStyle/>
          <a:p>
            <a:r>
              <a:rPr lang="fr-FR"/>
              <a:t>Cliquez pour modifier le style du titre</a:t>
            </a:r>
          </a:p>
        </p:txBody>
      </p:sp>
      <p:sp>
        <p:nvSpPr>
          <p:cNvPr id="3" name="Sous-titre 2"/>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fr-FR"/>
              <a:t>Cliquez pour modifier le style des sous-titres du masque</a:t>
            </a:r>
          </a:p>
        </p:txBody>
      </p:sp>
      <p:sp>
        <p:nvSpPr>
          <p:cNvPr id="4" name="Rectangle 5"/>
          <p:cNvSpPr>
            <a:spLocks noGrp="1" noChangeArrowheads="1"/>
          </p:cNvSpPr>
          <p:nvPr>
            <p:ph type="dt" sz="half" idx="10"/>
          </p:nvPr>
        </p:nvSpPr>
        <p:spPr>
          <a:ln/>
        </p:spPr>
        <p:txBody>
          <a:bodyPr/>
          <a:lstStyle>
            <a:lvl1pPr>
              <a:defRPr/>
            </a:lvl1pPr>
          </a:lstStyle>
          <a:p>
            <a:pPr>
              <a:defRPr/>
            </a:pPr>
            <a:endParaRPr lang="fr-FR"/>
          </a:p>
        </p:txBody>
      </p:sp>
    </p:spTree>
    <p:extLst>
      <p:ext uri="{BB962C8B-B14F-4D97-AF65-F5344CB8AC3E}">
        <p14:creationId xmlns:p14="http://schemas.microsoft.com/office/powerpoint/2010/main" val="2206888114"/>
      </p:ext>
    </p:extLst>
  </p:cSld>
  <p:clrMapOvr>
    <a:masterClrMapping/>
  </p:clrMapOvr>
  <p:transition spd="slow">
    <p:wipe dir="d"/>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a:t>Cliquez pour modifier le style du titre</a:t>
            </a:r>
          </a:p>
        </p:txBody>
      </p:sp>
      <p:sp>
        <p:nvSpPr>
          <p:cNvPr id="3" name="Espace réservé du contenu 2"/>
          <p:cNvSpPr>
            <a:spLocks noGrp="1"/>
          </p:cNvSpPr>
          <p:nvPr>
            <p:ph idx="1"/>
          </p:nvPr>
        </p:nvSpPr>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Rectangle 5"/>
          <p:cNvSpPr>
            <a:spLocks noGrp="1" noChangeArrowheads="1"/>
          </p:cNvSpPr>
          <p:nvPr>
            <p:ph type="dt" sz="half" idx="10"/>
          </p:nvPr>
        </p:nvSpPr>
        <p:spPr>
          <a:ln/>
        </p:spPr>
        <p:txBody>
          <a:bodyPr/>
          <a:lstStyle>
            <a:lvl1pPr>
              <a:defRPr/>
            </a:lvl1pPr>
          </a:lstStyle>
          <a:p>
            <a:pPr>
              <a:defRPr/>
            </a:pPr>
            <a:endParaRPr lang="fr-FR"/>
          </a:p>
        </p:txBody>
      </p:sp>
    </p:spTree>
    <p:extLst>
      <p:ext uri="{BB962C8B-B14F-4D97-AF65-F5344CB8AC3E}">
        <p14:creationId xmlns:p14="http://schemas.microsoft.com/office/powerpoint/2010/main" val="189180193"/>
      </p:ext>
    </p:extLst>
  </p:cSld>
  <p:clrMapOvr>
    <a:masterClrMapping/>
  </p:clrMapOvr>
  <p:transition spd="slow">
    <p:wipe dir="d"/>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p:cNvSpPr>
            <a:spLocks noGrp="1"/>
          </p:cNvSpPr>
          <p:nvPr>
            <p:ph type="title"/>
          </p:nvPr>
        </p:nvSpPr>
        <p:spPr>
          <a:xfrm>
            <a:off x="722313" y="4406900"/>
            <a:ext cx="7772400" cy="1362075"/>
          </a:xfrm>
        </p:spPr>
        <p:txBody>
          <a:bodyPr anchor="t"/>
          <a:lstStyle>
            <a:lvl1pPr algn="l">
              <a:defRPr sz="4000" b="1" cap="all"/>
            </a:lvl1pPr>
          </a:lstStyle>
          <a:p>
            <a:r>
              <a:rPr lang="fr-FR"/>
              <a:t>Cliquez pour modifier le style du titre</a:t>
            </a:r>
          </a:p>
        </p:txBody>
      </p:sp>
      <p:sp>
        <p:nvSpPr>
          <p:cNvPr id="3" name="Espace réservé du texte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fr-FR"/>
              <a:t>Cliquez pour modifier les styles du texte du masque</a:t>
            </a:r>
          </a:p>
        </p:txBody>
      </p:sp>
      <p:sp>
        <p:nvSpPr>
          <p:cNvPr id="4" name="Rectangle 5"/>
          <p:cNvSpPr>
            <a:spLocks noGrp="1" noChangeArrowheads="1"/>
          </p:cNvSpPr>
          <p:nvPr>
            <p:ph type="dt" sz="half" idx="10"/>
          </p:nvPr>
        </p:nvSpPr>
        <p:spPr>
          <a:ln/>
        </p:spPr>
        <p:txBody>
          <a:bodyPr/>
          <a:lstStyle>
            <a:lvl1pPr>
              <a:defRPr/>
            </a:lvl1pPr>
          </a:lstStyle>
          <a:p>
            <a:pPr>
              <a:defRPr/>
            </a:pPr>
            <a:endParaRPr lang="fr-FR"/>
          </a:p>
        </p:txBody>
      </p:sp>
    </p:spTree>
    <p:extLst>
      <p:ext uri="{BB962C8B-B14F-4D97-AF65-F5344CB8AC3E}">
        <p14:creationId xmlns:p14="http://schemas.microsoft.com/office/powerpoint/2010/main" val="836053757"/>
      </p:ext>
    </p:extLst>
  </p:cSld>
  <p:clrMapOvr>
    <a:masterClrMapping/>
  </p:clrMapOvr>
  <p:transition spd="slow">
    <p:wipe dir="d"/>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a:t>Cliquez pour modifier le style du titre</a:t>
            </a:r>
          </a:p>
        </p:txBody>
      </p:sp>
      <p:sp>
        <p:nvSpPr>
          <p:cNvPr id="3" name="Espace réservé du contenu 2"/>
          <p:cNvSpPr>
            <a:spLocks noGrp="1"/>
          </p:cNvSpPr>
          <p:nvPr>
            <p:ph sz="half" idx="1"/>
          </p:nvPr>
        </p:nvSpPr>
        <p:spPr>
          <a:xfrm>
            <a:off x="685800" y="1981200"/>
            <a:ext cx="3810000" cy="4114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u contenu 3"/>
          <p:cNvSpPr>
            <a:spLocks noGrp="1"/>
          </p:cNvSpPr>
          <p:nvPr>
            <p:ph sz="half" idx="2"/>
          </p:nvPr>
        </p:nvSpPr>
        <p:spPr>
          <a:xfrm>
            <a:off x="4648200" y="1981200"/>
            <a:ext cx="3810000" cy="4114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5" name="Rectangle 5"/>
          <p:cNvSpPr>
            <a:spLocks noGrp="1" noChangeArrowheads="1"/>
          </p:cNvSpPr>
          <p:nvPr>
            <p:ph type="dt" sz="half" idx="10"/>
          </p:nvPr>
        </p:nvSpPr>
        <p:spPr>
          <a:ln/>
        </p:spPr>
        <p:txBody>
          <a:bodyPr/>
          <a:lstStyle>
            <a:lvl1pPr>
              <a:defRPr/>
            </a:lvl1pPr>
          </a:lstStyle>
          <a:p>
            <a:pPr>
              <a:defRPr/>
            </a:pPr>
            <a:endParaRPr lang="fr-FR"/>
          </a:p>
        </p:txBody>
      </p:sp>
    </p:spTree>
    <p:extLst>
      <p:ext uri="{BB962C8B-B14F-4D97-AF65-F5344CB8AC3E}">
        <p14:creationId xmlns:p14="http://schemas.microsoft.com/office/powerpoint/2010/main" val="711402075"/>
      </p:ext>
    </p:extLst>
  </p:cSld>
  <p:clrMapOvr>
    <a:masterClrMapping/>
  </p:clrMapOvr>
  <p:transition spd="slow">
    <p:wipe dir="d"/>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p:cNvSpPr>
            <a:spLocks noGrp="1"/>
          </p:cNvSpPr>
          <p:nvPr>
            <p:ph type="title"/>
          </p:nvPr>
        </p:nvSpPr>
        <p:spPr>
          <a:xfrm>
            <a:off x="457200" y="274638"/>
            <a:ext cx="8229600" cy="1143000"/>
          </a:xfrm>
        </p:spPr>
        <p:txBody>
          <a:bodyPr/>
          <a:lstStyle>
            <a:lvl1pPr>
              <a:defRPr/>
            </a:lvl1pPr>
          </a:lstStyle>
          <a:p>
            <a:r>
              <a:rPr lang="fr-FR"/>
              <a:t>Cliquez pour modifier le style du titre</a:t>
            </a:r>
          </a:p>
        </p:txBody>
      </p:sp>
      <p:sp>
        <p:nvSpPr>
          <p:cNvPr id="3" name="Espace réservé du texte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Cliquez pour modifier les styles du texte du masque</a:t>
            </a:r>
          </a:p>
        </p:txBody>
      </p:sp>
      <p:sp>
        <p:nvSpPr>
          <p:cNvPr id="4" name="Espace réservé du contenu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5" name="Espace réservé du texte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Cliquez pour modifier les styles du texte du masque</a:t>
            </a:r>
          </a:p>
        </p:txBody>
      </p:sp>
      <p:sp>
        <p:nvSpPr>
          <p:cNvPr id="6" name="Espace réservé du contenu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7" name="Rectangle 5"/>
          <p:cNvSpPr>
            <a:spLocks noGrp="1" noChangeArrowheads="1"/>
          </p:cNvSpPr>
          <p:nvPr>
            <p:ph type="dt" sz="half" idx="10"/>
          </p:nvPr>
        </p:nvSpPr>
        <p:spPr>
          <a:ln/>
        </p:spPr>
        <p:txBody>
          <a:bodyPr/>
          <a:lstStyle>
            <a:lvl1pPr>
              <a:defRPr/>
            </a:lvl1pPr>
          </a:lstStyle>
          <a:p>
            <a:pPr>
              <a:defRPr/>
            </a:pPr>
            <a:endParaRPr lang="fr-FR"/>
          </a:p>
        </p:txBody>
      </p:sp>
    </p:spTree>
    <p:extLst>
      <p:ext uri="{BB962C8B-B14F-4D97-AF65-F5344CB8AC3E}">
        <p14:creationId xmlns:p14="http://schemas.microsoft.com/office/powerpoint/2010/main" val="3831654784"/>
      </p:ext>
    </p:extLst>
  </p:cSld>
  <p:clrMapOvr>
    <a:masterClrMapping/>
  </p:clrMapOvr>
  <p:transition spd="slow">
    <p:wipe dir="d"/>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a:t>Cliquez pour modifier le style du titre</a:t>
            </a:r>
          </a:p>
        </p:txBody>
      </p:sp>
      <p:sp>
        <p:nvSpPr>
          <p:cNvPr id="3" name="Rectangle 5"/>
          <p:cNvSpPr>
            <a:spLocks noGrp="1" noChangeArrowheads="1"/>
          </p:cNvSpPr>
          <p:nvPr>
            <p:ph type="dt" sz="half" idx="10"/>
          </p:nvPr>
        </p:nvSpPr>
        <p:spPr>
          <a:ln/>
        </p:spPr>
        <p:txBody>
          <a:bodyPr/>
          <a:lstStyle>
            <a:lvl1pPr>
              <a:defRPr/>
            </a:lvl1pPr>
          </a:lstStyle>
          <a:p>
            <a:pPr>
              <a:defRPr/>
            </a:pPr>
            <a:endParaRPr lang="fr-FR"/>
          </a:p>
        </p:txBody>
      </p:sp>
    </p:spTree>
    <p:extLst>
      <p:ext uri="{BB962C8B-B14F-4D97-AF65-F5344CB8AC3E}">
        <p14:creationId xmlns:p14="http://schemas.microsoft.com/office/powerpoint/2010/main" val="1147247605"/>
      </p:ext>
    </p:extLst>
  </p:cSld>
  <p:clrMapOvr>
    <a:masterClrMapping/>
  </p:clrMapOvr>
  <p:transition spd="slow">
    <p:wipe dir="d"/>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Rectangle 5"/>
          <p:cNvSpPr>
            <a:spLocks noGrp="1" noChangeArrowheads="1"/>
          </p:cNvSpPr>
          <p:nvPr>
            <p:ph type="dt" sz="half" idx="10"/>
          </p:nvPr>
        </p:nvSpPr>
        <p:spPr>
          <a:ln/>
        </p:spPr>
        <p:txBody>
          <a:bodyPr/>
          <a:lstStyle>
            <a:lvl1pPr>
              <a:defRPr/>
            </a:lvl1pPr>
          </a:lstStyle>
          <a:p>
            <a:pPr>
              <a:defRPr/>
            </a:pPr>
            <a:endParaRPr lang="fr-FR"/>
          </a:p>
        </p:txBody>
      </p:sp>
    </p:spTree>
    <p:extLst>
      <p:ext uri="{BB962C8B-B14F-4D97-AF65-F5344CB8AC3E}">
        <p14:creationId xmlns:p14="http://schemas.microsoft.com/office/powerpoint/2010/main" val="1308515924"/>
      </p:ext>
    </p:extLst>
  </p:cSld>
  <p:clrMapOvr>
    <a:masterClrMapping/>
  </p:clrMapOvr>
  <p:transition spd="slow">
    <p:wipe dir="d"/>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457200" y="273050"/>
            <a:ext cx="3008313" cy="1162050"/>
          </a:xfrm>
        </p:spPr>
        <p:txBody>
          <a:bodyPr anchor="b"/>
          <a:lstStyle>
            <a:lvl1pPr algn="l">
              <a:defRPr sz="2000" b="1"/>
            </a:lvl1pPr>
          </a:lstStyle>
          <a:p>
            <a:r>
              <a:rPr lang="fr-FR"/>
              <a:t>Cliquez pour modifier le style du titre</a:t>
            </a:r>
          </a:p>
        </p:txBody>
      </p:sp>
      <p:sp>
        <p:nvSpPr>
          <p:cNvPr id="3" name="Espace réservé du contenu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u texte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fr-FR"/>
              <a:t>Cliquez pour modifier les styles du texte du masque</a:t>
            </a:r>
          </a:p>
        </p:txBody>
      </p:sp>
      <p:sp>
        <p:nvSpPr>
          <p:cNvPr id="5" name="Rectangle 5"/>
          <p:cNvSpPr>
            <a:spLocks noGrp="1" noChangeArrowheads="1"/>
          </p:cNvSpPr>
          <p:nvPr>
            <p:ph type="dt" sz="half" idx="10"/>
          </p:nvPr>
        </p:nvSpPr>
        <p:spPr>
          <a:ln/>
        </p:spPr>
        <p:txBody>
          <a:bodyPr/>
          <a:lstStyle>
            <a:lvl1pPr>
              <a:defRPr/>
            </a:lvl1pPr>
          </a:lstStyle>
          <a:p>
            <a:pPr>
              <a:defRPr/>
            </a:pPr>
            <a:endParaRPr lang="fr-FR"/>
          </a:p>
        </p:txBody>
      </p:sp>
    </p:spTree>
    <p:extLst>
      <p:ext uri="{BB962C8B-B14F-4D97-AF65-F5344CB8AC3E}">
        <p14:creationId xmlns:p14="http://schemas.microsoft.com/office/powerpoint/2010/main" val="3274408391"/>
      </p:ext>
    </p:extLst>
  </p:cSld>
  <p:clrMapOvr>
    <a:masterClrMapping/>
  </p:clrMapOvr>
  <p:transition spd="slow">
    <p:wipe dir="d"/>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1792288" y="4800600"/>
            <a:ext cx="5486400" cy="566738"/>
          </a:xfrm>
        </p:spPr>
        <p:txBody>
          <a:bodyPr anchor="b"/>
          <a:lstStyle>
            <a:lvl1pPr algn="l">
              <a:defRPr sz="2000" b="1"/>
            </a:lvl1pPr>
          </a:lstStyle>
          <a:p>
            <a:r>
              <a:rPr lang="fr-FR"/>
              <a:t>Cliquez pour modifier le style du titre</a:t>
            </a:r>
          </a:p>
        </p:txBody>
      </p:sp>
      <p:sp>
        <p:nvSpPr>
          <p:cNvPr id="3" name="Espace réservé pour une image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fr-FR" noProof="0"/>
          </a:p>
        </p:txBody>
      </p:sp>
      <p:sp>
        <p:nvSpPr>
          <p:cNvPr id="4" name="Espace réservé du texte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fr-FR"/>
              <a:t>Cliquez pour modifier les styles du texte du masque</a:t>
            </a:r>
          </a:p>
        </p:txBody>
      </p:sp>
      <p:sp>
        <p:nvSpPr>
          <p:cNvPr id="5" name="Rectangle 5"/>
          <p:cNvSpPr>
            <a:spLocks noGrp="1" noChangeArrowheads="1"/>
          </p:cNvSpPr>
          <p:nvPr>
            <p:ph type="dt" sz="half" idx="10"/>
          </p:nvPr>
        </p:nvSpPr>
        <p:spPr>
          <a:ln/>
        </p:spPr>
        <p:txBody>
          <a:bodyPr/>
          <a:lstStyle>
            <a:lvl1pPr>
              <a:defRPr/>
            </a:lvl1pPr>
          </a:lstStyle>
          <a:p>
            <a:pPr>
              <a:defRPr/>
            </a:pPr>
            <a:endParaRPr lang="fr-FR"/>
          </a:p>
        </p:txBody>
      </p:sp>
    </p:spTree>
    <p:extLst>
      <p:ext uri="{BB962C8B-B14F-4D97-AF65-F5344CB8AC3E}">
        <p14:creationId xmlns:p14="http://schemas.microsoft.com/office/powerpoint/2010/main" val="3386309580"/>
      </p:ext>
    </p:extLst>
  </p:cSld>
  <p:clrMapOvr>
    <a:masterClrMapping/>
  </p:clrMapOvr>
  <p:transition spd="slow">
    <p:wipe dir="d"/>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a:t>Cliquez pour modifier le style du titre</a:t>
            </a:r>
          </a:p>
        </p:txBody>
      </p:sp>
      <p:sp>
        <p:nvSpPr>
          <p:cNvPr id="3" name="Espace réservé du texte vertical 2"/>
          <p:cNvSpPr>
            <a:spLocks noGrp="1"/>
          </p:cNvSpPr>
          <p:nvPr>
            <p:ph type="body" orient="vert" idx="1"/>
          </p:nvPr>
        </p:nvSpPr>
        <p:spPr/>
        <p:txBody>
          <a:bodyPr vert="eaVert"/>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Rectangle 5"/>
          <p:cNvSpPr>
            <a:spLocks noGrp="1" noChangeArrowheads="1"/>
          </p:cNvSpPr>
          <p:nvPr>
            <p:ph type="dt" sz="half" idx="10"/>
          </p:nvPr>
        </p:nvSpPr>
        <p:spPr>
          <a:ln/>
        </p:spPr>
        <p:txBody>
          <a:bodyPr/>
          <a:lstStyle>
            <a:lvl1pPr>
              <a:defRPr/>
            </a:lvl1pPr>
          </a:lstStyle>
          <a:p>
            <a:pPr>
              <a:defRPr/>
            </a:pPr>
            <a:endParaRPr lang="fr-FR"/>
          </a:p>
        </p:txBody>
      </p:sp>
    </p:spTree>
    <p:extLst>
      <p:ext uri="{BB962C8B-B14F-4D97-AF65-F5344CB8AC3E}">
        <p14:creationId xmlns:p14="http://schemas.microsoft.com/office/powerpoint/2010/main" val="902664107"/>
      </p:ext>
    </p:extLst>
  </p:cSld>
  <p:clrMapOvr>
    <a:masterClrMapping/>
  </p:clrMapOvr>
  <p:transition spd="slow">
    <p:wipe dir="d"/>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p:cNvSpPr>
            <a:spLocks noGrp="1"/>
          </p:cNvSpPr>
          <p:nvPr>
            <p:ph type="title" orient="vert"/>
          </p:nvPr>
        </p:nvSpPr>
        <p:spPr>
          <a:xfrm>
            <a:off x="6515100" y="609600"/>
            <a:ext cx="1943100" cy="5486400"/>
          </a:xfrm>
        </p:spPr>
        <p:txBody>
          <a:bodyPr vert="eaVert"/>
          <a:lstStyle/>
          <a:p>
            <a:r>
              <a:rPr lang="fr-FR"/>
              <a:t>Cliquez pour modifier le style du titre</a:t>
            </a:r>
          </a:p>
        </p:txBody>
      </p:sp>
      <p:sp>
        <p:nvSpPr>
          <p:cNvPr id="3" name="Espace réservé du texte vertical 2"/>
          <p:cNvSpPr>
            <a:spLocks noGrp="1"/>
          </p:cNvSpPr>
          <p:nvPr>
            <p:ph type="body" orient="vert" idx="1"/>
          </p:nvPr>
        </p:nvSpPr>
        <p:spPr>
          <a:xfrm>
            <a:off x="685800" y="609600"/>
            <a:ext cx="5676900" cy="5486400"/>
          </a:xfrm>
        </p:spPr>
        <p:txBody>
          <a:bodyPr vert="eaVert"/>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Rectangle 5"/>
          <p:cNvSpPr>
            <a:spLocks noGrp="1" noChangeArrowheads="1"/>
          </p:cNvSpPr>
          <p:nvPr>
            <p:ph type="dt" sz="half" idx="10"/>
          </p:nvPr>
        </p:nvSpPr>
        <p:spPr>
          <a:ln/>
        </p:spPr>
        <p:txBody>
          <a:bodyPr/>
          <a:lstStyle>
            <a:lvl1pPr>
              <a:defRPr/>
            </a:lvl1pPr>
          </a:lstStyle>
          <a:p>
            <a:pPr>
              <a:defRPr/>
            </a:pPr>
            <a:endParaRPr lang="fr-FR"/>
          </a:p>
        </p:txBody>
      </p:sp>
    </p:spTree>
    <p:extLst>
      <p:ext uri="{BB962C8B-B14F-4D97-AF65-F5344CB8AC3E}">
        <p14:creationId xmlns:p14="http://schemas.microsoft.com/office/powerpoint/2010/main" val="2735476742"/>
      </p:ext>
    </p:extLst>
  </p:cSld>
  <p:clrMapOvr>
    <a:masterClrMapping/>
  </p:clrMapOvr>
  <p:transition spd="slow">
    <p:wipe dir="d"/>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type="chart" preserve="1">
  <p:cSld name="Titre et diagramme">
    <p:spTree>
      <p:nvGrpSpPr>
        <p:cNvPr id="1" name=""/>
        <p:cNvGrpSpPr/>
        <p:nvPr/>
      </p:nvGrpSpPr>
      <p:grpSpPr>
        <a:xfrm>
          <a:off x="0" y="0"/>
          <a:ext cx="0" cy="0"/>
          <a:chOff x="0" y="0"/>
          <a:chExt cx="0" cy="0"/>
        </a:xfrm>
      </p:grpSpPr>
      <p:sp>
        <p:nvSpPr>
          <p:cNvPr id="2" name="Titre 1"/>
          <p:cNvSpPr>
            <a:spLocks noGrp="1"/>
          </p:cNvSpPr>
          <p:nvPr>
            <p:ph type="title"/>
          </p:nvPr>
        </p:nvSpPr>
        <p:spPr>
          <a:xfrm>
            <a:off x="685800" y="609600"/>
            <a:ext cx="7772400" cy="1143000"/>
          </a:xfrm>
        </p:spPr>
        <p:txBody>
          <a:bodyPr/>
          <a:lstStyle/>
          <a:p>
            <a:r>
              <a:rPr lang="fr-FR"/>
              <a:t>Cliquez pour modifier le style du titre</a:t>
            </a:r>
          </a:p>
        </p:txBody>
      </p:sp>
      <p:sp>
        <p:nvSpPr>
          <p:cNvPr id="3" name="Espace réservé du graphique 2"/>
          <p:cNvSpPr>
            <a:spLocks noGrp="1"/>
          </p:cNvSpPr>
          <p:nvPr>
            <p:ph type="chart" idx="1"/>
          </p:nvPr>
        </p:nvSpPr>
        <p:spPr>
          <a:xfrm>
            <a:off x="685800" y="1981200"/>
            <a:ext cx="7772400" cy="4114800"/>
          </a:xfrm>
        </p:spPr>
        <p:txBody>
          <a:bodyPr/>
          <a:lstStyle/>
          <a:p>
            <a:pPr lvl="0"/>
            <a:endParaRPr lang="fr-FR" noProof="0"/>
          </a:p>
        </p:txBody>
      </p:sp>
      <p:sp>
        <p:nvSpPr>
          <p:cNvPr id="4" name="Rectangle 5"/>
          <p:cNvSpPr>
            <a:spLocks noGrp="1" noChangeArrowheads="1"/>
          </p:cNvSpPr>
          <p:nvPr>
            <p:ph type="dt" sz="half" idx="10"/>
          </p:nvPr>
        </p:nvSpPr>
        <p:spPr>
          <a:ln/>
        </p:spPr>
        <p:txBody>
          <a:bodyPr/>
          <a:lstStyle>
            <a:lvl1pPr>
              <a:defRPr/>
            </a:lvl1pPr>
          </a:lstStyle>
          <a:p>
            <a:pPr>
              <a:defRPr/>
            </a:pPr>
            <a:endParaRPr lang="fr-FR"/>
          </a:p>
        </p:txBody>
      </p:sp>
    </p:spTree>
    <p:extLst>
      <p:ext uri="{BB962C8B-B14F-4D97-AF65-F5344CB8AC3E}">
        <p14:creationId xmlns:p14="http://schemas.microsoft.com/office/powerpoint/2010/main" val="1109398285"/>
      </p:ext>
    </p:extLst>
  </p:cSld>
  <p:clrMapOvr>
    <a:masterClrMapping/>
  </p:clrMapOvr>
  <p:transition spd="slow">
    <p:wipe dir="d"/>
  </p:transition>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1.wmf"/></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0000FF"/>
        </a:solidFill>
        <a:effectLst/>
      </p:bgPr>
    </p:bg>
    <p:spTree>
      <p:nvGrpSpPr>
        <p:cNvPr id="1" name=""/>
        <p:cNvGrpSpPr/>
        <p:nvPr/>
      </p:nvGrpSpPr>
      <p:grpSpPr>
        <a:xfrm>
          <a:off x="0" y="0"/>
          <a:ext cx="0" cy="0"/>
          <a:chOff x="0" y="0"/>
          <a:chExt cx="0" cy="0"/>
        </a:xfrm>
      </p:grpSpPr>
      <p:sp>
        <p:nvSpPr>
          <p:cNvPr id="1026" name="Rectangle 2"/>
          <p:cNvSpPr>
            <a:spLocks noChangeArrowheads="1"/>
          </p:cNvSpPr>
          <p:nvPr/>
        </p:nvSpPr>
        <p:spPr bwMode="auto">
          <a:xfrm>
            <a:off x="0" y="6248400"/>
            <a:ext cx="9144000" cy="609600"/>
          </a:xfrm>
          <a:prstGeom prst="rect">
            <a:avLst/>
          </a:prstGeom>
          <a:solidFill>
            <a:srgbClr val="CCECFF"/>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defRPr sz="3200">
                <a:solidFill>
                  <a:schemeClr val="tx1"/>
                </a:solidFill>
                <a:latin typeface="Garamond" panose="02020404030301010803" pitchFamily="18" charset="0"/>
              </a:defRPr>
            </a:lvl1pPr>
            <a:lvl2pPr marL="742950" indent="-285750">
              <a:defRPr sz="3200">
                <a:solidFill>
                  <a:schemeClr val="tx1"/>
                </a:solidFill>
                <a:latin typeface="Garamond" panose="02020404030301010803" pitchFamily="18" charset="0"/>
              </a:defRPr>
            </a:lvl2pPr>
            <a:lvl3pPr marL="1143000" indent="-228600">
              <a:defRPr sz="3200">
                <a:solidFill>
                  <a:schemeClr val="tx1"/>
                </a:solidFill>
                <a:latin typeface="Garamond" panose="02020404030301010803" pitchFamily="18" charset="0"/>
              </a:defRPr>
            </a:lvl3pPr>
            <a:lvl4pPr marL="1600200" indent="-228600">
              <a:defRPr sz="3200">
                <a:solidFill>
                  <a:schemeClr val="tx1"/>
                </a:solidFill>
                <a:latin typeface="Garamond" panose="02020404030301010803" pitchFamily="18" charset="0"/>
              </a:defRPr>
            </a:lvl4pPr>
            <a:lvl5pPr marL="2057400" indent="-228600">
              <a:defRPr sz="3200">
                <a:solidFill>
                  <a:schemeClr val="tx1"/>
                </a:solidFill>
                <a:latin typeface="Garamond" panose="02020404030301010803" pitchFamily="18" charset="0"/>
              </a:defRPr>
            </a:lvl5pPr>
            <a:lvl6pPr marL="2514600" indent="-228600" eaLnBrk="0" fontAlgn="base" hangingPunct="0">
              <a:spcBef>
                <a:spcPct val="0"/>
              </a:spcBef>
              <a:spcAft>
                <a:spcPct val="0"/>
              </a:spcAft>
              <a:defRPr sz="3200">
                <a:solidFill>
                  <a:schemeClr val="tx1"/>
                </a:solidFill>
                <a:latin typeface="Garamond" panose="02020404030301010803" pitchFamily="18" charset="0"/>
              </a:defRPr>
            </a:lvl6pPr>
            <a:lvl7pPr marL="2971800" indent="-228600" eaLnBrk="0" fontAlgn="base" hangingPunct="0">
              <a:spcBef>
                <a:spcPct val="0"/>
              </a:spcBef>
              <a:spcAft>
                <a:spcPct val="0"/>
              </a:spcAft>
              <a:defRPr sz="3200">
                <a:solidFill>
                  <a:schemeClr val="tx1"/>
                </a:solidFill>
                <a:latin typeface="Garamond" panose="02020404030301010803" pitchFamily="18" charset="0"/>
              </a:defRPr>
            </a:lvl7pPr>
            <a:lvl8pPr marL="3429000" indent="-228600" eaLnBrk="0" fontAlgn="base" hangingPunct="0">
              <a:spcBef>
                <a:spcPct val="0"/>
              </a:spcBef>
              <a:spcAft>
                <a:spcPct val="0"/>
              </a:spcAft>
              <a:defRPr sz="3200">
                <a:solidFill>
                  <a:schemeClr val="tx1"/>
                </a:solidFill>
                <a:latin typeface="Garamond" panose="02020404030301010803" pitchFamily="18" charset="0"/>
              </a:defRPr>
            </a:lvl8pPr>
            <a:lvl9pPr marL="3886200" indent="-228600" eaLnBrk="0" fontAlgn="base" hangingPunct="0">
              <a:spcBef>
                <a:spcPct val="0"/>
              </a:spcBef>
              <a:spcAft>
                <a:spcPct val="0"/>
              </a:spcAft>
              <a:defRPr sz="3200">
                <a:solidFill>
                  <a:schemeClr val="tx1"/>
                </a:solidFill>
                <a:latin typeface="Garamond" panose="02020404030301010803" pitchFamily="18" charset="0"/>
              </a:defRPr>
            </a:lvl9pPr>
          </a:lstStyle>
          <a:p>
            <a:endParaRPr lang="fr-FR" altLang="fr-FR"/>
          </a:p>
        </p:txBody>
      </p:sp>
      <p:sp>
        <p:nvSpPr>
          <p:cNvPr id="1027" name="Rectangle 3"/>
          <p:cNvSpPr>
            <a:spLocks noGrp="1" noChangeArrowheads="1"/>
          </p:cNvSpPr>
          <p:nvPr>
            <p:ph type="title"/>
          </p:nvPr>
        </p:nvSpPr>
        <p:spPr bwMode="auto">
          <a:xfrm>
            <a:off x="685800" y="609600"/>
            <a:ext cx="77724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fr-FR" altLang="fr-FR"/>
              <a:t>Cliquez pour modifier le style du titre du masque</a:t>
            </a:r>
          </a:p>
        </p:txBody>
      </p:sp>
      <p:sp>
        <p:nvSpPr>
          <p:cNvPr id="1028" name="Rectangle 4"/>
          <p:cNvSpPr>
            <a:spLocks noGrp="1" noChangeArrowheads="1"/>
          </p:cNvSpPr>
          <p:nvPr>
            <p:ph type="body" idx="1"/>
          </p:nvPr>
        </p:nvSpPr>
        <p:spPr bwMode="auto">
          <a:xfrm>
            <a:off x="685800" y="1981200"/>
            <a:ext cx="7772400" cy="411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fr-FR" altLang="fr-FR"/>
              <a:t>Cliquez pour modifier les styles du texte du masque</a:t>
            </a:r>
          </a:p>
          <a:p>
            <a:pPr lvl="1"/>
            <a:r>
              <a:rPr lang="fr-FR" altLang="fr-FR"/>
              <a:t>Deuxième niveau</a:t>
            </a:r>
          </a:p>
          <a:p>
            <a:pPr lvl="2"/>
            <a:r>
              <a:rPr lang="fr-FR" altLang="fr-FR"/>
              <a:t>Troisième niveau</a:t>
            </a:r>
          </a:p>
          <a:p>
            <a:pPr lvl="3"/>
            <a:r>
              <a:rPr lang="fr-FR" altLang="fr-FR"/>
              <a:t>Quatrième niveau</a:t>
            </a:r>
          </a:p>
          <a:p>
            <a:pPr lvl="4"/>
            <a:r>
              <a:rPr lang="fr-FR" altLang="fr-FR"/>
              <a:t>Cinquième niveau</a:t>
            </a:r>
          </a:p>
        </p:txBody>
      </p:sp>
      <p:sp>
        <p:nvSpPr>
          <p:cNvPr id="29701" name="Rectangle 5"/>
          <p:cNvSpPr>
            <a:spLocks noGrp="1" noChangeArrowheads="1"/>
          </p:cNvSpPr>
          <p:nvPr>
            <p:ph type="dt" sz="half" idx="2"/>
          </p:nvPr>
        </p:nvSpPr>
        <p:spPr bwMode="auto">
          <a:xfrm>
            <a:off x="685800" y="6248400"/>
            <a:ext cx="19050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atin typeface="+mn-lt"/>
              </a:defRPr>
            </a:lvl1pPr>
          </a:lstStyle>
          <a:p>
            <a:pPr>
              <a:defRPr/>
            </a:pPr>
            <a:endParaRPr lang="fr-FR"/>
          </a:p>
        </p:txBody>
      </p:sp>
      <p:pic>
        <p:nvPicPr>
          <p:cNvPr id="1030" name="Picture 6"/>
          <p:cNvPicPr>
            <a:picLocks noChangeAspect="1" noChangeArrowheads="1"/>
          </p:cNvPicPr>
          <p:nvPr/>
        </p:nvPicPr>
        <p:blipFill>
          <a:blip r:embed="rId14" cstate="print">
            <a:extLst>
              <a:ext uri="{28A0092B-C50C-407E-A947-70E740481C1C}">
                <a14:useLocalDpi xmlns:a14="http://schemas.microsoft.com/office/drawing/2010/main" val="0"/>
              </a:ext>
            </a:extLst>
          </a:blip>
          <a:srcRect/>
          <a:stretch>
            <a:fillRect/>
          </a:stretch>
        </p:blipFill>
        <p:spPr bwMode="auto">
          <a:xfrm>
            <a:off x="1676400" y="6397625"/>
            <a:ext cx="5834063" cy="3841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 bg1="lt1" tx1="dk1" bg2="lt2" tx2="dk2" accent1="accent1" accent2="accent2" accent3="accent3" accent4="accent4" accent5="accent5" accent6="accent6" hlink="hlink" folHlink="folHlink"/>
  <p:sldLayoutIdLst>
    <p:sldLayoutId id="2147483650" r:id="rId1"/>
    <p:sldLayoutId id="2147483651" r:id="rId2"/>
    <p:sldLayoutId id="2147483652" r:id="rId3"/>
    <p:sldLayoutId id="2147483653" r:id="rId4"/>
    <p:sldLayoutId id="2147483654" r:id="rId5"/>
    <p:sldLayoutId id="2147483655" r:id="rId6"/>
    <p:sldLayoutId id="2147483656" r:id="rId7"/>
    <p:sldLayoutId id="2147483657" r:id="rId8"/>
    <p:sldLayoutId id="2147483658" r:id="rId9"/>
    <p:sldLayoutId id="2147483659" r:id="rId10"/>
    <p:sldLayoutId id="2147483660" r:id="rId11"/>
    <p:sldLayoutId id="2147483661" r:id="rId12"/>
  </p:sldLayoutIdLst>
  <p:transition spd="slow">
    <p:wipe dir="d"/>
  </p:transition>
  <p:txStyles>
    <p:titleStyle>
      <a:lvl1pPr algn="ctr" rtl="0" eaLnBrk="0" fontAlgn="base" hangingPunct="0">
        <a:spcBef>
          <a:spcPct val="0"/>
        </a:spcBef>
        <a:spcAft>
          <a:spcPct val="0"/>
        </a:spcAft>
        <a:defRPr sz="4400">
          <a:solidFill>
            <a:srgbClr val="FFFF00"/>
          </a:solidFill>
          <a:latin typeface="+mj-lt"/>
          <a:ea typeface="+mj-ea"/>
          <a:cs typeface="+mj-cs"/>
        </a:defRPr>
      </a:lvl1pPr>
      <a:lvl2pPr algn="ctr" rtl="0" eaLnBrk="0" fontAlgn="base" hangingPunct="0">
        <a:spcBef>
          <a:spcPct val="0"/>
        </a:spcBef>
        <a:spcAft>
          <a:spcPct val="0"/>
        </a:spcAft>
        <a:defRPr sz="4400">
          <a:solidFill>
            <a:srgbClr val="FFFF00"/>
          </a:solidFill>
          <a:latin typeface="Times New Roman" pitchFamily="18" charset="0"/>
        </a:defRPr>
      </a:lvl2pPr>
      <a:lvl3pPr algn="ctr" rtl="0" eaLnBrk="0" fontAlgn="base" hangingPunct="0">
        <a:spcBef>
          <a:spcPct val="0"/>
        </a:spcBef>
        <a:spcAft>
          <a:spcPct val="0"/>
        </a:spcAft>
        <a:defRPr sz="4400">
          <a:solidFill>
            <a:srgbClr val="FFFF00"/>
          </a:solidFill>
          <a:latin typeface="Times New Roman" pitchFamily="18" charset="0"/>
        </a:defRPr>
      </a:lvl3pPr>
      <a:lvl4pPr algn="ctr" rtl="0" eaLnBrk="0" fontAlgn="base" hangingPunct="0">
        <a:spcBef>
          <a:spcPct val="0"/>
        </a:spcBef>
        <a:spcAft>
          <a:spcPct val="0"/>
        </a:spcAft>
        <a:defRPr sz="4400">
          <a:solidFill>
            <a:srgbClr val="FFFF00"/>
          </a:solidFill>
          <a:latin typeface="Times New Roman" pitchFamily="18" charset="0"/>
        </a:defRPr>
      </a:lvl4pPr>
      <a:lvl5pPr algn="ctr" rtl="0" eaLnBrk="0" fontAlgn="base" hangingPunct="0">
        <a:spcBef>
          <a:spcPct val="0"/>
        </a:spcBef>
        <a:spcAft>
          <a:spcPct val="0"/>
        </a:spcAft>
        <a:defRPr sz="4400">
          <a:solidFill>
            <a:srgbClr val="FFFF00"/>
          </a:solidFill>
          <a:latin typeface="Times New Roman" pitchFamily="18" charset="0"/>
        </a:defRPr>
      </a:lvl5pPr>
      <a:lvl6pPr marL="457200" algn="ctr" rtl="0" eaLnBrk="0" fontAlgn="base" hangingPunct="0">
        <a:spcBef>
          <a:spcPct val="0"/>
        </a:spcBef>
        <a:spcAft>
          <a:spcPct val="0"/>
        </a:spcAft>
        <a:defRPr sz="4400">
          <a:solidFill>
            <a:srgbClr val="FFFF00"/>
          </a:solidFill>
          <a:latin typeface="Times New Roman" pitchFamily="18" charset="0"/>
        </a:defRPr>
      </a:lvl6pPr>
      <a:lvl7pPr marL="914400" algn="ctr" rtl="0" eaLnBrk="0" fontAlgn="base" hangingPunct="0">
        <a:spcBef>
          <a:spcPct val="0"/>
        </a:spcBef>
        <a:spcAft>
          <a:spcPct val="0"/>
        </a:spcAft>
        <a:defRPr sz="4400">
          <a:solidFill>
            <a:srgbClr val="FFFF00"/>
          </a:solidFill>
          <a:latin typeface="Times New Roman" pitchFamily="18" charset="0"/>
        </a:defRPr>
      </a:lvl7pPr>
      <a:lvl8pPr marL="1371600" algn="ctr" rtl="0" eaLnBrk="0" fontAlgn="base" hangingPunct="0">
        <a:spcBef>
          <a:spcPct val="0"/>
        </a:spcBef>
        <a:spcAft>
          <a:spcPct val="0"/>
        </a:spcAft>
        <a:defRPr sz="4400">
          <a:solidFill>
            <a:srgbClr val="FFFF00"/>
          </a:solidFill>
          <a:latin typeface="Times New Roman" pitchFamily="18" charset="0"/>
        </a:defRPr>
      </a:lvl8pPr>
      <a:lvl9pPr marL="1828800" algn="ctr" rtl="0" eaLnBrk="0" fontAlgn="base" hangingPunct="0">
        <a:spcBef>
          <a:spcPct val="0"/>
        </a:spcBef>
        <a:spcAft>
          <a:spcPct val="0"/>
        </a:spcAft>
        <a:defRPr sz="4400">
          <a:solidFill>
            <a:srgbClr val="FFFF00"/>
          </a:solidFill>
          <a:latin typeface="Times New Roman" pitchFamily="18" charset="0"/>
        </a:defRPr>
      </a:lvl9pPr>
    </p:titleStyle>
    <p:bodyStyle>
      <a:lvl1pPr marL="342900" indent="-342900" algn="l" rtl="0" eaLnBrk="0" fontAlgn="base" hangingPunct="0">
        <a:spcBef>
          <a:spcPct val="20000"/>
        </a:spcBef>
        <a:spcAft>
          <a:spcPct val="0"/>
        </a:spcAft>
        <a:buChar char="•"/>
        <a:defRPr sz="3200">
          <a:solidFill>
            <a:schemeClr val="bg1"/>
          </a:solidFill>
          <a:latin typeface="+mn-lt"/>
          <a:ea typeface="+mn-ea"/>
          <a:cs typeface="+mn-cs"/>
        </a:defRPr>
      </a:lvl1pPr>
      <a:lvl2pPr marL="742950" indent="-285750" algn="l" rtl="0" eaLnBrk="0" fontAlgn="base" hangingPunct="0">
        <a:spcBef>
          <a:spcPct val="20000"/>
        </a:spcBef>
        <a:spcAft>
          <a:spcPct val="0"/>
        </a:spcAft>
        <a:buChar char="–"/>
        <a:defRPr sz="2800">
          <a:solidFill>
            <a:schemeClr val="bg1"/>
          </a:solidFill>
          <a:latin typeface="+mn-lt"/>
        </a:defRPr>
      </a:lvl2pPr>
      <a:lvl3pPr marL="1143000" indent="-228600" algn="l" rtl="0" eaLnBrk="0" fontAlgn="base" hangingPunct="0">
        <a:spcBef>
          <a:spcPct val="20000"/>
        </a:spcBef>
        <a:spcAft>
          <a:spcPct val="0"/>
        </a:spcAft>
        <a:buChar char="•"/>
        <a:defRPr sz="2400">
          <a:solidFill>
            <a:schemeClr val="bg1"/>
          </a:solidFill>
          <a:latin typeface="+mn-lt"/>
        </a:defRPr>
      </a:lvl3pPr>
      <a:lvl4pPr marL="1600200" indent="-228600" algn="l" rtl="0" eaLnBrk="0" fontAlgn="base" hangingPunct="0">
        <a:spcBef>
          <a:spcPct val="20000"/>
        </a:spcBef>
        <a:spcAft>
          <a:spcPct val="0"/>
        </a:spcAft>
        <a:buChar char="–"/>
        <a:defRPr sz="2000">
          <a:solidFill>
            <a:schemeClr val="bg1"/>
          </a:solidFill>
          <a:latin typeface="+mn-lt"/>
        </a:defRPr>
      </a:lvl4pPr>
      <a:lvl5pPr marL="2057400" indent="-228600" algn="l" rtl="0" eaLnBrk="0" fontAlgn="base" hangingPunct="0">
        <a:spcBef>
          <a:spcPct val="20000"/>
        </a:spcBef>
        <a:spcAft>
          <a:spcPct val="0"/>
        </a:spcAft>
        <a:buChar char="»"/>
        <a:defRPr sz="2000">
          <a:solidFill>
            <a:schemeClr val="bg1"/>
          </a:solidFill>
          <a:latin typeface="+mn-lt"/>
        </a:defRPr>
      </a:lvl5pPr>
      <a:lvl6pPr marL="2514600" indent="-228600" algn="l" rtl="0" eaLnBrk="0" fontAlgn="base" hangingPunct="0">
        <a:spcBef>
          <a:spcPct val="20000"/>
        </a:spcBef>
        <a:spcAft>
          <a:spcPct val="0"/>
        </a:spcAft>
        <a:buChar char="»"/>
        <a:defRPr sz="2000">
          <a:solidFill>
            <a:schemeClr val="bg1"/>
          </a:solidFill>
          <a:latin typeface="+mn-lt"/>
        </a:defRPr>
      </a:lvl6pPr>
      <a:lvl7pPr marL="2971800" indent="-228600" algn="l" rtl="0" eaLnBrk="0" fontAlgn="base" hangingPunct="0">
        <a:spcBef>
          <a:spcPct val="20000"/>
        </a:spcBef>
        <a:spcAft>
          <a:spcPct val="0"/>
        </a:spcAft>
        <a:buChar char="»"/>
        <a:defRPr sz="2000">
          <a:solidFill>
            <a:schemeClr val="bg1"/>
          </a:solidFill>
          <a:latin typeface="+mn-lt"/>
        </a:defRPr>
      </a:lvl7pPr>
      <a:lvl8pPr marL="3429000" indent="-228600" algn="l" rtl="0" eaLnBrk="0" fontAlgn="base" hangingPunct="0">
        <a:spcBef>
          <a:spcPct val="20000"/>
        </a:spcBef>
        <a:spcAft>
          <a:spcPct val="0"/>
        </a:spcAft>
        <a:buChar char="»"/>
        <a:defRPr sz="2000">
          <a:solidFill>
            <a:schemeClr val="bg1"/>
          </a:solidFill>
          <a:latin typeface="+mn-lt"/>
        </a:defRPr>
      </a:lvl8pPr>
      <a:lvl9pPr marL="3886200" indent="-228600" algn="l" rtl="0" eaLnBrk="0" fontAlgn="base" hangingPunct="0">
        <a:spcBef>
          <a:spcPct val="20000"/>
        </a:spcBef>
        <a:spcAft>
          <a:spcPct val="0"/>
        </a:spcAft>
        <a:buChar char="»"/>
        <a:defRPr sz="2000">
          <a:solidFill>
            <a:schemeClr val="bg1"/>
          </a:solidFill>
          <a:latin typeface="+mn-lt"/>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6.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ctrTitle"/>
          </p:nvPr>
        </p:nvSpPr>
        <p:spPr>
          <a:xfrm>
            <a:off x="210263" y="404664"/>
            <a:ext cx="8658225" cy="1097280"/>
          </a:xfrm>
        </p:spPr>
        <p:txBody>
          <a:bodyPr anchor="t">
            <a:noAutofit/>
          </a:bodyPr>
          <a:lstStyle/>
          <a:p>
            <a:r>
              <a:rPr lang="en-US" sz="2100" b="1" dirty="0">
                <a:latin typeface="Garamond" panose="02020404030301010803" pitchFamily="18" charset="0"/>
              </a:rPr>
              <a:t>International Academy of Estate and Trust Law</a:t>
            </a:r>
            <a:br>
              <a:rPr lang="en-US" sz="2100" b="1" dirty="0">
                <a:latin typeface="Garamond" panose="02020404030301010803" pitchFamily="18" charset="0"/>
              </a:rPr>
            </a:br>
            <a:r>
              <a:rPr lang="en-US" sz="2100" b="1" dirty="0">
                <a:latin typeface="Garamond" panose="02020404030301010803" pitchFamily="18" charset="0"/>
              </a:rPr>
              <a:t>Tax and Global Mobility Update</a:t>
            </a:r>
            <a:br>
              <a:rPr lang="en-US" sz="1800" b="1" noProof="0" dirty="0">
                <a:latin typeface="Garamond" panose="02020404030301010803" pitchFamily="18" charset="0"/>
              </a:rPr>
            </a:br>
            <a:r>
              <a:rPr lang="en-US" sz="1800" b="1" noProof="0" dirty="0">
                <a:latin typeface="Garamond" panose="02020404030301010803" pitchFamily="18" charset="0"/>
              </a:rPr>
              <a:t> </a:t>
            </a:r>
            <a:br>
              <a:rPr lang="en-US" sz="1800" b="1" noProof="0" dirty="0">
                <a:latin typeface="Garamond" panose="02020404030301010803" pitchFamily="18" charset="0"/>
              </a:rPr>
            </a:br>
            <a:r>
              <a:rPr lang="en-US" sz="1800" b="1" noProof="0" dirty="0">
                <a:latin typeface="Garamond" panose="02020404030301010803" pitchFamily="18" charset="0"/>
              </a:rPr>
              <a:t>May 18, 2026</a:t>
            </a:r>
            <a:br>
              <a:rPr lang="en-US" sz="1800" b="1" noProof="0" dirty="0">
                <a:latin typeface="Garamond" panose="02020404030301010803" pitchFamily="18" charset="0"/>
              </a:rPr>
            </a:br>
            <a:r>
              <a:rPr lang="en-US" sz="1800" b="1" noProof="0" dirty="0">
                <a:latin typeface="Garamond" panose="02020404030301010803" pitchFamily="18" charset="0"/>
              </a:rPr>
              <a:t>Vancouver, Canada</a:t>
            </a:r>
            <a:br>
              <a:rPr lang="en-US" sz="1800" b="1" noProof="0" dirty="0">
                <a:latin typeface="Garamond" panose="02020404030301010803" pitchFamily="18" charset="0"/>
              </a:rPr>
            </a:br>
            <a:endParaRPr lang="en-US" sz="1800" b="1" noProof="0" dirty="0">
              <a:latin typeface="Garamond" panose="02020404030301010803" pitchFamily="18" charset="0"/>
            </a:endParaRPr>
          </a:p>
        </p:txBody>
      </p:sp>
      <p:sp>
        <p:nvSpPr>
          <p:cNvPr id="3" name="Sous-titre 2"/>
          <p:cNvSpPr>
            <a:spLocks noGrp="1"/>
          </p:cNvSpPr>
          <p:nvPr>
            <p:ph type="subTitle" idx="1"/>
          </p:nvPr>
        </p:nvSpPr>
        <p:spPr>
          <a:xfrm>
            <a:off x="210263" y="2276872"/>
            <a:ext cx="8658225" cy="3583305"/>
          </a:xfrm>
        </p:spPr>
        <p:txBody>
          <a:bodyPr>
            <a:normAutofit fontScale="62500" lnSpcReduction="20000"/>
          </a:bodyPr>
          <a:lstStyle/>
          <a:p>
            <a:r>
              <a:rPr lang="en-US" sz="3900" b="1" noProof="0" dirty="0">
                <a:solidFill>
                  <a:srgbClr val="FFFF00"/>
                </a:solidFill>
                <a:latin typeface="Garamond" panose="02020404030301010803" pitchFamily="18" charset="0"/>
              </a:rPr>
              <a:t>Overview of the recent French court cases </a:t>
            </a:r>
          </a:p>
          <a:p>
            <a:r>
              <a:rPr lang="en-US" sz="3900" b="1" noProof="0" dirty="0">
                <a:solidFill>
                  <a:srgbClr val="FFFF00"/>
                </a:solidFill>
                <a:latin typeface="Garamond" panose="02020404030301010803" pitchFamily="18" charset="0"/>
              </a:rPr>
              <a:t>in relation to </a:t>
            </a:r>
            <a:r>
              <a:rPr lang="en-US" sz="3900" b="1" dirty="0">
                <a:solidFill>
                  <a:srgbClr val="FFFF00"/>
                </a:solidFill>
                <a:latin typeface="Garamond" panose="02020404030301010803" pitchFamily="18" charset="0"/>
              </a:rPr>
              <a:t>foreign trusts connected to France</a:t>
            </a:r>
            <a:endParaRPr lang="en-US" sz="3900" b="1" noProof="0" dirty="0">
              <a:solidFill>
                <a:srgbClr val="FFFF00"/>
              </a:solidFill>
              <a:latin typeface="Garamond" panose="02020404030301010803" pitchFamily="18" charset="0"/>
            </a:endParaRPr>
          </a:p>
          <a:p>
            <a:endParaRPr lang="en-US" noProof="0" dirty="0">
              <a:solidFill>
                <a:srgbClr val="FFFF00"/>
              </a:solidFill>
            </a:endParaRPr>
          </a:p>
          <a:p>
            <a:endParaRPr lang="en-US" noProof="0" dirty="0">
              <a:solidFill>
                <a:srgbClr val="FFFF00"/>
              </a:solidFill>
            </a:endParaRPr>
          </a:p>
          <a:p>
            <a:pPr>
              <a:defRPr/>
            </a:pPr>
            <a:r>
              <a:rPr lang="en-US" noProof="0" dirty="0">
                <a:ln>
                  <a:solidFill>
                    <a:srgbClr val="FFFF00"/>
                  </a:solidFill>
                </a:ln>
                <a:solidFill>
                  <a:srgbClr val="FFFF00"/>
                </a:solidFill>
                <a:latin typeface="Garamond" panose="02020404030301010803" pitchFamily="18" charset="0"/>
              </a:rPr>
              <a:t>Maryse Naudin</a:t>
            </a:r>
          </a:p>
          <a:p>
            <a:pPr>
              <a:defRPr/>
            </a:pPr>
            <a:r>
              <a:rPr lang="en-US" noProof="0" dirty="0">
                <a:ln>
                  <a:solidFill>
                    <a:srgbClr val="FFFF00"/>
                  </a:solidFill>
                </a:ln>
                <a:solidFill>
                  <a:srgbClr val="FFFF00"/>
                </a:solidFill>
                <a:latin typeface="Garamond" panose="02020404030301010803" pitchFamily="18" charset="0"/>
              </a:rPr>
              <a:t>Avocat au </a:t>
            </a:r>
            <a:r>
              <a:rPr lang="en-US" noProof="0" dirty="0" err="1">
                <a:ln>
                  <a:solidFill>
                    <a:srgbClr val="FFFF00"/>
                  </a:solidFill>
                </a:ln>
                <a:solidFill>
                  <a:srgbClr val="FFFF00"/>
                </a:solidFill>
                <a:latin typeface="Garamond" panose="02020404030301010803" pitchFamily="18" charset="0"/>
              </a:rPr>
              <a:t>barreau</a:t>
            </a:r>
            <a:r>
              <a:rPr lang="en-US" noProof="0" dirty="0">
                <a:ln>
                  <a:solidFill>
                    <a:srgbClr val="FFFF00"/>
                  </a:solidFill>
                </a:ln>
                <a:solidFill>
                  <a:srgbClr val="FFFF00"/>
                </a:solidFill>
                <a:latin typeface="Garamond" panose="02020404030301010803" pitchFamily="18" charset="0"/>
              </a:rPr>
              <a:t> de Paris</a:t>
            </a:r>
          </a:p>
          <a:p>
            <a:pPr>
              <a:lnSpc>
                <a:spcPct val="50000"/>
              </a:lnSpc>
              <a:spcBef>
                <a:spcPct val="50000"/>
              </a:spcBef>
              <a:defRPr/>
            </a:pPr>
            <a:r>
              <a:rPr lang="en-US" b="1" noProof="0" dirty="0">
                <a:solidFill>
                  <a:srgbClr val="FFFF07"/>
                </a:solidFill>
                <a:latin typeface="Garamond" panose="02020404030301010803" pitchFamily="18" charset="0"/>
              </a:rPr>
              <a:t>Tirard, Naudin</a:t>
            </a:r>
          </a:p>
          <a:p>
            <a:pPr>
              <a:lnSpc>
                <a:spcPct val="50000"/>
              </a:lnSpc>
              <a:spcBef>
                <a:spcPct val="50000"/>
              </a:spcBef>
              <a:defRPr/>
            </a:pPr>
            <a:r>
              <a:rPr lang="en-US" b="1" noProof="0" dirty="0">
                <a:solidFill>
                  <a:srgbClr val="FFFF07"/>
                </a:solidFill>
                <a:latin typeface="Garamond" panose="02020404030301010803" pitchFamily="18" charset="0"/>
              </a:rPr>
              <a:t>9 rue Boissy </a:t>
            </a:r>
            <a:r>
              <a:rPr lang="en-US" b="1" noProof="0" dirty="0" err="1">
                <a:solidFill>
                  <a:srgbClr val="FFFF07"/>
                </a:solidFill>
                <a:latin typeface="Garamond" panose="02020404030301010803" pitchFamily="18" charset="0"/>
              </a:rPr>
              <a:t>d’Anglas</a:t>
            </a:r>
            <a:endParaRPr lang="en-US" b="1" noProof="0" dirty="0">
              <a:solidFill>
                <a:srgbClr val="FFFF07"/>
              </a:solidFill>
              <a:latin typeface="Garamond" panose="02020404030301010803" pitchFamily="18" charset="0"/>
            </a:endParaRPr>
          </a:p>
          <a:p>
            <a:pPr>
              <a:lnSpc>
                <a:spcPct val="50000"/>
              </a:lnSpc>
              <a:spcBef>
                <a:spcPct val="50000"/>
              </a:spcBef>
              <a:defRPr/>
            </a:pPr>
            <a:r>
              <a:rPr lang="en-US" b="1" noProof="0" dirty="0">
                <a:solidFill>
                  <a:srgbClr val="FFFF07"/>
                </a:solidFill>
                <a:latin typeface="Garamond" panose="02020404030301010803" pitchFamily="18" charset="0"/>
              </a:rPr>
              <a:t>75008 Paris</a:t>
            </a:r>
          </a:p>
          <a:p>
            <a:pPr>
              <a:lnSpc>
                <a:spcPct val="50000"/>
              </a:lnSpc>
              <a:spcBef>
                <a:spcPct val="50000"/>
              </a:spcBef>
              <a:defRPr/>
            </a:pPr>
            <a:r>
              <a:rPr lang="en-US" b="1" noProof="0" dirty="0">
                <a:solidFill>
                  <a:srgbClr val="FFFF07"/>
                </a:solidFill>
                <a:latin typeface="Garamond" panose="02020404030301010803" pitchFamily="18" charset="0"/>
              </a:rPr>
              <a:t>France</a:t>
            </a:r>
          </a:p>
          <a:p>
            <a:pPr>
              <a:lnSpc>
                <a:spcPct val="50000"/>
              </a:lnSpc>
              <a:spcBef>
                <a:spcPct val="50000"/>
              </a:spcBef>
              <a:defRPr/>
            </a:pPr>
            <a:r>
              <a:rPr lang="en-US" b="1" noProof="0" dirty="0">
                <a:solidFill>
                  <a:srgbClr val="FFFF07"/>
                </a:solidFill>
                <a:latin typeface="Garamond" panose="02020404030301010803" pitchFamily="18" charset="0"/>
              </a:rPr>
              <a:t>Tel: +33 1 53 57 36 00 Fax : +33 1 47 23 63 31</a:t>
            </a:r>
          </a:p>
          <a:p>
            <a:pPr>
              <a:lnSpc>
                <a:spcPct val="50000"/>
              </a:lnSpc>
              <a:spcBef>
                <a:spcPct val="50000"/>
              </a:spcBef>
              <a:defRPr/>
            </a:pPr>
            <a:r>
              <a:rPr lang="en-US" b="1" noProof="0" dirty="0">
                <a:solidFill>
                  <a:srgbClr val="FFFF07"/>
                </a:solidFill>
                <a:latin typeface="Garamond" panose="02020404030301010803" pitchFamily="18" charset="0"/>
              </a:rPr>
              <a:t>lawfirm@tirard-naudin.com</a:t>
            </a:r>
          </a:p>
          <a:p>
            <a:endParaRPr lang="en-US" noProof="0" dirty="0">
              <a:solidFill>
                <a:srgbClr val="FFFF00"/>
              </a:solidFill>
            </a:endParaRPr>
          </a:p>
        </p:txBody>
      </p:sp>
    </p:spTree>
    <p:extLst>
      <p:ext uri="{BB962C8B-B14F-4D97-AF65-F5344CB8AC3E}">
        <p14:creationId xmlns:p14="http://schemas.microsoft.com/office/powerpoint/2010/main" val="3210900827"/>
      </p:ext>
    </p:extLst>
  </p:cSld>
  <p:clrMapOvr>
    <a:masterClrMapping/>
  </p:clrMapOvr>
  <mc:AlternateContent xmlns:mc="http://schemas.openxmlformats.org/markup-compatibility/2006" xmlns:p14="http://schemas.microsoft.com/office/powerpoint/2010/main">
    <mc:Choice Requires="p14">
      <p:transition spd="slow" p14:dur="1250"/>
    </mc:Choice>
    <mc:Fallback xmlns="">
      <p:transition spd="slow"/>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C2D4E4F-57D1-9ADC-B14C-D9D912128BB2}"/>
            </a:ext>
          </a:extLst>
        </p:cNvPr>
        <p:cNvGrpSpPr/>
        <p:nvPr/>
      </p:nvGrpSpPr>
      <p:grpSpPr>
        <a:xfrm>
          <a:off x="0" y="0"/>
          <a:ext cx="0" cy="0"/>
          <a:chOff x="0" y="0"/>
          <a:chExt cx="0" cy="0"/>
        </a:xfrm>
      </p:grpSpPr>
      <p:sp>
        <p:nvSpPr>
          <p:cNvPr id="3" name="Espace réservé du contenu 2">
            <a:extLst>
              <a:ext uri="{FF2B5EF4-FFF2-40B4-BE49-F238E27FC236}">
                <a16:creationId xmlns:a16="http://schemas.microsoft.com/office/drawing/2014/main" id="{3C011B5D-2F88-A5A1-69BD-468C78A6C4D8}"/>
              </a:ext>
            </a:extLst>
          </p:cNvPr>
          <p:cNvSpPr>
            <a:spLocks noGrp="1"/>
          </p:cNvSpPr>
          <p:nvPr>
            <p:ph idx="1"/>
          </p:nvPr>
        </p:nvSpPr>
        <p:spPr>
          <a:xfrm>
            <a:off x="98717" y="694946"/>
            <a:ext cx="8964487" cy="5614374"/>
          </a:xfrm>
        </p:spPr>
        <p:txBody>
          <a:bodyPr/>
          <a:lstStyle/>
          <a:p>
            <a:pPr marL="0" indent="0">
              <a:spcBef>
                <a:spcPts val="0"/>
              </a:spcBef>
              <a:buNone/>
            </a:pPr>
            <a:r>
              <a:rPr lang="en-US" sz="1200" b="1" dirty="0">
                <a:solidFill>
                  <a:srgbClr val="FFFF00"/>
                </a:solidFill>
                <a:latin typeface="Garamond" panose="02020404030301010803" pitchFamily="18" charset="0"/>
              </a:rPr>
              <a:t>Introduction</a:t>
            </a:r>
            <a:endParaRPr lang="en-US" sz="1200" dirty="0">
              <a:solidFill>
                <a:srgbClr val="FFFF00"/>
              </a:solidFill>
              <a:latin typeface="Garamond" panose="02020404030301010803" pitchFamily="18" charset="0"/>
            </a:endParaRPr>
          </a:p>
          <a:p>
            <a:pPr marL="627063" indent="-268288">
              <a:spcBef>
                <a:spcPts val="0"/>
              </a:spcBef>
            </a:pPr>
            <a:r>
              <a:rPr lang="en-US" sz="1200" dirty="0">
                <a:solidFill>
                  <a:srgbClr val="FFFF00"/>
                </a:solidFill>
                <a:latin typeface="Garamond" panose="02020404030301010803" pitchFamily="18" charset="0"/>
              </a:rPr>
              <a:t>Summary of the French tax regime of trusts depending on French taxes </a:t>
            </a:r>
          </a:p>
          <a:p>
            <a:pPr marL="0">
              <a:spcBef>
                <a:spcPts val="0"/>
              </a:spcBef>
            </a:pPr>
            <a:endParaRPr lang="en-US" sz="1200" dirty="0">
              <a:solidFill>
                <a:srgbClr val="FFFF00"/>
              </a:solidFill>
              <a:latin typeface="Garamond" panose="02020404030301010803" pitchFamily="18" charset="0"/>
            </a:endParaRPr>
          </a:p>
          <a:p>
            <a:pPr marL="407988" indent="-228600" defTabSz="538163">
              <a:spcBef>
                <a:spcPts val="0"/>
              </a:spcBef>
              <a:buAutoNum type="arabicPeriod"/>
            </a:pPr>
            <a:r>
              <a:rPr lang="en-US" sz="1200" b="1" dirty="0">
                <a:solidFill>
                  <a:srgbClr val="FFFF00"/>
                </a:solidFill>
                <a:latin typeface="Garamond" panose="02020404030301010803" pitchFamily="18" charset="0"/>
              </a:rPr>
              <a:t>Trusts and French gift or inheritance tax</a:t>
            </a:r>
          </a:p>
          <a:p>
            <a:pPr marL="407988" indent="-228600" defTabSz="538163">
              <a:spcBef>
                <a:spcPts val="0"/>
              </a:spcBef>
              <a:buAutoNum type="arabicPeriod"/>
            </a:pPr>
            <a:endParaRPr lang="en-US" sz="1200" b="1" dirty="0">
              <a:solidFill>
                <a:srgbClr val="FFFF00"/>
              </a:solidFill>
              <a:latin typeface="Garamond" panose="02020404030301010803" pitchFamily="18" charset="0"/>
            </a:endParaRPr>
          </a:p>
          <a:p>
            <a:pPr marL="179388" indent="0" defTabSz="538163">
              <a:spcBef>
                <a:spcPts val="0"/>
              </a:spcBef>
              <a:buNone/>
            </a:pPr>
            <a:r>
              <a:rPr lang="en-US" sz="1200" b="1" i="1" dirty="0">
                <a:solidFill>
                  <a:srgbClr val="FFFF00"/>
                </a:solidFill>
                <a:latin typeface="Garamond" panose="02020404030301010803" pitchFamily="18" charset="0"/>
              </a:rPr>
              <a:t>1.1.</a:t>
            </a:r>
            <a:r>
              <a:rPr lang="en-US" sz="1200" b="1" dirty="0">
                <a:solidFill>
                  <a:srgbClr val="FFFF00"/>
                </a:solidFill>
                <a:latin typeface="Garamond" panose="02020404030301010803" pitchFamily="18" charset="0"/>
              </a:rPr>
              <a:t>	</a:t>
            </a:r>
            <a:r>
              <a:rPr lang="en-US" sz="1200" b="1" i="1" dirty="0">
                <a:solidFill>
                  <a:srgbClr val="FFFF00"/>
                </a:solidFill>
                <a:latin typeface="Garamond" panose="02020404030301010803" pitchFamily="18" charset="0"/>
              </a:rPr>
              <a:t>Taxable events for French inheritance tax before July 31st 2011 </a:t>
            </a:r>
          </a:p>
          <a:p>
            <a:pPr marL="179388" indent="0" defTabSz="538163">
              <a:spcBef>
                <a:spcPts val="0"/>
              </a:spcBef>
              <a:buNone/>
            </a:pPr>
            <a:endParaRPr lang="en-US" sz="1200" i="1" dirty="0">
              <a:solidFill>
                <a:srgbClr val="FFFF00"/>
              </a:solidFill>
              <a:latin typeface="Garamond" panose="02020404030301010803" pitchFamily="18" charset="0"/>
            </a:endParaRPr>
          </a:p>
          <a:p>
            <a:pPr marL="358775" indent="0" defTabSz="627063">
              <a:spcBef>
                <a:spcPts val="0"/>
              </a:spcBef>
              <a:buNone/>
              <a:tabLst>
                <a:tab pos="88900" algn="l"/>
              </a:tabLst>
            </a:pPr>
            <a:r>
              <a:rPr lang="en-US" sz="1200" dirty="0">
                <a:solidFill>
                  <a:srgbClr val="FFFF00"/>
                </a:solidFill>
                <a:latin typeface="Garamond" panose="02020404030301010803" pitchFamily="18" charset="0"/>
              </a:rPr>
              <a:t>•	Supreme Court, October 8th 2025 - Cour de Cassation n°24-16.995 “the 1989 David Trust”</a:t>
            </a:r>
          </a:p>
          <a:p>
            <a:pPr marL="358775" indent="0" defTabSz="627063">
              <a:spcBef>
                <a:spcPts val="0"/>
              </a:spcBef>
              <a:buNone/>
              <a:tabLst>
                <a:tab pos="88900" algn="l"/>
              </a:tabLst>
            </a:pPr>
            <a:endParaRPr lang="en-US" sz="1200" dirty="0">
              <a:solidFill>
                <a:srgbClr val="FFFF00"/>
              </a:solidFill>
              <a:latin typeface="Garamond" panose="02020404030301010803" pitchFamily="18" charset="0"/>
            </a:endParaRPr>
          </a:p>
          <a:p>
            <a:pPr marL="627063" indent="0" defTabSz="314325">
              <a:spcBef>
                <a:spcPts val="0"/>
              </a:spcBef>
              <a:buNone/>
              <a:tabLst>
                <a:tab pos="88900" algn="l"/>
              </a:tabLst>
            </a:pPr>
            <a:r>
              <a:rPr lang="en-US" sz="1200" dirty="0">
                <a:solidFill>
                  <a:srgbClr val="FFFF00"/>
                </a:solidFill>
                <a:latin typeface="Garamond" panose="02020404030301010803" pitchFamily="18" charset="0"/>
              </a:rPr>
              <a:t>	</a:t>
            </a:r>
            <a:r>
              <a:rPr lang="en-US" sz="1200" i="1" dirty="0">
                <a:solidFill>
                  <a:srgbClr val="FFFF00"/>
                </a:solidFill>
                <a:latin typeface="Garamond" panose="02020404030301010803" pitchFamily="18" charset="0"/>
              </a:rPr>
              <a:t>(Lexis Nexis, Revue de Droit Fiscal n°5, 29 </a:t>
            </a:r>
            <a:r>
              <a:rPr lang="en-US" sz="1200" i="1" dirty="0" err="1">
                <a:solidFill>
                  <a:srgbClr val="FFFF00"/>
                </a:solidFill>
                <a:latin typeface="Garamond" panose="02020404030301010803" pitchFamily="18" charset="0"/>
              </a:rPr>
              <a:t>janvier</a:t>
            </a:r>
            <a:r>
              <a:rPr lang="en-US" sz="1200" i="1" dirty="0">
                <a:solidFill>
                  <a:srgbClr val="FFFF00"/>
                </a:solidFill>
                <a:latin typeface="Garamond" panose="02020404030301010803" pitchFamily="18" charset="0"/>
              </a:rPr>
              <a:t> 2026, n°28 - Droits de mutation à </a:t>
            </a:r>
            <a:r>
              <a:rPr lang="en-US" sz="1200" i="1" dirty="0" err="1">
                <a:solidFill>
                  <a:srgbClr val="FFFF00"/>
                </a:solidFill>
                <a:latin typeface="Garamond" panose="02020404030301010803" pitchFamily="18" charset="0"/>
              </a:rPr>
              <a:t>titre</a:t>
            </a:r>
            <a:r>
              <a:rPr lang="en-US" sz="1200" i="1" dirty="0">
                <a:solidFill>
                  <a:srgbClr val="FFFF00"/>
                </a:solidFill>
                <a:latin typeface="Garamond" panose="02020404030301010803" pitchFamily="18" charset="0"/>
              </a:rPr>
              <a:t> </a:t>
            </a:r>
            <a:r>
              <a:rPr lang="en-US" sz="1200" i="1" dirty="0" err="1">
                <a:solidFill>
                  <a:srgbClr val="FFFF00"/>
                </a:solidFill>
                <a:latin typeface="Garamond" panose="02020404030301010803" pitchFamily="18" charset="0"/>
              </a:rPr>
              <a:t>gratuit</a:t>
            </a:r>
            <a:r>
              <a:rPr lang="en-US" sz="1200" i="1" dirty="0">
                <a:solidFill>
                  <a:srgbClr val="FFFF00"/>
                </a:solidFill>
                <a:latin typeface="Garamond" panose="02020404030301010803" pitchFamily="18" charset="0"/>
              </a:rPr>
              <a:t> et Trusts : </a:t>
            </a:r>
            <a:r>
              <a:rPr lang="en-US" sz="1200" i="1" dirty="0" err="1">
                <a:solidFill>
                  <a:srgbClr val="FFFF00"/>
                </a:solidFill>
                <a:latin typeface="Garamond" panose="02020404030301010803" pitchFamily="18" charset="0"/>
              </a:rPr>
              <a:t>précisions</a:t>
            </a:r>
            <a:r>
              <a:rPr lang="en-US" sz="1200" i="1" dirty="0">
                <a:solidFill>
                  <a:srgbClr val="FFFF00"/>
                </a:solidFill>
                <a:latin typeface="Garamond" panose="02020404030301010803" pitchFamily="18" charset="0"/>
              </a:rPr>
              <a:t> sur le fait </a:t>
            </a:r>
            <a:r>
              <a:rPr lang="en-US" sz="1200" i="1" dirty="0" err="1">
                <a:solidFill>
                  <a:srgbClr val="FFFF00"/>
                </a:solidFill>
                <a:latin typeface="Garamond" panose="02020404030301010803" pitchFamily="18" charset="0"/>
              </a:rPr>
              <a:t>générateur</a:t>
            </a:r>
            <a:r>
              <a:rPr lang="en-US" sz="1200" i="1" dirty="0">
                <a:solidFill>
                  <a:srgbClr val="FFFF00"/>
                </a:solidFill>
                <a:latin typeface="Garamond" panose="02020404030301010803" pitchFamily="18" charset="0"/>
              </a:rPr>
              <a:t> et </a:t>
            </a:r>
            <a:r>
              <a:rPr lang="en-US" sz="1200" i="1" dirty="0" err="1">
                <a:solidFill>
                  <a:srgbClr val="FFFF00"/>
                </a:solidFill>
                <a:latin typeface="Garamond" panose="02020404030301010803" pitchFamily="18" charset="0"/>
              </a:rPr>
              <a:t>l’échange</a:t>
            </a:r>
            <a:r>
              <a:rPr lang="en-US" sz="1200" i="1" dirty="0">
                <a:solidFill>
                  <a:srgbClr val="FFFF00"/>
                </a:solidFill>
                <a:latin typeface="Garamond" panose="02020404030301010803" pitchFamily="18" charset="0"/>
              </a:rPr>
              <a:t> de </a:t>
            </a:r>
            <a:r>
              <a:rPr lang="en-US" sz="1200" i="1" dirty="0" err="1">
                <a:solidFill>
                  <a:srgbClr val="FFFF00"/>
                </a:solidFill>
                <a:latin typeface="Garamond" panose="02020404030301010803" pitchFamily="18" charset="0"/>
              </a:rPr>
              <a:t>renseignements</a:t>
            </a:r>
            <a:r>
              <a:rPr lang="en-US" sz="1200" i="1" dirty="0">
                <a:solidFill>
                  <a:srgbClr val="FFFF00"/>
                </a:solidFill>
                <a:latin typeface="Garamond" panose="02020404030301010803" pitchFamily="18" charset="0"/>
              </a:rPr>
              <a:t>)</a:t>
            </a:r>
          </a:p>
          <a:p>
            <a:pPr marL="0">
              <a:spcBef>
                <a:spcPts val="0"/>
              </a:spcBef>
            </a:pPr>
            <a:endParaRPr lang="en-US" sz="1200" b="1" dirty="0">
              <a:solidFill>
                <a:srgbClr val="FFFF00"/>
              </a:solidFill>
              <a:latin typeface="Garamond" panose="02020404030301010803" pitchFamily="18" charset="0"/>
            </a:endParaRPr>
          </a:p>
          <a:p>
            <a:pPr marL="179388" indent="0" defTabSz="538163">
              <a:spcBef>
                <a:spcPts val="0"/>
              </a:spcBef>
              <a:buNone/>
            </a:pPr>
            <a:r>
              <a:rPr lang="en-US" sz="1200" b="1" i="1" dirty="0">
                <a:solidFill>
                  <a:srgbClr val="FFFF00"/>
                </a:solidFill>
                <a:latin typeface="Garamond" panose="02020404030301010803" pitchFamily="18" charset="0"/>
              </a:rPr>
              <a:t>1.2.	Life insurance policies and trusts</a:t>
            </a:r>
          </a:p>
          <a:p>
            <a:pPr marL="0">
              <a:spcBef>
                <a:spcPts val="0"/>
              </a:spcBef>
            </a:pPr>
            <a:endParaRPr lang="en-US" sz="1200" b="1" dirty="0">
              <a:solidFill>
                <a:srgbClr val="FFFF00"/>
              </a:solidFill>
              <a:latin typeface="Garamond" panose="02020404030301010803" pitchFamily="18" charset="0"/>
            </a:endParaRPr>
          </a:p>
          <a:p>
            <a:pPr marL="358775" indent="0" defTabSz="627063">
              <a:spcBef>
                <a:spcPts val="0"/>
              </a:spcBef>
              <a:buNone/>
            </a:pPr>
            <a:r>
              <a:rPr lang="en-US" sz="1200" dirty="0">
                <a:solidFill>
                  <a:srgbClr val="FFFF00"/>
                </a:solidFill>
                <a:latin typeface="Garamond" panose="02020404030301010803" pitchFamily="18" charset="0"/>
              </a:rPr>
              <a:t>•	Appeal Court of Paris, June 30, 2025 - Cour </a:t>
            </a:r>
            <a:r>
              <a:rPr lang="en-US" sz="1200" dirty="0" err="1">
                <a:solidFill>
                  <a:srgbClr val="FFFF00"/>
                </a:solidFill>
                <a:latin typeface="Garamond" panose="02020404030301010803" pitchFamily="18" charset="0"/>
              </a:rPr>
              <a:t>d’appel</a:t>
            </a:r>
            <a:r>
              <a:rPr lang="en-US" sz="1200" dirty="0">
                <a:solidFill>
                  <a:srgbClr val="FFFF00"/>
                </a:solidFill>
                <a:latin typeface="Garamond" panose="02020404030301010803" pitchFamily="18" charset="0"/>
              </a:rPr>
              <a:t> de Paris N°22/06103 “US Life Insurance Trusts”</a:t>
            </a:r>
          </a:p>
          <a:p>
            <a:pPr marL="358775" indent="0" defTabSz="627063">
              <a:spcBef>
                <a:spcPts val="0"/>
              </a:spcBef>
              <a:buNone/>
            </a:pPr>
            <a:endParaRPr lang="en-US" sz="1200" dirty="0">
              <a:solidFill>
                <a:srgbClr val="FFFF00"/>
              </a:solidFill>
              <a:latin typeface="Garamond" panose="02020404030301010803" pitchFamily="18" charset="0"/>
            </a:endParaRPr>
          </a:p>
          <a:p>
            <a:pPr marL="627063" indent="0" defTabSz="627063">
              <a:spcBef>
                <a:spcPts val="0"/>
              </a:spcBef>
              <a:buNone/>
              <a:tabLst>
                <a:tab pos="627063" algn="l"/>
              </a:tabLst>
            </a:pPr>
            <a:r>
              <a:rPr lang="en-US" sz="1200" i="1" dirty="0">
                <a:solidFill>
                  <a:srgbClr val="FFFF00"/>
                </a:solidFill>
                <a:latin typeface="Garamond" panose="02020404030301010803" pitchFamily="18" charset="0"/>
              </a:rPr>
              <a:t>(Lexis Nexis, Revue de Droit Fiscal n°40, 2 </a:t>
            </a:r>
            <a:r>
              <a:rPr lang="en-US" sz="1200" i="1" dirty="0" err="1">
                <a:solidFill>
                  <a:srgbClr val="FFFF00"/>
                </a:solidFill>
                <a:latin typeface="Garamond" panose="02020404030301010803" pitchFamily="18" charset="0"/>
              </a:rPr>
              <a:t>octobre</a:t>
            </a:r>
            <a:r>
              <a:rPr lang="en-US" sz="1200" i="1" dirty="0">
                <a:solidFill>
                  <a:srgbClr val="FFFF00"/>
                </a:solidFill>
                <a:latin typeface="Garamond" panose="02020404030301010803" pitchFamily="18" charset="0"/>
              </a:rPr>
              <a:t> 2025, n°302 - De </a:t>
            </a:r>
            <a:r>
              <a:rPr lang="en-US" sz="1200" i="1" dirty="0" err="1">
                <a:solidFill>
                  <a:srgbClr val="FFFF00"/>
                </a:solidFill>
                <a:latin typeface="Garamond" panose="02020404030301010803" pitchFamily="18" charset="0"/>
              </a:rPr>
              <a:t>l’articulation</a:t>
            </a:r>
            <a:r>
              <a:rPr lang="en-US" sz="1200" i="1" dirty="0">
                <a:solidFill>
                  <a:srgbClr val="FFFF00"/>
                </a:solidFill>
                <a:latin typeface="Garamond" panose="02020404030301010803" pitchFamily="18" charset="0"/>
              </a:rPr>
              <a:t> de </a:t>
            </a:r>
            <a:r>
              <a:rPr lang="en-US" sz="1200" i="1" dirty="0" err="1">
                <a:solidFill>
                  <a:srgbClr val="FFFF00"/>
                </a:solidFill>
                <a:latin typeface="Garamond" panose="02020404030301010803" pitchFamily="18" charset="0"/>
              </a:rPr>
              <a:t>contrats</a:t>
            </a:r>
            <a:r>
              <a:rPr lang="en-US" sz="1200" i="1" dirty="0">
                <a:solidFill>
                  <a:srgbClr val="FFFF00"/>
                </a:solidFill>
                <a:latin typeface="Garamond" panose="02020404030301010803" pitchFamily="18" charset="0"/>
              </a:rPr>
              <a:t> </a:t>
            </a:r>
            <a:r>
              <a:rPr lang="en-US" sz="1200" i="1" dirty="0" err="1">
                <a:solidFill>
                  <a:srgbClr val="FFFF00"/>
                </a:solidFill>
                <a:latin typeface="Garamond" panose="02020404030301010803" pitchFamily="18" charset="0"/>
              </a:rPr>
              <a:t>d’assurance</a:t>
            </a:r>
            <a:r>
              <a:rPr lang="en-US" sz="1200" i="1" dirty="0">
                <a:solidFill>
                  <a:srgbClr val="FFFF00"/>
                </a:solidFill>
                <a:latin typeface="Garamond" panose="02020404030301010803" pitchFamily="18" charset="0"/>
              </a:rPr>
              <a:t>-vie et de trusts au regard de la qualification </a:t>
            </a:r>
            <a:r>
              <a:rPr lang="en-US" sz="1200" i="1" dirty="0" err="1">
                <a:solidFill>
                  <a:srgbClr val="FFFF00"/>
                </a:solidFill>
                <a:latin typeface="Garamond" panose="02020404030301010803" pitchFamily="18" charset="0"/>
              </a:rPr>
              <a:t>d’une</a:t>
            </a:r>
            <a:r>
              <a:rPr lang="en-US" sz="1200" i="1" dirty="0">
                <a:solidFill>
                  <a:srgbClr val="FFFF00"/>
                </a:solidFill>
                <a:latin typeface="Garamond" panose="02020404030301010803" pitchFamily="18" charset="0"/>
              </a:rPr>
              <a:t> donation </a:t>
            </a:r>
            <a:r>
              <a:rPr lang="en-US" sz="1200" i="1" dirty="0" err="1">
                <a:solidFill>
                  <a:srgbClr val="FFFF00"/>
                </a:solidFill>
                <a:latin typeface="Garamond" panose="02020404030301010803" pitchFamily="18" charset="0"/>
              </a:rPr>
              <a:t>indirecte</a:t>
            </a:r>
            <a:r>
              <a:rPr lang="en-US" sz="1200" i="1" dirty="0">
                <a:solidFill>
                  <a:srgbClr val="FFFF00"/>
                </a:solidFill>
                <a:latin typeface="Garamond" panose="02020404030301010803" pitchFamily="18" charset="0"/>
              </a:rPr>
              <a:t>)</a:t>
            </a:r>
          </a:p>
          <a:p>
            <a:pPr marL="0">
              <a:spcBef>
                <a:spcPts val="0"/>
              </a:spcBef>
            </a:pPr>
            <a:endParaRPr lang="en-US" sz="1200" dirty="0">
              <a:solidFill>
                <a:srgbClr val="FFFF00"/>
              </a:solidFill>
              <a:latin typeface="Garamond" panose="02020404030301010803" pitchFamily="18" charset="0"/>
            </a:endParaRPr>
          </a:p>
          <a:p>
            <a:pPr marL="179388" indent="0" defTabSz="538163">
              <a:spcBef>
                <a:spcPts val="0"/>
              </a:spcBef>
              <a:buNone/>
            </a:pPr>
            <a:r>
              <a:rPr lang="en-US" sz="1200" b="1" dirty="0">
                <a:solidFill>
                  <a:srgbClr val="FFFF00"/>
                </a:solidFill>
                <a:latin typeface="Garamond" panose="02020404030301010803" pitchFamily="18" charset="0"/>
              </a:rPr>
              <a:t>2.	Qualification of distributions from trusts</a:t>
            </a:r>
          </a:p>
          <a:p>
            <a:pPr marL="0">
              <a:spcBef>
                <a:spcPts val="0"/>
              </a:spcBef>
            </a:pPr>
            <a:endParaRPr lang="en-US" sz="1200" b="1" i="1" dirty="0">
              <a:solidFill>
                <a:srgbClr val="FFFF00"/>
              </a:solidFill>
              <a:latin typeface="Garamond" panose="02020404030301010803" pitchFamily="18" charset="0"/>
            </a:endParaRPr>
          </a:p>
          <a:p>
            <a:pPr marL="179388" indent="0" defTabSz="538163">
              <a:spcBef>
                <a:spcPts val="0"/>
              </a:spcBef>
              <a:buNone/>
            </a:pPr>
            <a:r>
              <a:rPr lang="en-US" sz="1200" b="1" i="1" dirty="0">
                <a:solidFill>
                  <a:srgbClr val="FFFF00"/>
                </a:solidFill>
                <a:latin typeface="Garamond" panose="02020404030301010803" pitchFamily="18" charset="0"/>
              </a:rPr>
              <a:t>2.1.	Qualification of distributions from trusts: capital or income?</a:t>
            </a:r>
          </a:p>
          <a:p>
            <a:pPr marL="0">
              <a:spcBef>
                <a:spcPts val="0"/>
              </a:spcBef>
            </a:pPr>
            <a:endParaRPr lang="en-US" sz="1200" dirty="0">
              <a:solidFill>
                <a:srgbClr val="FFFF00"/>
              </a:solidFill>
              <a:latin typeface="Garamond" panose="02020404030301010803" pitchFamily="18" charset="0"/>
            </a:endParaRPr>
          </a:p>
          <a:p>
            <a:pPr marL="627063" indent="-268288">
              <a:spcBef>
                <a:spcPts val="0"/>
              </a:spcBef>
            </a:pPr>
            <a:r>
              <a:rPr lang="en-US" sz="1200" dirty="0">
                <a:solidFill>
                  <a:srgbClr val="FFFF00"/>
                </a:solidFill>
                <a:latin typeface="Garamond" panose="02020404030301010803" pitchFamily="18" charset="0"/>
              </a:rPr>
              <a:t>Appeal Court of Paris, October 11th 2024 - Cour administrative </a:t>
            </a:r>
            <a:r>
              <a:rPr lang="en-US" sz="1200" dirty="0" err="1">
                <a:solidFill>
                  <a:srgbClr val="FFFF00"/>
                </a:solidFill>
                <a:latin typeface="Garamond" panose="02020404030301010803" pitchFamily="18" charset="0"/>
              </a:rPr>
              <a:t>d’appel</a:t>
            </a:r>
            <a:r>
              <a:rPr lang="en-US" sz="1200" dirty="0">
                <a:solidFill>
                  <a:srgbClr val="FFFF00"/>
                </a:solidFill>
                <a:latin typeface="Garamond" panose="02020404030301010803" pitchFamily="18" charset="0"/>
              </a:rPr>
              <a:t> de Paris 9ème chambre n°22PA03139 “The Loughrea Trust”</a:t>
            </a:r>
          </a:p>
          <a:p>
            <a:pPr marL="0">
              <a:spcBef>
                <a:spcPts val="0"/>
              </a:spcBef>
            </a:pPr>
            <a:endParaRPr lang="en-US" sz="1200" dirty="0">
              <a:solidFill>
                <a:srgbClr val="FFFF00"/>
              </a:solidFill>
              <a:latin typeface="Garamond" panose="02020404030301010803" pitchFamily="18" charset="0"/>
            </a:endParaRPr>
          </a:p>
          <a:p>
            <a:pPr marL="625475" indent="0">
              <a:spcBef>
                <a:spcPts val="0"/>
              </a:spcBef>
              <a:buNone/>
              <a:tabLst>
                <a:tab pos="627063" algn="l"/>
              </a:tabLst>
            </a:pPr>
            <a:r>
              <a:rPr lang="en-US" sz="1200" i="1" dirty="0">
                <a:solidFill>
                  <a:srgbClr val="FFFF00"/>
                </a:solidFill>
                <a:latin typeface="Garamond" panose="02020404030301010803" pitchFamily="18" charset="0"/>
              </a:rPr>
              <a:t>(Lexis Nexis, Revue de Droit Fiscal n°49, 5 </a:t>
            </a:r>
            <a:r>
              <a:rPr lang="en-US" sz="1200" i="1" dirty="0" err="1">
                <a:solidFill>
                  <a:srgbClr val="FFFF00"/>
                </a:solidFill>
                <a:latin typeface="Garamond" panose="02020404030301010803" pitchFamily="18" charset="0"/>
              </a:rPr>
              <a:t>décembre</a:t>
            </a:r>
            <a:r>
              <a:rPr lang="en-US" sz="1200" i="1" dirty="0">
                <a:solidFill>
                  <a:srgbClr val="FFFF00"/>
                </a:solidFill>
                <a:latin typeface="Garamond" panose="02020404030301010803" pitchFamily="18" charset="0"/>
              </a:rPr>
              <a:t> 2024 n°390 – Distributions de trusts : capital </a:t>
            </a:r>
            <a:r>
              <a:rPr lang="en-US" sz="1200" i="1" dirty="0" err="1">
                <a:solidFill>
                  <a:srgbClr val="FFFF00"/>
                </a:solidFill>
                <a:latin typeface="Garamond" panose="02020404030301010803" pitchFamily="18" charset="0"/>
              </a:rPr>
              <a:t>ou</a:t>
            </a:r>
            <a:r>
              <a:rPr lang="en-US" sz="1200" i="1" dirty="0">
                <a:solidFill>
                  <a:srgbClr val="FFFF00"/>
                </a:solidFill>
                <a:latin typeface="Garamond" panose="02020404030301010803" pitchFamily="18" charset="0"/>
              </a:rPr>
              <a:t> </a:t>
            </a:r>
            <a:r>
              <a:rPr lang="en-US" sz="1200" i="1" dirty="0" err="1">
                <a:solidFill>
                  <a:srgbClr val="FFFF00"/>
                </a:solidFill>
                <a:latin typeface="Garamond" panose="02020404030301010803" pitchFamily="18" charset="0"/>
              </a:rPr>
              <a:t>revenus</a:t>
            </a:r>
            <a:r>
              <a:rPr lang="en-US" sz="1200" i="1" dirty="0">
                <a:solidFill>
                  <a:srgbClr val="FFFF00"/>
                </a:solidFill>
                <a:latin typeface="Garamond" panose="02020404030301010803" pitchFamily="18" charset="0"/>
              </a:rPr>
              <a:t>)</a:t>
            </a:r>
          </a:p>
          <a:p>
            <a:pPr marL="0">
              <a:spcBef>
                <a:spcPts val="0"/>
              </a:spcBef>
            </a:pPr>
            <a:endParaRPr lang="en-US" sz="1200" dirty="0">
              <a:solidFill>
                <a:srgbClr val="FFFF00"/>
              </a:solidFill>
              <a:latin typeface="Garamond" panose="02020404030301010803" pitchFamily="18" charset="0"/>
            </a:endParaRPr>
          </a:p>
          <a:p>
            <a:pPr marL="627063" indent="-268288">
              <a:spcBef>
                <a:spcPts val="0"/>
              </a:spcBef>
            </a:pPr>
            <a:r>
              <a:rPr lang="en-US" sz="1200" dirty="0">
                <a:solidFill>
                  <a:srgbClr val="FFFF00"/>
                </a:solidFill>
                <a:latin typeface="Garamond" panose="02020404030301010803" pitchFamily="18" charset="0"/>
              </a:rPr>
              <a:t>Supreme Court, March 13th 2026 – Conseil </a:t>
            </a:r>
            <a:r>
              <a:rPr lang="en-US" sz="1200" dirty="0" err="1">
                <a:solidFill>
                  <a:srgbClr val="FFFF00"/>
                </a:solidFill>
                <a:latin typeface="Garamond" panose="02020404030301010803" pitchFamily="18" charset="0"/>
              </a:rPr>
              <a:t>d’Etat</a:t>
            </a:r>
            <a:r>
              <a:rPr lang="en-US" sz="1200" dirty="0">
                <a:solidFill>
                  <a:srgbClr val="FFFF00"/>
                </a:solidFill>
                <a:latin typeface="Garamond" panose="02020404030301010803" pitchFamily="18" charset="0"/>
              </a:rPr>
              <a:t> 9ème et 10ème chambre </a:t>
            </a:r>
            <a:r>
              <a:rPr lang="en-US" sz="1200" dirty="0" err="1">
                <a:solidFill>
                  <a:srgbClr val="FFFF00"/>
                </a:solidFill>
                <a:latin typeface="Garamond" panose="02020404030301010803" pitchFamily="18" charset="0"/>
              </a:rPr>
              <a:t>réunies</a:t>
            </a:r>
            <a:r>
              <a:rPr lang="en-US" sz="1200" dirty="0">
                <a:solidFill>
                  <a:srgbClr val="FFFF00"/>
                </a:solidFill>
                <a:latin typeface="Garamond" panose="02020404030301010803" pitchFamily="18" charset="0"/>
              </a:rPr>
              <a:t> n°500318 “The Loughrea Trust”</a:t>
            </a:r>
          </a:p>
          <a:p>
            <a:pPr marL="0">
              <a:spcBef>
                <a:spcPts val="0"/>
              </a:spcBef>
            </a:pPr>
            <a:endParaRPr lang="en-US" sz="1200" dirty="0">
              <a:solidFill>
                <a:srgbClr val="FFFF00"/>
              </a:solidFill>
              <a:latin typeface="Garamond" panose="02020404030301010803" pitchFamily="18" charset="0"/>
            </a:endParaRPr>
          </a:p>
          <a:p>
            <a:pPr marL="625475" indent="0">
              <a:spcBef>
                <a:spcPts val="0"/>
              </a:spcBef>
              <a:buNone/>
            </a:pPr>
            <a:r>
              <a:rPr lang="en-US" sz="1200" i="1" dirty="0">
                <a:solidFill>
                  <a:srgbClr val="FFFF00"/>
                </a:solidFill>
                <a:latin typeface="Garamond" panose="02020404030301010803" pitchFamily="18" charset="0"/>
              </a:rPr>
              <a:t>Lexis Nexis, Revue de Droit Fiscal (to be published soon)</a:t>
            </a:r>
          </a:p>
          <a:p>
            <a:endParaRPr lang="en-US" sz="1600" dirty="0">
              <a:solidFill>
                <a:srgbClr val="FFFF00"/>
              </a:solidFill>
              <a:latin typeface="Garamond" panose="02020404030301010803" pitchFamily="18" charset="0"/>
            </a:endParaRPr>
          </a:p>
        </p:txBody>
      </p:sp>
      <p:sp>
        <p:nvSpPr>
          <p:cNvPr id="2" name="Rectangle 1">
            <a:extLst>
              <a:ext uri="{FF2B5EF4-FFF2-40B4-BE49-F238E27FC236}">
                <a16:creationId xmlns:a16="http://schemas.microsoft.com/office/drawing/2014/main" id="{7682AF80-5363-5929-516B-E8F6D9EA71DA}"/>
              </a:ext>
            </a:extLst>
          </p:cNvPr>
          <p:cNvSpPr/>
          <p:nvPr/>
        </p:nvSpPr>
        <p:spPr>
          <a:xfrm>
            <a:off x="458757" y="89616"/>
            <a:ext cx="8244408" cy="475130"/>
          </a:xfrm>
          <a:prstGeom prst="rect">
            <a:avLst/>
          </a:prstGeom>
        </p:spPr>
        <p:txBody>
          <a:bodyPr wrap="square">
            <a:spAutoFit/>
          </a:bodyPr>
          <a:lstStyle/>
          <a:p>
            <a:pPr algn="ctr">
              <a:lnSpc>
                <a:spcPct val="107000"/>
              </a:lnSpc>
              <a:spcAft>
                <a:spcPts val="800"/>
              </a:spcAft>
            </a:pPr>
            <a:endParaRPr lang="en-US" sz="2400" b="1" dirty="0">
              <a:solidFill>
                <a:srgbClr val="FFFF00"/>
              </a:solidFill>
              <a:ea typeface="Calibri" panose="020F0502020204030204" pitchFamily="34" charset="0"/>
              <a:cs typeface="Times New Roman" panose="02020603050405020304" pitchFamily="18" charset="0"/>
            </a:endParaRPr>
          </a:p>
        </p:txBody>
      </p:sp>
      <p:sp>
        <p:nvSpPr>
          <p:cNvPr id="5" name="ZoneTexte 4">
            <a:extLst>
              <a:ext uri="{FF2B5EF4-FFF2-40B4-BE49-F238E27FC236}">
                <a16:creationId xmlns:a16="http://schemas.microsoft.com/office/drawing/2014/main" id="{4D1A9DF4-16FA-7F2E-6E05-20C70FA69FF5}"/>
              </a:ext>
            </a:extLst>
          </p:cNvPr>
          <p:cNvSpPr txBox="1"/>
          <p:nvPr/>
        </p:nvSpPr>
        <p:spPr>
          <a:xfrm>
            <a:off x="1772816" y="62722"/>
            <a:ext cx="5598368" cy="675762"/>
          </a:xfrm>
          <a:prstGeom prst="rect">
            <a:avLst/>
          </a:prstGeom>
          <a:noFill/>
        </p:spPr>
        <p:txBody>
          <a:bodyPr wrap="square">
            <a:spAutoFit/>
          </a:bodyPr>
          <a:lstStyle/>
          <a:p>
            <a:pPr algn="ctr">
              <a:lnSpc>
                <a:spcPct val="107000"/>
              </a:lnSpc>
              <a:spcAft>
                <a:spcPts val="0"/>
              </a:spcAft>
              <a:buNone/>
            </a:pPr>
            <a:r>
              <a:rPr lang="en-US" sz="1800" b="1" kern="100" dirty="0">
                <a:solidFill>
                  <a:srgbClr val="FFFF00"/>
                </a:solidFill>
                <a:effectLst/>
                <a:latin typeface="Garamond" panose="02020404030301010803" pitchFamily="18" charset="0"/>
                <a:ea typeface="Calibri" panose="020F0502020204030204" pitchFamily="34" charset="0"/>
                <a:cs typeface="Times New Roman" panose="02020603050405020304" pitchFamily="18" charset="0"/>
              </a:rPr>
              <a:t>Overview of the recent French court cases</a:t>
            </a:r>
            <a:endParaRPr lang="en-US" sz="1800" kern="100" dirty="0">
              <a:solidFill>
                <a:srgbClr val="FFFF00"/>
              </a:solidFill>
              <a:effectLst/>
              <a:latin typeface="Garamond" panose="02020404030301010803" pitchFamily="18" charset="0"/>
              <a:ea typeface="Calibri" panose="020F0502020204030204" pitchFamily="34" charset="0"/>
              <a:cs typeface="Times New Roman" panose="02020603050405020304" pitchFamily="18" charset="0"/>
            </a:endParaRPr>
          </a:p>
          <a:p>
            <a:pPr algn="ctr">
              <a:lnSpc>
                <a:spcPct val="107000"/>
              </a:lnSpc>
              <a:spcAft>
                <a:spcPts val="0"/>
              </a:spcAft>
              <a:buNone/>
            </a:pPr>
            <a:r>
              <a:rPr lang="en-US" sz="1800" b="1" kern="100" dirty="0">
                <a:solidFill>
                  <a:srgbClr val="FFFF00"/>
                </a:solidFill>
                <a:effectLst/>
                <a:latin typeface="Garamond" panose="02020404030301010803" pitchFamily="18" charset="0"/>
                <a:ea typeface="Calibri" panose="020F0502020204030204" pitchFamily="34" charset="0"/>
                <a:cs typeface="Times New Roman" panose="02020603050405020304" pitchFamily="18" charset="0"/>
              </a:rPr>
              <a:t> in relation to foreign trusts connected to France</a:t>
            </a:r>
            <a:endParaRPr lang="en-US" sz="1800" kern="100" dirty="0">
              <a:solidFill>
                <a:srgbClr val="FFFF00"/>
              </a:solidFill>
              <a:effectLst/>
              <a:latin typeface="Garamond" panose="02020404030301010803" pitchFamily="18"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1795553101"/>
      </p:ext>
    </p:extLst>
  </p:cSld>
  <p:clrMapOvr>
    <a:masterClrMapping/>
  </p:clrMapOvr>
  <p:transition spd="slow">
    <p:wipe dir="d"/>
  </p:transition>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FF2C74D-BBD3-BFEA-2278-D7B748DE882D}"/>
            </a:ext>
          </a:extLst>
        </p:cNvPr>
        <p:cNvGrpSpPr/>
        <p:nvPr/>
      </p:nvGrpSpPr>
      <p:grpSpPr>
        <a:xfrm>
          <a:off x="0" y="0"/>
          <a:ext cx="0" cy="0"/>
          <a:chOff x="0" y="0"/>
          <a:chExt cx="0" cy="0"/>
        </a:xfrm>
      </p:grpSpPr>
      <p:sp>
        <p:nvSpPr>
          <p:cNvPr id="3" name="Espace réservé du contenu 2">
            <a:extLst>
              <a:ext uri="{FF2B5EF4-FFF2-40B4-BE49-F238E27FC236}">
                <a16:creationId xmlns:a16="http://schemas.microsoft.com/office/drawing/2014/main" id="{5F9B1FFE-CD47-1AF9-E3FF-5657C437B82D}"/>
              </a:ext>
            </a:extLst>
          </p:cNvPr>
          <p:cNvSpPr>
            <a:spLocks noGrp="1"/>
          </p:cNvSpPr>
          <p:nvPr>
            <p:ph idx="1"/>
          </p:nvPr>
        </p:nvSpPr>
        <p:spPr>
          <a:xfrm>
            <a:off x="107504" y="1124744"/>
            <a:ext cx="8928992" cy="4824536"/>
          </a:xfrm>
        </p:spPr>
        <p:txBody>
          <a:bodyPr/>
          <a:lstStyle/>
          <a:p>
            <a:pPr marL="0" lvl="1" indent="0" algn="just">
              <a:lnSpc>
                <a:spcPct val="107000"/>
              </a:lnSpc>
              <a:spcAft>
                <a:spcPts val="800"/>
              </a:spcAft>
              <a:buNone/>
              <a:tabLst>
                <a:tab pos="540385" algn="l"/>
              </a:tabLst>
            </a:pPr>
            <a:r>
              <a:rPr lang="en-US" sz="1200" b="1" i="1" kern="100" dirty="0">
                <a:solidFill>
                  <a:srgbClr val="FFFF00"/>
                </a:solidFill>
                <a:effectLst/>
                <a:latin typeface="Garamond" panose="02020404030301010803" pitchFamily="18" charset="0"/>
                <a:ea typeface="Calibri" panose="020F0502020204030204" pitchFamily="34" charset="0"/>
                <a:cs typeface="Times New Roman" panose="02020603050405020304" pitchFamily="18" charset="0"/>
              </a:rPr>
              <a:t>2.2. Application of French CFC rules to irrevocable and discretionary trusts and articulation of French CFC rules (article 123 bis of the FTC) with French income tax on distribution of income from trusts (article 120.9 of the FTC) </a:t>
            </a:r>
            <a:r>
              <a:rPr lang="en-US" sz="1200" kern="100" dirty="0">
                <a:solidFill>
                  <a:srgbClr val="FFFF00"/>
                </a:solidFill>
                <a:effectLst/>
                <a:latin typeface="Garamond" panose="02020404030301010803" pitchFamily="18" charset="0"/>
                <a:ea typeface="Calibri" panose="020F0502020204030204" pitchFamily="34" charset="0"/>
                <a:cs typeface="Times New Roman" panose="02020603050405020304" pitchFamily="18" charset="0"/>
              </a:rPr>
              <a:t> </a:t>
            </a:r>
          </a:p>
          <a:p>
            <a:pPr marL="179388" indent="-179388" algn="just">
              <a:lnSpc>
                <a:spcPct val="107000"/>
              </a:lnSpc>
            </a:pPr>
            <a:r>
              <a:rPr lang="en-US" sz="1200" kern="100" dirty="0">
                <a:solidFill>
                  <a:srgbClr val="FFFF00"/>
                </a:solidFill>
                <a:effectLst/>
                <a:latin typeface="Garamond" panose="02020404030301010803" pitchFamily="18" charset="0"/>
                <a:ea typeface="Calibri" panose="020F0502020204030204" pitchFamily="34" charset="0"/>
                <a:cs typeface="Times New Roman" panose="02020603050405020304" pitchFamily="18" charset="0"/>
              </a:rPr>
              <a:t>Appeal Court, of Paris November 6</a:t>
            </a:r>
            <a:r>
              <a:rPr lang="en-US" sz="1200" kern="100" baseline="30000" dirty="0">
                <a:solidFill>
                  <a:srgbClr val="FFFF00"/>
                </a:solidFill>
                <a:effectLst/>
                <a:latin typeface="Garamond" panose="02020404030301010803" pitchFamily="18" charset="0"/>
                <a:ea typeface="Calibri" panose="020F0502020204030204" pitchFamily="34" charset="0"/>
                <a:cs typeface="Times New Roman" panose="02020603050405020304" pitchFamily="18" charset="0"/>
              </a:rPr>
              <a:t>th</a:t>
            </a:r>
            <a:r>
              <a:rPr lang="en-US" sz="1200" kern="100" dirty="0">
                <a:solidFill>
                  <a:srgbClr val="FFFF00"/>
                </a:solidFill>
                <a:effectLst/>
                <a:latin typeface="Garamond" panose="02020404030301010803" pitchFamily="18" charset="0"/>
                <a:ea typeface="Calibri" panose="020F0502020204030204" pitchFamily="34" charset="0"/>
                <a:cs typeface="Times New Roman" panose="02020603050405020304" pitchFamily="18" charset="0"/>
              </a:rPr>
              <a:t> 2025 - Cour administrative </a:t>
            </a:r>
            <a:r>
              <a:rPr lang="en-US" sz="1200" kern="100" dirty="0" err="1">
                <a:solidFill>
                  <a:srgbClr val="FFFF00"/>
                </a:solidFill>
                <a:effectLst/>
                <a:latin typeface="Garamond" panose="02020404030301010803" pitchFamily="18" charset="0"/>
                <a:ea typeface="Calibri" panose="020F0502020204030204" pitchFamily="34" charset="0"/>
                <a:cs typeface="Times New Roman" panose="02020603050405020304" pitchFamily="18" charset="0"/>
              </a:rPr>
              <a:t>d’appel</a:t>
            </a:r>
            <a:r>
              <a:rPr lang="en-US" sz="1200" kern="100" dirty="0">
                <a:solidFill>
                  <a:srgbClr val="FFFF00"/>
                </a:solidFill>
                <a:effectLst/>
                <a:latin typeface="Garamond" panose="02020404030301010803" pitchFamily="18" charset="0"/>
                <a:ea typeface="Calibri" panose="020F0502020204030204" pitchFamily="34" charset="0"/>
                <a:cs typeface="Times New Roman" panose="02020603050405020304" pitchFamily="18" charset="0"/>
              </a:rPr>
              <a:t> de Paris 7</a:t>
            </a:r>
            <a:r>
              <a:rPr lang="en-US" sz="1200" kern="100" baseline="30000" dirty="0">
                <a:solidFill>
                  <a:srgbClr val="FFFF00"/>
                </a:solidFill>
                <a:effectLst/>
                <a:latin typeface="Garamond" panose="02020404030301010803" pitchFamily="18" charset="0"/>
                <a:ea typeface="Calibri" panose="020F0502020204030204" pitchFamily="34" charset="0"/>
                <a:cs typeface="Times New Roman" panose="02020603050405020304" pitchFamily="18" charset="0"/>
              </a:rPr>
              <a:t>ème</a:t>
            </a:r>
            <a:r>
              <a:rPr lang="en-US" sz="1200" kern="100" dirty="0">
                <a:solidFill>
                  <a:srgbClr val="FFFF00"/>
                </a:solidFill>
                <a:effectLst/>
                <a:latin typeface="Garamond" panose="02020404030301010803" pitchFamily="18" charset="0"/>
                <a:ea typeface="Calibri" panose="020F0502020204030204" pitchFamily="34" charset="0"/>
                <a:cs typeface="Times New Roman" panose="02020603050405020304" pitchFamily="18" charset="0"/>
              </a:rPr>
              <a:t> chambre n°24PA00746 ‘The Optima Trust” </a:t>
            </a:r>
          </a:p>
          <a:p>
            <a:pPr marL="179388" indent="-179388" algn="just">
              <a:lnSpc>
                <a:spcPct val="107000"/>
              </a:lnSpc>
            </a:pPr>
            <a:endParaRPr lang="en-US" sz="1200" kern="100" dirty="0">
              <a:solidFill>
                <a:srgbClr val="FFFF00"/>
              </a:solidFill>
              <a:effectLst/>
              <a:latin typeface="Garamond" panose="02020404030301010803" pitchFamily="18" charset="0"/>
              <a:ea typeface="Calibri" panose="020F0502020204030204" pitchFamily="34" charset="0"/>
              <a:cs typeface="Times New Roman" panose="02020603050405020304" pitchFamily="18" charset="0"/>
            </a:endParaRPr>
          </a:p>
          <a:p>
            <a:pPr marL="179388" indent="-179388" algn="just">
              <a:lnSpc>
                <a:spcPct val="107000"/>
              </a:lnSpc>
              <a:spcAft>
                <a:spcPts val="800"/>
              </a:spcAft>
              <a:buNone/>
            </a:pPr>
            <a:r>
              <a:rPr lang="fr-FR" sz="1200" i="1" kern="100" dirty="0">
                <a:solidFill>
                  <a:srgbClr val="FFFF00"/>
                </a:solidFill>
                <a:effectLst/>
                <a:latin typeface="Garamond" panose="02020404030301010803" pitchFamily="18" charset="0"/>
                <a:ea typeface="Calibri" panose="020F0502020204030204" pitchFamily="34" charset="0"/>
                <a:cs typeface="Times New Roman" panose="02020603050405020304" pitchFamily="18" charset="0"/>
              </a:rPr>
              <a:t>	(Lexis Nexis, Revue de Droit Fiscal n°15, 9 avril 2026, n°205 – Revenus de trusts : imposition lors de leur réalisation ou au moment de leur distribution ? De l’articulation des articles 123 bis et 120.9° du CGI)</a:t>
            </a:r>
            <a:endParaRPr lang="en-US" sz="1200" i="1" kern="100" dirty="0">
              <a:solidFill>
                <a:srgbClr val="FFFF00"/>
              </a:solidFill>
              <a:effectLst/>
              <a:latin typeface="Garamond" panose="02020404030301010803" pitchFamily="18" charset="0"/>
              <a:ea typeface="Calibri" panose="020F0502020204030204" pitchFamily="34" charset="0"/>
              <a:cs typeface="Times New Roman" panose="02020603050405020304" pitchFamily="18" charset="0"/>
            </a:endParaRPr>
          </a:p>
          <a:p>
            <a:pPr marL="0" lvl="0" indent="0" algn="just">
              <a:lnSpc>
                <a:spcPct val="107000"/>
              </a:lnSpc>
              <a:buNone/>
            </a:pPr>
            <a:r>
              <a:rPr lang="en-US" sz="1200" b="1" kern="100" dirty="0">
                <a:solidFill>
                  <a:srgbClr val="FFFF00"/>
                </a:solidFill>
                <a:effectLst/>
                <a:latin typeface="Garamond" panose="02020404030301010803" pitchFamily="18" charset="0"/>
                <a:ea typeface="Calibri" panose="020F0502020204030204" pitchFamily="34" charset="0"/>
                <a:cs typeface="Times New Roman" panose="02020603050405020304" pitchFamily="18" charset="0"/>
              </a:rPr>
              <a:t>3. Wealth tax and sui generis tax on trusts’ assets </a:t>
            </a:r>
          </a:p>
          <a:p>
            <a:pPr marL="0" lvl="0" indent="0" algn="just">
              <a:lnSpc>
                <a:spcPct val="107000"/>
              </a:lnSpc>
              <a:buNone/>
            </a:pPr>
            <a:endParaRPr lang="en-US" sz="1200" kern="100" dirty="0">
              <a:solidFill>
                <a:srgbClr val="FFFF00"/>
              </a:solidFill>
              <a:effectLst/>
              <a:latin typeface="Garamond" panose="02020404030301010803" pitchFamily="18" charset="0"/>
              <a:ea typeface="Calibri" panose="020F0502020204030204" pitchFamily="34" charset="0"/>
              <a:cs typeface="Times New Roman" panose="02020603050405020304" pitchFamily="18" charset="0"/>
            </a:endParaRPr>
          </a:p>
          <a:p>
            <a:pPr marL="179388" indent="-179388" algn="just">
              <a:lnSpc>
                <a:spcPct val="107000"/>
              </a:lnSpc>
            </a:pPr>
            <a:r>
              <a:rPr lang="en-US" sz="1200" kern="100" dirty="0">
                <a:solidFill>
                  <a:srgbClr val="FFFF00"/>
                </a:solidFill>
                <a:effectLst/>
                <a:latin typeface="Garamond" panose="02020404030301010803" pitchFamily="18" charset="0"/>
                <a:ea typeface="Calibri" panose="020F0502020204030204" pitchFamily="34" charset="0"/>
                <a:cs typeface="Times New Roman" panose="02020603050405020304" pitchFamily="18" charset="0"/>
              </a:rPr>
              <a:t>Supreme Court, February 11</a:t>
            </a:r>
            <a:r>
              <a:rPr lang="en-US" sz="1200" kern="100" baseline="30000" dirty="0">
                <a:solidFill>
                  <a:srgbClr val="FFFF00"/>
                </a:solidFill>
                <a:effectLst/>
                <a:latin typeface="Garamond" panose="02020404030301010803" pitchFamily="18" charset="0"/>
                <a:ea typeface="Calibri" panose="020F0502020204030204" pitchFamily="34" charset="0"/>
                <a:cs typeface="Times New Roman" panose="02020603050405020304" pitchFamily="18" charset="0"/>
              </a:rPr>
              <a:t>th</a:t>
            </a:r>
            <a:r>
              <a:rPr lang="en-US" sz="1200" kern="100" dirty="0">
                <a:solidFill>
                  <a:srgbClr val="FFFF00"/>
                </a:solidFill>
                <a:effectLst/>
                <a:latin typeface="Garamond" panose="02020404030301010803" pitchFamily="18" charset="0"/>
                <a:ea typeface="Calibri" panose="020F0502020204030204" pitchFamily="34" charset="0"/>
                <a:cs typeface="Times New Roman" panose="02020603050405020304" pitchFamily="18" charset="0"/>
              </a:rPr>
              <a:t> 2026 -Cour de Cassation Chambre </a:t>
            </a:r>
            <a:r>
              <a:rPr lang="en-US" sz="1200" kern="100" dirty="0" err="1">
                <a:solidFill>
                  <a:srgbClr val="FFFF00"/>
                </a:solidFill>
                <a:effectLst/>
                <a:latin typeface="Garamond" panose="02020404030301010803" pitchFamily="18" charset="0"/>
                <a:ea typeface="Calibri" panose="020F0502020204030204" pitchFamily="34" charset="0"/>
                <a:cs typeface="Times New Roman" panose="02020603050405020304" pitchFamily="18" charset="0"/>
              </a:rPr>
              <a:t>commerciale</a:t>
            </a:r>
            <a:r>
              <a:rPr lang="en-US" sz="1200" kern="100" dirty="0">
                <a:solidFill>
                  <a:srgbClr val="FFFF00"/>
                </a:solidFill>
                <a:effectLst/>
                <a:latin typeface="Garamond" panose="02020404030301010803" pitchFamily="18" charset="0"/>
                <a:ea typeface="Calibri" panose="020F0502020204030204" pitchFamily="34" charset="0"/>
                <a:cs typeface="Times New Roman" panose="02020603050405020304" pitchFamily="18" charset="0"/>
              </a:rPr>
              <a:t> n°23-14-305 </a:t>
            </a:r>
            <a:r>
              <a:rPr lang="en-US" sz="1200" kern="100" dirty="0">
                <a:solidFill>
                  <a:srgbClr val="FFFF00"/>
                </a:solidFill>
                <a:latin typeface="Garamond" panose="02020404030301010803" pitchFamily="18" charset="0"/>
                <a:ea typeface="Calibri" panose="020F0502020204030204" pitchFamily="34" charset="0"/>
                <a:cs typeface="Times New Roman" panose="02020603050405020304" pitchFamily="18" charset="0"/>
              </a:rPr>
              <a:t>“</a:t>
            </a:r>
            <a:r>
              <a:rPr lang="en-US" sz="1200" kern="100" dirty="0">
                <a:solidFill>
                  <a:srgbClr val="FFFF00"/>
                </a:solidFill>
                <a:effectLst/>
                <a:latin typeface="Garamond" panose="02020404030301010803" pitchFamily="18" charset="0"/>
                <a:ea typeface="Calibri" panose="020F0502020204030204" pitchFamily="34" charset="0"/>
                <a:cs typeface="Times New Roman" panose="02020603050405020304" pitchFamily="18" charset="0"/>
              </a:rPr>
              <a:t>The Oscar II Trust”</a:t>
            </a:r>
          </a:p>
          <a:p>
            <a:pPr marL="179388" indent="-179388" algn="just">
              <a:lnSpc>
                <a:spcPct val="107000"/>
              </a:lnSpc>
            </a:pPr>
            <a:endParaRPr lang="en-US" sz="1200" kern="100" dirty="0">
              <a:solidFill>
                <a:srgbClr val="FFFF00"/>
              </a:solidFill>
              <a:effectLst/>
              <a:latin typeface="Garamond" panose="02020404030301010803" pitchFamily="18" charset="0"/>
              <a:ea typeface="Calibri" panose="020F0502020204030204" pitchFamily="34" charset="0"/>
              <a:cs typeface="Times New Roman" panose="02020603050405020304" pitchFamily="18" charset="0"/>
            </a:endParaRPr>
          </a:p>
          <a:p>
            <a:pPr marL="179388" indent="0" algn="just">
              <a:lnSpc>
                <a:spcPct val="107000"/>
              </a:lnSpc>
              <a:buNone/>
            </a:pPr>
            <a:r>
              <a:rPr lang="fr-FR" sz="1200" i="1" kern="100" dirty="0">
                <a:solidFill>
                  <a:srgbClr val="FFFF00"/>
                </a:solidFill>
                <a:effectLst/>
                <a:latin typeface="Garamond" panose="02020404030301010803" pitchFamily="18" charset="0"/>
                <a:ea typeface="Calibri" panose="020F0502020204030204" pitchFamily="34" charset="0"/>
                <a:cs typeface="Times New Roman" panose="02020603050405020304" pitchFamily="18" charset="0"/>
              </a:rPr>
              <a:t>(Lexis Nexis, Revue de Droit Fiscal </a:t>
            </a:r>
            <a:r>
              <a:rPr lang="fr-FR" sz="1200" i="1" kern="100" dirty="0">
                <a:solidFill>
                  <a:srgbClr val="FFFF00"/>
                </a:solidFill>
                <a:latin typeface="Garamond" panose="02020404030301010803" pitchFamily="18" charset="0"/>
                <a:ea typeface="Calibri" panose="020F0502020204030204" pitchFamily="34" charset="0"/>
                <a:cs typeface="Times New Roman" panose="02020603050405020304" pitchFamily="18" charset="0"/>
              </a:rPr>
              <a:t>n°19, 7 mai 2026, n°224 – Le prélèvement sui generis sur les trusts : le jeu des qualifications face au mur des conventions fiscales)</a:t>
            </a:r>
            <a:endParaRPr lang="fr-FR" sz="1200" i="1" kern="100" dirty="0">
              <a:solidFill>
                <a:srgbClr val="FFFF00"/>
              </a:solidFill>
              <a:effectLst/>
              <a:latin typeface="Garamond" panose="02020404030301010803" pitchFamily="18" charset="0"/>
              <a:ea typeface="Calibri" panose="020F0502020204030204" pitchFamily="34" charset="0"/>
              <a:cs typeface="Times New Roman" panose="02020603050405020304" pitchFamily="18" charset="0"/>
            </a:endParaRPr>
          </a:p>
          <a:p>
            <a:pPr marL="447675" indent="-268288" algn="just">
              <a:lnSpc>
                <a:spcPct val="107000"/>
              </a:lnSpc>
              <a:buNone/>
            </a:pPr>
            <a:endParaRPr lang="en-US" sz="1200" kern="100" dirty="0">
              <a:solidFill>
                <a:srgbClr val="FFFF00"/>
              </a:solidFill>
              <a:effectLst/>
              <a:latin typeface="Garamond" panose="02020404030301010803" pitchFamily="18" charset="0"/>
              <a:ea typeface="Calibri" panose="020F0502020204030204" pitchFamily="34" charset="0"/>
              <a:cs typeface="Times New Roman" panose="02020603050405020304" pitchFamily="18" charset="0"/>
            </a:endParaRPr>
          </a:p>
          <a:p>
            <a:pPr marL="0" lvl="0" indent="0" algn="just">
              <a:lnSpc>
                <a:spcPct val="107000"/>
              </a:lnSpc>
              <a:buNone/>
            </a:pPr>
            <a:r>
              <a:rPr lang="en-US" sz="1200" b="1" kern="100" dirty="0">
                <a:solidFill>
                  <a:srgbClr val="FFFF00"/>
                </a:solidFill>
                <a:effectLst/>
                <a:latin typeface="Garamond" panose="02020404030301010803" pitchFamily="18" charset="0"/>
                <a:ea typeface="Calibri" panose="020F0502020204030204" pitchFamily="34" charset="0"/>
                <a:cs typeface="Times New Roman" panose="02020603050405020304" pitchFamily="18" charset="0"/>
              </a:rPr>
              <a:t>4. Reporting obligations on the trustees of trusts connected to France </a:t>
            </a:r>
          </a:p>
          <a:p>
            <a:pPr marL="0" lvl="0" indent="0" algn="just">
              <a:lnSpc>
                <a:spcPct val="107000"/>
              </a:lnSpc>
              <a:buNone/>
            </a:pPr>
            <a:endParaRPr lang="en-US" sz="1200" kern="100" dirty="0">
              <a:solidFill>
                <a:srgbClr val="FFFF00"/>
              </a:solidFill>
              <a:effectLst/>
              <a:latin typeface="Garamond" panose="02020404030301010803" pitchFamily="18" charset="0"/>
              <a:ea typeface="Calibri" panose="020F0502020204030204" pitchFamily="34" charset="0"/>
              <a:cs typeface="Times New Roman" panose="02020603050405020304" pitchFamily="18" charset="0"/>
            </a:endParaRPr>
          </a:p>
          <a:p>
            <a:pPr marL="179388" indent="-179388">
              <a:lnSpc>
                <a:spcPct val="107000"/>
              </a:lnSpc>
            </a:pPr>
            <a:r>
              <a:rPr lang="en-US" sz="1200" kern="100" dirty="0">
                <a:solidFill>
                  <a:srgbClr val="FFFF00"/>
                </a:solidFill>
                <a:effectLst/>
                <a:latin typeface="Garamond" panose="02020404030301010803" pitchFamily="18" charset="0"/>
                <a:ea typeface="Calibri" panose="020F0502020204030204" pitchFamily="34" charset="0"/>
                <a:cs typeface="Times New Roman" panose="02020603050405020304" pitchFamily="18" charset="0"/>
              </a:rPr>
              <a:t>Administrative court of Montreuil, January 23, 2025 - </a:t>
            </a:r>
            <a:r>
              <a:rPr lang="fr-FR" sz="1200" kern="100" dirty="0">
                <a:solidFill>
                  <a:srgbClr val="FFFF00"/>
                </a:solidFill>
                <a:effectLst/>
                <a:latin typeface="Garamond" panose="02020404030301010803" pitchFamily="18" charset="0"/>
                <a:ea typeface="Calibri" panose="020F0502020204030204" pitchFamily="34" charset="0"/>
                <a:cs typeface="Times New Roman" panose="02020603050405020304" pitchFamily="18" charset="0"/>
              </a:rPr>
              <a:t>Tribunal administratif de Montreuil 10</a:t>
            </a:r>
            <a:r>
              <a:rPr lang="fr-FR" sz="1200" kern="100" baseline="30000" dirty="0">
                <a:solidFill>
                  <a:srgbClr val="FFFF00"/>
                </a:solidFill>
                <a:effectLst/>
                <a:latin typeface="Garamond" panose="02020404030301010803" pitchFamily="18" charset="0"/>
                <a:ea typeface="Calibri" panose="020F0502020204030204" pitchFamily="34" charset="0"/>
                <a:cs typeface="Times New Roman" panose="02020603050405020304" pitchFamily="18" charset="0"/>
              </a:rPr>
              <a:t>ème</a:t>
            </a:r>
            <a:r>
              <a:rPr lang="fr-FR" sz="1200" kern="100" dirty="0">
                <a:solidFill>
                  <a:srgbClr val="FFFF00"/>
                </a:solidFill>
                <a:effectLst/>
                <a:latin typeface="Garamond" panose="02020404030301010803" pitchFamily="18" charset="0"/>
                <a:ea typeface="Calibri" panose="020F0502020204030204" pitchFamily="34" charset="0"/>
                <a:cs typeface="Times New Roman" panose="02020603050405020304" pitchFamily="18" charset="0"/>
              </a:rPr>
              <a:t> chambre, n°2305276 n°125595 « BCGL Services Limited » </a:t>
            </a:r>
            <a:endParaRPr lang="en-US" sz="1200" kern="100" dirty="0">
              <a:solidFill>
                <a:srgbClr val="FFFF00"/>
              </a:solidFill>
              <a:effectLst/>
              <a:latin typeface="Garamond" panose="02020404030301010803" pitchFamily="18" charset="0"/>
              <a:ea typeface="Calibri" panose="020F0502020204030204" pitchFamily="34" charset="0"/>
              <a:cs typeface="Times New Roman" panose="02020603050405020304" pitchFamily="18" charset="0"/>
            </a:endParaRPr>
          </a:p>
          <a:p>
            <a:pPr marL="457200">
              <a:lnSpc>
                <a:spcPct val="107000"/>
              </a:lnSpc>
              <a:buNone/>
            </a:pPr>
            <a:endParaRPr lang="fr-FR" sz="1200" kern="100" dirty="0">
              <a:solidFill>
                <a:srgbClr val="FFFF00"/>
              </a:solidFill>
              <a:effectLst/>
              <a:latin typeface="Garamond" panose="02020404030301010803" pitchFamily="18" charset="0"/>
              <a:ea typeface="Calibri" panose="020F0502020204030204" pitchFamily="34" charset="0"/>
              <a:cs typeface="Times New Roman" panose="02020603050405020304" pitchFamily="18" charset="0"/>
            </a:endParaRPr>
          </a:p>
          <a:p>
            <a:pPr marL="0" indent="0">
              <a:lnSpc>
                <a:spcPct val="107000"/>
              </a:lnSpc>
              <a:buNone/>
            </a:pPr>
            <a:r>
              <a:rPr lang="fr-FR" sz="1200" b="1" kern="100" dirty="0">
                <a:solidFill>
                  <a:srgbClr val="FFFF00"/>
                </a:solidFill>
                <a:effectLst/>
                <a:latin typeface="Garamond" panose="02020404030301010803" pitchFamily="18" charset="0"/>
                <a:ea typeface="Calibri" panose="020F0502020204030204" pitchFamily="34" charset="0"/>
                <a:cs typeface="Times New Roman" panose="02020603050405020304" pitchFamily="18" charset="0"/>
              </a:rPr>
              <a:t>Conclusion </a:t>
            </a:r>
            <a:endParaRPr lang="en-US" sz="1200" kern="100" dirty="0">
              <a:solidFill>
                <a:srgbClr val="FFFF00"/>
              </a:solidFill>
              <a:effectLst/>
              <a:latin typeface="Garamond" panose="02020404030301010803" pitchFamily="18" charset="0"/>
              <a:ea typeface="Calibri" panose="020F0502020204030204" pitchFamily="34" charset="0"/>
              <a:cs typeface="Times New Roman" panose="02020603050405020304" pitchFamily="18" charset="0"/>
            </a:endParaRPr>
          </a:p>
          <a:p>
            <a:endParaRPr lang="en-US" sz="1600" dirty="0">
              <a:solidFill>
                <a:srgbClr val="FFFF00"/>
              </a:solidFill>
              <a:latin typeface="Garamond" panose="02020404030301010803" pitchFamily="18" charset="0"/>
            </a:endParaRPr>
          </a:p>
        </p:txBody>
      </p:sp>
      <p:sp>
        <p:nvSpPr>
          <p:cNvPr id="2" name="Rectangle 1">
            <a:extLst>
              <a:ext uri="{FF2B5EF4-FFF2-40B4-BE49-F238E27FC236}">
                <a16:creationId xmlns:a16="http://schemas.microsoft.com/office/drawing/2014/main" id="{C19254EB-2C6D-FA0C-918C-2A1D08732DE7}"/>
              </a:ext>
            </a:extLst>
          </p:cNvPr>
          <p:cNvSpPr/>
          <p:nvPr/>
        </p:nvSpPr>
        <p:spPr>
          <a:xfrm>
            <a:off x="458757" y="89616"/>
            <a:ext cx="8244408" cy="475130"/>
          </a:xfrm>
          <a:prstGeom prst="rect">
            <a:avLst/>
          </a:prstGeom>
        </p:spPr>
        <p:txBody>
          <a:bodyPr wrap="square">
            <a:spAutoFit/>
          </a:bodyPr>
          <a:lstStyle/>
          <a:p>
            <a:pPr algn="ctr">
              <a:lnSpc>
                <a:spcPct val="107000"/>
              </a:lnSpc>
              <a:spcAft>
                <a:spcPts val="800"/>
              </a:spcAft>
            </a:pPr>
            <a:endParaRPr lang="en-US" sz="2400" b="1" dirty="0">
              <a:solidFill>
                <a:srgbClr val="FFFF00"/>
              </a:solidFill>
              <a:ea typeface="Calibri" panose="020F0502020204030204" pitchFamily="34" charset="0"/>
              <a:cs typeface="Times New Roman" panose="02020603050405020304" pitchFamily="18" charset="0"/>
            </a:endParaRPr>
          </a:p>
        </p:txBody>
      </p:sp>
      <p:sp>
        <p:nvSpPr>
          <p:cNvPr id="5" name="ZoneTexte 4">
            <a:extLst>
              <a:ext uri="{FF2B5EF4-FFF2-40B4-BE49-F238E27FC236}">
                <a16:creationId xmlns:a16="http://schemas.microsoft.com/office/drawing/2014/main" id="{A1A0CF3B-AC27-C463-0D46-EEC4389EC1EE}"/>
              </a:ext>
            </a:extLst>
          </p:cNvPr>
          <p:cNvSpPr txBox="1"/>
          <p:nvPr/>
        </p:nvSpPr>
        <p:spPr>
          <a:xfrm>
            <a:off x="1772816" y="226865"/>
            <a:ext cx="5598368" cy="675762"/>
          </a:xfrm>
          <a:prstGeom prst="rect">
            <a:avLst/>
          </a:prstGeom>
          <a:noFill/>
        </p:spPr>
        <p:txBody>
          <a:bodyPr wrap="square">
            <a:spAutoFit/>
          </a:bodyPr>
          <a:lstStyle/>
          <a:p>
            <a:pPr algn="ctr">
              <a:lnSpc>
                <a:spcPct val="107000"/>
              </a:lnSpc>
              <a:spcAft>
                <a:spcPts val="0"/>
              </a:spcAft>
              <a:buNone/>
            </a:pPr>
            <a:r>
              <a:rPr lang="en-US" sz="1800" b="1" kern="100" dirty="0">
                <a:solidFill>
                  <a:srgbClr val="FFFF00"/>
                </a:solidFill>
                <a:effectLst/>
                <a:latin typeface="Garamond" panose="02020404030301010803" pitchFamily="18" charset="0"/>
                <a:ea typeface="Calibri" panose="020F0502020204030204" pitchFamily="34" charset="0"/>
                <a:cs typeface="Times New Roman" panose="02020603050405020304" pitchFamily="18" charset="0"/>
              </a:rPr>
              <a:t>Overview of the recent French court cases</a:t>
            </a:r>
            <a:endParaRPr lang="en-US" sz="1800" kern="100" dirty="0">
              <a:solidFill>
                <a:srgbClr val="FFFF00"/>
              </a:solidFill>
              <a:effectLst/>
              <a:latin typeface="Garamond" panose="02020404030301010803" pitchFamily="18" charset="0"/>
              <a:ea typeface="Calibri" panose="020F0502020204030204" pitchFamily="34" charset="0"/>
              <a:cs typeface="Times New Roman" panose="02020603050405020304" pitchFamily="18" charset="0"/>
            </a:endParaRPr>
          </a:p>
          <a:p>
            <a:pPr algn="ctr">
              <a:lnSpc>
                <a:spcPct val="107000"/>
              </a:lnSpc>
              <a:spcAft>
                <a:spcPts val="0"/>
              </a:spcAft>
              <a:buNone/>
            </a:pPr>
            <a:r>
              <a:rPr lang="en-US" sz="1800" b="1" kern="100" dirty="0">
                <a:solidFill>
                  <a:srgbClr val="FFFF00"/>
                </a:solidFill>
                <a:effectLst/>
                <a:latin typeface="Garamond" panose="02020404030301010803" pitchFamily="18" charset="0"/>
                <a:ea typeface="Calibri" panose="020F0502020204030204" pitchFamily="34" charset="0"/>
                <a:cs typeface="Times New Roman" panose="02020603050405020304" pitchFamily="18" charset="0"/>
              </a:rPr>
              <a:t> in relation to foreign trusts connected to France</a:t>
            </a:r>
            <a:endParaRPr lang="en-US" sz="1800" kern="100" dirty="0">
              <a:solidFill>
                <a:srgbClr val="FFFF00"/>
              </a:solidFill>
              <a:effectLst/>
              <a:latin typeface="Garamond" panose="02020404030301010803" pitchFamily="18"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1629677044"/>
      </p:ext>
    </p:extLst>
  </p:cSld>
  <p:clrMapOvr>
    <a:masterClrMapping/>
  </p:clrMapOvr>
  <p:transition spd="slow">
    <p:wipe dir="d"/>
  </p:transition>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1">
            <a:extLst>
              <a:ext uri="{FF2B5EF4-FFF2-40B4-BE49-F238E27FC236}">
                <a16:creationId xmlns:a16="http://schemas.microsoft.com/office/drawing/2014/main" id="{8C38B5B7-658D-FE30-46C4-6C5D15D7E178}"/>
              </a:ext>
            </a:extLst>
          </p:cNvPr>
          <p:cNvSpPr>
            <a:spLocks noChangeArrowheads="1"/>
          </p:cNvSpPr>
          <p:nvPr/>
        </p:nvSpPr>
        <p:spPr bwMode="auto">
          <a:xfrm>
            <a:off x="2420975" y="50920"/>
            <a:ext cx="4302050" cy="61555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lvl1pPr>
              <a:defRPr>
                <a:solidFill>
                  <a:schemeClr val="tx1"/>
                </a:solidFill>
                <a:latin typeface="Arial" panose="020B0604020202020204" pitchFamily="34" charset="0"/>
              </a:defRPr>
            </a:lvl1pPr>
            <a:lvl2pPr>
              <a:defRPr>
                <a:solidFill>
                  <a:schemeClr val="tx1"/>
                </a:solidFill>
                <a:latin typeface="Arial" panose="020B0604020202020204" pitchFamily="34" charset="0"/>
              </a:defRPr>
            </a:lvl2pPr>
            <a:lvl3pPr>
              <a:defRPr>
                <a:solidFill>
                  <a:schemeClr val="tx1"/>
                </a:solidFill>
                <a:latin typeface="Arial" panose="020B0604020202020204" pitchFamily="34" charset="0"/>
              </a:defRPr>
            </a:lvl3pPr>
            <a:lvl4pPr>
              <a:defRPr>
                <a:solidFill>
                  <a:schemeClr val="tx1"/>
                </a:solidFill>
                <a:latin typeface="Arial" panose="020B0604020202020204" pitchFamily="34" charset="0"/>
              </a:defRPr>
            </a:lvl4pPr>
            <a:lvl5pPr>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600" b="1" i="0" u="none" strike="noStrike" cap="none" normalizeH="0" baseline="0" dirty="0">
                <a:ln>
                  <a:noFill/>
                </a:ln>
                <a:solidFill>
                  <a:srgbClr val="FFFF00"/>
                </a:solidFill>
                <a:effectLst/>
                <a:latin typeface="Garamond" panose="02020404030301010803" pitchFamily="18" charset="0"/>
                <a:ea typeface="Calibri" panose="020F0502020204030204" pitchFamily="34" charset="0"/>
                <a:cs typeface="Times New Roman" panose="02020603050405020304" pitchFamily="18" charset="0"/>
              </a:rPr>
              <a:t>Summary of the French Tax Regime of Trusts </a:t>
            </a:r>
            <a:endParaRPr kumimoji="0" lang="en-US" altLang="en-US" sz="1600" b="1" i="0" u="none" strike="noStrike" cap="none" normalizeH="0" baseline="0" dirty="0">
              <a:ln>
                <a:noFill/>
              </a:ln>
              <a:solidFill>
                <a:srgbClr val="FFFF00"/>
              </a:solidFill>
              <a:effectLst/>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1800" b="0" i="0" u="none" strike="noStrike" cap="none" normalizeH="0" baseline="0" dirty="0">
              <a:ln>
                <a:noFill/>
              </a:ln>
              <a:solidFill>
                <a:schemeClr val="tx1"/>
              </a:solidFill>
              <a:effectLst/>
              <a:latin typeface="Arial" panose="020B0604020202020204" pitchFamily="34" charset="0"/>
            </a:endParaRPr>
          </a:p>
        </p:txBody>
      </p:sp>
      <p:graphicFrame>
        <p:nvGraphicFramePr>
          <p:cNvPr id="9" name="Espace réservé du contenu 8">
            <a:extLst>
              <a:ext uri="{FF2B5EF4-FFF2-40B4-BE49-F238E27FC236}">
                <a16:creationId xmlns:a16="http://schemas.microsoft.com/office/drawing/2014/main" id="{487D0CB2-2414-1A24-0528-7BFB32E52142}"/>
              </a:ext>
            </a:extLst>
          </p:cNvPr>
          <p:cNvGraphicFramePr>
            <a:graphicFrameLocks noGrp="1"/>
          </p:cNvGraphicFramePr>
          <p:nvPr>
            <p:ph idx="1"/>
            <p:extLst>
              <p:ext uri="{D42A27DB-BD31-4B8C-83A1-F6EECF244321}">
                <p14:modId xmlns:p14="http://schemas.microsoft.com/office/powerpoint/2010/main" val="196958069"/>
              </p:ext>
            </p:extLst>
          </p:nvPr>
        </p:nvGraphicFramePr>
        <p:xfrm>
          <a:off x="107504" y="358696"/>
          <a:ext cx="8568951" cy="5164879"/>
        </p:xfrm>
        <a:graphic>
          <a:graphicData uri="http://schemas.openxmlformats.org/drawingml/2006/table">
            <a:tbl>
              <a:tblPr firstCol="1" bandRow="1"/>
              <a:tblGrid>
                <a:gridCol w="3107406">
                  <a:extLst>
                    <a:ext uri="{9D8B030D-6E8A-4147-A177-3AD203B41FA5}">
                      <a16:colId xmlns:a16="http://schemas.microsoft.com/office/drawing/2014/main" val="4145621866"/>
                    </a:ext>
                  </a:extLst>
                </a:gridCol>
                <a:gridCol w="1883177">
                  <a:extLst>
                    <a:ext uri="{9D8B030D-6E8A-4147-A177-3AD203B41FA5}">
                      <a16:colId xmlns:a16="http://schemas.microsoft.com/office/drawing/2014/main" val="2466165383"/>
                    </a:ext>
                  </a:extLst>
                </a:gridCol>
                <a:gridCol w="1697849">
                  <a:extLst>
                    <a:ext uri="{9D8B030D-6E8A-4147-A177-3AD203B41FA5}">
                      <a16:colId xmlns:a16="http://schemas.microsoft.com/office/drawing/2014/main" val="4259636762"/>
                    </a:ext>
                  </a:extLst>
                </a:gridCol>
                <a:gridCol w="1880519">
                  <a:extLst>
                    <a:ext uri="{9D8B030D-6E8A-4147-A177-3AD203B41FA5}">
                      <a16:colId xmlns:a16="http://schemas.microsoft.com/office/drawing/2014/main" val="3972474910"/>
                    </a:ext>
                  </a:extLst>
                </a:gridCol>
              </a:tblGrid>
              <a:tr h="223585">
                <a:tc>
                  <a:txBody>
                    <a:bodyPr/>
                    <a:lstStyle/>
                    <a:p>
                      <a:pPr algn="ctr">
                        <a:buNone/>
                      </a:pPr>
                      <a:r>
                        <a:rPr lang="en-US" sz="1200" kern="100" dirty="0">
                          <a:solidFill>
                            <a:srgbClr val="FFFF00"/>
                          </a:solidFill>
                          <a:effectLst/>
                          <a:latin typeface="Garamond" panose="02020404030301010803" pitchFamily="18" charset="0"/>
                          <a:ea typeface="Calibri" panose="020F0502020204030204" pitchFamily="34" charset="0"/>
                          <a:cs typeface="Times New Roman" panose="02020603050405020304" pitchFamily="18" charset="0"/>
                        </a:rPr>
                        <a:t>French Tax</a:t>
                      </a:r>
                    </a:p>
                  </a:txBody>
                  <a:tcPr marL="53158" marR="53158" marT="0" marB="0">
                    <a:lnL>
                      <a:noFill/>
                    </a:lnL>
                    <a:lnR>
                      <a:noFill/>
                    </a:lnR>
                    <a:lnT>
                      <a:noFill/>
                    </a:lnT>
                    <a:lnB w="12700" cap="flat" cmpd="sng" algn="ctr">
                      <a:solidFill>
                        <a:srgbClr val="0000FF"/>
                      </a:solidFill>
                      <a:prstDash val="solid"/>
                      <a:round/>
                      <a:headEnd type="none" w="med" len="med"/>
                      <a:tailEnd type="none" w="med" len="med"/>
                    </a:lnB>
                    <a:noFill/>
                  </a:tcPr>
                </a:tc>
                <a:tc gridSpan="2">
                  <a:txBody>
                    <a:bodyPr/>
                    <a:lstStyle/>
                    <a:p>
                      <a:pPr algn="ctr">
                        <a:buNone/>
                      </a:pPr>
                      <a:r>
                        <a:rPr lang="en-US" sz="1200" kern="100" dirty="0">
                          <a:solidFill>
                            <a:srgbClr val="FFFF00"/>
                          </a:solidFill>
                          <a:effectLst/>
                          <a:latin typeface="Garamond" panose="02020404030301010803" pitchFamily="18" charset="0"/>
                          <a:ea typeface="Calibri" panose="020F0502020204030204" pitchFamily="34" charset="0"/>
                          <a:cs typeface="Times New Roman" panose="02020603050405020304" pitchFamily="18" charset="0"/>
                        </a:rPr>
                        <a:t>Before January 1</a:t>
                      </a:r>
                      <a:r>
                        <a:rPr lang="en-US" sz="1200" kern="100" baseline="30000" dirty="0">
                          <a:solidFill>
                            <a:srgbClr val="FFFF00"/>
                          </a:solidFill>
                          <a:effectLst/>
                          <a:latin typeface="Garamond" panose="02020404030301010803" pitchFamily="18" charset="0"/>
                          <a:ea typeface="Calibri" panose="020F0502020204030204" pitchFamily="34" charset="0"/>
                          <a:cs typeface="Times New Roman" panose="02020603050405020304" pitchFamily="18" charset="0"/>
                        </a:rPr>
                        <a:t>st</a:t>
                      </a:r>
                      <a:r>
                        <a:rPr lang="en-US" sz="1200" kern="100" dirty="0">
                          <a:solidFill>
                            <a:srgbClr val="FFFF00"/>
                          </a:solidFill>
                          <a:effectLst/>
                          <a:latin typeface="Garamond" panose="02020404030301010803" pitchFamily="18" charset="0"/>
                          <a:ea typeface="Calibri" panose="020F0502020204030204" pitchFamily="34" charset="0"/>
                          <a:cs typeface="Times New Roman" panose="02020603050405020304" pitchFamily="18" charset="0"/>
                        </a:rPr>
                        <a:t> 2022</a:t>
                      </a:r>
                    </a:p>
                  </a:txBody>
                  <a:tcPr marL="53158" marR="53158" marT="0" marB="0">
                    <a:lnL>
                      <a:noFill/>
                    </a:lnL>
                    <a:lnR>
                      <a:noFill/>
                    </a:lnR>
                    <a:lnT>
                      <a:noFill/>
                    </a:lnT>
                    <a:lnB>
                      <a:noFill/>
                    </a:lnB>
                    <a:noFill/>
                  </a:tcPr>
                </a:tc>
                <a:tc hMerge="1">
                  <a:txBody>
                    <a:bodyPr/>
                    <a:lstStyle/>
                    <a:p>
                      <a:endParaRPr lang="en-US"/>
                    </a:p>
                  </a:txBody>
                  <a:tcPr/>
                </a:tc>
                <a:tc>
                  <a:txBody>
                    <a:bodyPr/>
                    <a:lstStyle/>
                    <a:p>
                      <a:pPr algn="ctr">
                        <a:buNone/>
                      </a:pPr>
                      <a:r>
                        <a:rPr lang="en-US" sz="1200" kern="100">
                          <a:solidFill>
                            <a:srgbClr val="FFFF00"/>
                          </a:solidFill>
                          <a:effectLst/>
                          <a:latin typeface="Garamond" panose="02020404030301010803" pitchFamily="18" charset="0"/>
                          <a:ea typeface="Calibri" panose="020F0502020204030204" pitchFamily="34" charset="0"/>
                          <a:cs typeface="Times New Roman" panose="02020603050405020304" pitchFamily="18" charset="0"/>
                        </a:rPr>
                        <a:t>Since January 1</a:t>
                      </a:r>
                      <a:r>
                        <a:rPr lang="en-US" sz="1200" kern="100" baseline="30000">
                          <a:solidFill>
                            <a:srgbClr val="FFFF00"/>
                          </a:solidFill>
                          <a:effectLst/>
                          <a:latin typeface="Garamond" panose="02020404030301010803" pitchFamily="18" charset="0"/>
                          <a:ea typeface="Calibri" panose="020F0502020204030204" pitchFamily="34" charset="0"/>
                          <a:cs typeface="Times New Roman" panose="02020603050405020304" pitchFamily="18" charset="0"/>
                        </a:rPr>
                        <a:t>st</a:t>
                      </a:r>
                      <a:r>
                        <a:rPr lang="en-US" sz="1200" kern="100">
                          <a:solidFill>
                            <a:srgbClr val="FFFF00"/>
                          </a:solidFill>
                          <a:effectLst/>
                          <a:latin typeface="Garamond" panose="02020404030301010803" pitchFamily="18" charset="0"/>
                          <a:ea typeface="Calibri" panose="020F0502020204030204" pitchFamily="34" charset="0"/>
                          <a:cs typeface="Times New Roman" panose="02020603050405020304" pitchFamily="18" charset="0"/>
                        </a:rPr>
                        <a:t> 2022</a:t>
                      </a:r>
                    </a:p>
                  </a:txBody>
                  <a:tcPr marL="53158" marR="53158" marT="0" marB="0">
                    <a:lnL>
                      <a:noFill/>
                    </a:lnL>
                    <a:lnR>
                      <a:noFill/>
                    </a:lnR>
                    <a:lnT>
                      <a:noFill/>
                    </a:lnT>
                    <a:lnB>
                      <a:noFill/>
                    </a:lnB>
                    <a:noFill/>
                  </a:tcPr>
                </a:tc>
                <a:extLst>
                  <a:ext uri="{0D108BD9-81ED-4DB2-BD59-A6C34878D82A}">
                    <a16:rowId xmlns:a16="http://schemas.microsoft.com/office/drawing/2014/main" val="1802451774"/>
                  </a:ext>
                </a:extLst>
              </a:tr>
              <a:tr h="507114">
                <a:tc>
                  <a:txBody>
                    <a:bodyPr/>
                    <a:lstStyle/>
                    <a:p>
                      <a:pPr>
                        <a:buNone/>
                      </a:pPr>
                      <a:r>
                        <a:rPr lang="en-US" sz="1200" kern="100" dirty="0">
                          <a:solidFill>
                            <a:srgbClr val="FFFF00"/>
                          </a:solidFill>
                          <a:effectLst/>
                          <a:latin typeface="Garamond" panose="02020404030301010803" pitchFamily="18" charset="0"/>
                          <a:ea typeface="Calibri" panose="020F0502020204030204" pitchFamily="34" charset="0"/>
                          <a:cs typeface="Times New Roman" panose="02020603050405020304" pitchFamily="18" charset="0"/>
                        </a:rPr>
                        <a:t> </a:t>
                      </a:r>
                    </a:p>
                  </a:txBody>
                  <a:tcPr marL="53158" marR="53158" marT="0" marB="0">
                    <a:lnL>
                      <a:noFill/>
                    </a:lnL>
                    <a:lnR>
                      <a:noFill/>
                    </a:lnR>
                    <a:lnT w="12700" cap="flat" cmpd="sng" algn="ctr">
                      <a:solidFill>
                        <a:srgbClr val="0000FF"/>
                      </a:solidFill>
                      <a:prstDash val="solid"/>
                      <a:round/>
                      <a:headEnd type="none" w="med" len="med"/>
                      <a:tailEnd type="none" w="med" len="med"/>
                    </a:lnT>
                    <a:lnB>
                      <a:noFill/>
                    </a:lnB>
                    <a:noFill/>
                  </a:tcPr>
                </a:tc>
                <a:tc>
                  <a:txBody>
                    <a:bodyPr/>
                    <a:lstStyle/>
                    <a:p>
                      <a:pPr algn="ctr">
                        <a:buNone/>
                      </a:pPr>
                      <a:r>
                        <a:rPr lang="en-US" sz="1200" kern="100" dirty="0">
                          <a:solidFill>
                            <a:srgbClr val="FFFF00"/>
                          </a:solidFill>
                          <a:effectLst/>
                          <a:latin typeface="Garamond" panose="02020404030301010803" pitchFamily="18" charset="0"/>
                          <a:ea typeface="Calibri" panose="020F0502020204030204" pitchFamily="34" charset="0"/>
                          <a:cs typeface="Times New Roman" panose="02020603050405020304" pitchFamily="18" charset="0"/>
                        </a:rPr>
                        <a:t>Irrevocable and discretionary trusts</a:t>
                      </a:r>
                    </a:p>
                  </a:txBody>
                  <a:tcPr marL="53158" marR="53158" marT="0" marB="0">
                    <a:lnL>
                      <a:noFill/>
                    </a:lnL>
                    <a:lnR>
                      <a:noFill/>
                    </a:lnR>
                    <a:lnT>
                      <a:noFill/>
                    </a:lnT>
                    <a:lnB>
                      <a:noFill/>
                    </a:lnB>
                    <a:noFill/>
                  </a:tcPr>
                </a:tc>
                <a:tc>
                  <a:txBody>
                    <a:bodyPr/>
                    <a:lstStyle/>
                    <a:p>
                      <a:pPr algn="ctr">
                        <a:buNone/>
                      </a:pPr>
                      <a:r>
                        <a:rPr lang="en-US" sz="1200" kern="100" dirty="0">
                          <a:solidFill>
                            <a:srgbClr val="FFFF00"/>
                          </a:solidFill>
                          <a:effectLst/>
                          <a:latin typeface="Garamond" panose="02020404030301010803" pitchFamily="18" charset="0"/>
                          <a:ea typeface="Calibri" panose="020F0502020204030204" pitchFamily="34" charset="0"/>
                          <a:cs typeface="Times New Roman" panose="02020603050405020304" pitchFamily="18" charset="0"/>
                        </a:rPr>
                        <a:t>Revocable trusts</a:t>
                      </a:r>
                    </a:p>
                    <a:p>
                      <a:pPr algn="ctr">
                        <a:buNone/>
                      </a:pPr>
                      <a:r>
                        <a:rPr lang="en-US" sz="1200" kern="100" dirty="0">
                          <a:solidFill>
                            <a:srgbClr val="FFFF00"/>
                          </a:solidFill>
                          <a:effectLst/>
                          <a:latin typeface="Garamond" panose="02020404030301010803" pitchFamily="18" charset="0"/>
                          <a:ea typeface="Calibri" panose="020F0502020204030204" pitchFamily="34" charset="0"/>
                          <a:cs typeface="Times New Roman" panose="02020603050405020304" pitchFamily="18" charset="0"/>
                        </a:rPr>
                        <a:t>Directed trusts</a:t>
                      </a:r>
                    </a:p>
                  </a:txBody>
                  <a:tcPr marL="53158" marR="53158" marT="0" marB="0">
                    <a:lnL>
                      <a:noFill/>
                    </a:lnL>
                    <a:lnR>
                      <a:noFill/>
                    </a:lnR>
                    <a:lnT>
                      <a:noFill/>
                    </a:lnT>
                    <a:lnB>
                      <a:noFill/>
                    </a:lnB>
                    <a:noFill/>
                  </a:tcPr>
                </a:tc>
                <a:tc>
                  <a:txBody>
                    <a:bodyPr/>
                    <a:lstStyle/>
                    <a:p>
                      <a:pPr algn="ctr">
                        <a:buNone/>
                      </a:pPr>
                      <a:r>
                        <a:rPr lang="en-US" sz="1200" kern="100">
                          <a:solidFill>
                            <a:srgbClr val="FFFF00"/>
                          </a:solidFill>
                          <a:effectLst/>
                          <a:latin typeface="Garamond" panose="02020404030301010803" pitchFamily="18" charset="0"/>
                          <a:ea typeface="Calibri" panose="020F0502020204030204" pitchFamily="34" charset="0"/>
                          <a:cs typeface="Times New Roman" panose="02020603050405020304" pitchFamily="18" charset="0"/>
                        </a:rPr>
                        <a:t>Foreign trusts regardless their characteristics </a:t>
                      </a:r>
                    </a:p>
                  </a:txBody>
                  <a:tcPr marL="53158" marR="53158" marT="0" marB="0">
                    <a:lnL>
                      <a:noFill/>
                    </a:lnL>
                    <a:lnR>
                      <a:noFill/>
                    </a:lnR>
                    <a:lnT>
                      <a:noFill/>
                    </a:lnT>
                    <a:lnB>
                      <a:noFill/>
                    </a:lnB>
                    <a:noFill/>
                  </a:tcPr>
                </a:tc>
                <a:extLst>
                  <a:ext uri="{0D108BD9-81ED-4DB2-BD59-A6C34878D82A}">
                    <a16:rowId xmlns:a16="http://schemas.microsoft.com/office/drawing/2014/main" val="1319768629"/>
                  </a:ext>
                </a:extLst>
              </a:tr>
              <a:tr h="598827">
                <a:tc>
                  <a:txBody>
                    <a:bodyPr/>
                    <a:lstStyle/>
                    <a:p>
                      <a:pPr marL="342900" lvl="0" indent="-342900">
                        <a:buFont typeface="+mj-lt"/>
                        <a:buAutoNum type="arabicParenR"/>
                      </a:pPr>
                      <a:r>
                        <a:rPr lang="en-US" sz="1200" kern="100" dirty="0">
                          <a:solidFill>
                            <a:srgbClr val="FFFF00"/>
                          </a:solidFill>
                          <a:effectLst/>
                          <a:latin typeface="Garamond" panose="02020404030301010803" pitchFamily="18" charset="0"/>
                          <a:ea typeface="Calibri" panose="020F0502020204030204" pitchFamily="34" charset="0"/>
                          <a:cs typeface="Times New Roman" panose="02020603050405020304" pitchFamily="18" charset="0"/>
                        </a:rPr>
                        <a:t>Income Tax</a:t>
                      </a:r>
                    </a:p>
                    <a:p>
                      <a:pPr marL="342900" lvl="0" indent="-342900">
                        <a:buFont typeface="Garamond" panose="02020404030301010803" pitchFamily="18" charset="0"/>
                        <a:buChar char="-"/>
                      </a:pPr>
                      <a:r>
                        <a:rPr lang="en-US" sz="1200" kern="100" dirty="0">
                          <a:solidFill>
                            <a:srgbClr val="FFFF00"/>
                          </a:solidFill>
                          <a:effectLst/>
                          <a:latin typeface="Garamond" panose="02020404030301010803" pitchFamily="18" charset="0"/>
                          <a:ea typeface="Calibri" panose="020F0502020204030204" pitchFamily="34" charset="0"/>
                          <a:cs typeface="Times New Roman" panose="02020603050405020304" pitchFamily="18" charset="0"/>
                        </a:rPr>
                        <a:t>CFC Rules</a:t>
                      </a:r>
                    </a:p>
                    <a:p>
                      <a:pPr marL="342900" lvl="0" indent="-342900">
                        <a:buFont typeface="Garamond" panose="02020404030301010803" pitchFamily="18" charset="0"/>
                        <a:buChar char="-"/>
                      </a:pPr>
                      <a:r>
                        <a:rPr lang="en-US" sz="1200" kern="100" dirty="0">
                          <a:solidFill>
                            <a:srgbClr val="FFFF00"/>
                          </a:solidFill>
                          <a:effectLst/>
                          <a:latin typeface="Garamond" panose="02020404030301010803" pitchFamily="18" charset="0"/>
                          <a:ea typeface="Calibri" panose="020F0502020204030204" pitchFamily="34" charset="0"/>
                          <a:cs typeface="Times New Roman" panose="02020603050405020304" pitchFamily="18" charset="0"/>
                        </a:rPr>
                        <a:t>Distribution of income</a:t>
                      </a:r>
                    </a:p>
                  </a:txBody>
                  <a:tcPr marL="53158" marR="53158" marT="0" marB="0">
                    <a:lnL>
                      <a:noFill/>
                    </a:lnL>
                    <a:lnR>
                      <a:noFill/>
                    </a:lnR>
                    <a:lnT>
                      <a:noFill/>
                    </a:lnT>
                    <a:lnB>
                      <a:noFill/>
                    </a:lnB>
                    <a:noFill/>
                  </a:tcPr>
                </a:tc>
                <a:tc>
                  <a:txBody>
                    <a:bodyPr/>
                    <a:lstStyle/>
                    <a:p>
                      <a:pPr algn="ctr">
                        <a:buNone/>
                      </a:pPr>
                      <a:r>
                        <a:rPr lang="en-US" sz="1200" kern="100" dirty="0">
                          <a:solidFill>
                            <a:srgbClr val="FFFF00"/>
                          </a:solidFill>
                          <a:effectLst/>
                          <a:latin typeface="Garamond" panose="02020404030301010803" pitchFamily="18" charset="0"/>
                          <a:ea typeface="Calibri" panose="020F0502020204030204" pitchFamily="34" charset="0"/>
                          <a:cs typeface="Times New Roman" panose="02020603050405020304" pitchFamily="18" charset="0"/>
                        </a:rPr>
                        <a:t> </a:t>
                      </a:r>
                    </a:p>
                    <a:p>
                      <a:pPr algn="ctr">
                        <a:buNone/>
                      </a:pPr>
                      <a:r>
                        <a:rPr lang="en-US" sz="1200" kern="100" dirty="0">
                          <a:solidFill>
                            <a:srgbClr val="FFFF00"/>
                          </a:solidFill>
                          <a:effectLst/>
                          <a:latin typeface="Garamond" panose="02020404030301010803" pitchFamily="18" charset="0"/>
                          <a:ea typeface="Calibri" panose="020F0502020204030204" pitchFamily="34" charset="0"/>
                          <a:cs typeface="Times New Roman" panose="02020603050405020304" pitchFamily="18" charset="0"/>
                        </a:rPr>
                        <a:t>No</a:t>
                      </a:r>
                    </a:p>
                    <a:p>
                      <a:pPr algn="ctr">
                        <a:buNone/>
                      </a:pPr>
                      <a:r>
                        <a:rPr lang="en-US" sz="1200" kern="100" dirty="0">
                          <a:solidFill>
                            <a:srgbClr val="FFFF00"/>
                          </a:solidFill>
                          <a:effectLst/>
                          <a:latin typeface="Garamond" panose="02020404030301010803" pitchFamily="18" charset="0"/>
                          <a:ea typeface="Calibri" panose="020F0502020204030204" pitchFamily="34" charset="0"/>
                          <a:cs typeface="Times New Roman" panose="02020603050405020304" pitchFamily="18" charset="0"/>
                        </a:rPr>
                        <a:t>Yes </a:t>
                      </a:r>
                    </a:p>
                  </a:txBody>
                  <a:tcPr marL="53158" marR="53158" marT="0" marB="0">
                    <a:lnL>
                      <a:noFill/>
                    </a:lnL>
                    <a:lnR w="12700" cap="flat" cmpd="sng" algn="ctr">
                      <a:solidFill>
                        <a:srgbClr val="FFFF00"/>
                      </a:solidFill>
                      <a:prstDash val="solid"/>
                      <a:round/>
                      <a:headEnd type="none" w="med" len="med"/>
                      <a:tailEnd type="none" w="med" len="med"/>
                    </a:lnR>
                    <a:lnT>
                      <a:noFill/>
                    </a:lnT>
                    <a:lnB w="12700" cap="flat" cmpd="sng" algn="ctr">
                      <a:solidFill>
                        <a:srgbClr val="FFFF00"/>
                      </a:solidFill>
                      <a:prstDash val="solid"/>
                      <a:round/>
                      <a:headEnd type="none" w="med" len="med"/>
                      <a:tailEnd type="none" w="med" len="med"/>
                    </a:lnB>
                    <a:noFill/>
                  </a:tcPr>
                </a:tc>
                <a:tc>
                  <a:txBody>
                    <a:bodyPr/>
                    <a:lstStyle/>
                    <a:p>
                      <a:pPr algn="ctr">
                        <a:buNone/>
                      </a:pPr>
                      <a:r>
                        <a:rPr lang="en-US" sz="1200" kern="100" dirty="0">
                          <a:solidFill>
                            <a:srgbClr val="FFFF00"/>
                          </a:solidFill>
                          <a:effectLst/>
                          <a:latin typeface="Garamond" panose="02020404030301010803" pitchFamily="18" charset="0"/>
                          <a:ea typeface="Calibri" panose="020F0502020204030204" pitchFamily="34" charset="0"/>
                          <a:cs typeface="Times New Roman" panose="02020603050405020304" pitchFamily="18" charset="0"/>
                        </a:rPr>
                        <a:t> </a:t>
                      </a:r>
                    </a:p>
                    <a:p>
                      <a:pPr algn="ctr">
                        <a:buNone/>
                      </a:pPr>
                      <a:r>
                        <a:rPr lang="en-US" sz="1200" kern="100" dirty="0">
                          <a:solidFill>
                            <a:srgbClr val="FFFF00"/>
                          </a:solidFill>
                          <a:effectLst/>
                          <a:latin typeface="Garamond" panose="02020404030301010803" pitchFamily="18" charset="0"/>
                          <a:ea typeface="Calibri" panose="020F0502020204030204" pitchFamily="34" charset="0"/>
                          <a:cs typeface="Times New Roman" panose="02020603050405020304" pitchFamily="18" charset="0"/>
                        </a:rPr>
                        <a:t>Yes</a:t>
                      </a:r>
                    </a:p>
                    <a:p>
                      <a:pPr algn="ctr">
                        <a:buNone/>
                      </a:pPr>
                      <a:r>
                        <a:rPr lang="en-US" sz="1200" kern="100" dirty="0">
                          <a:solidFill>
                            <a:srgbClr val="FFFF00"/>
                          </a:solidFill>
                          <a:effectLst/>
                          <a:latin typeface="Garamond" panose="02020404030301010803" pitchFamily="18" charset="0"/>
                          <a:ea typeface="Calibri" panose="020F0502020204030204" pitchFamily="34" charset="0"/>
                          <a:cs typeface="Times New Roman" panose="02020603050405020304" pitchFamily="18" charset="0"/>
                        </a:rPr>
                        <a:t>Yes or No</a:t>
                      </a:r>
                      <a:r>
                        <a:rPr lang="en-US" sz="1200" kern="100" baseline="30000" dirty="0">
                          <a:solidFill>
                            <a:srgbClr val="FFFF00"/>
                          </a:solidFill>
                          <a:effectLst/>
                          <a:latin typeface="Garamond" panose="02020404030301010803" pitchFamily="18" charset="0"/>
                          <a:ea typeface="Calibri" panose="020F0502020204030204" pitchFamily="34" charset="0"/>
                          <a:cs typeface="Times New Roman" panose="02020603050405020304" pitchFamily="18" charset="0"/>
                        </a:rPr>
                        <a:t>2</a:t>
                      </a:r>
                      <a:endParaRPr lang="en-US" sz="1200" kern="100" dirty="0">
                        <a:solidFill>
                          <a:srgbClr val="FFFF00"/>
                        </a:solidFill>
                        <a:effectLst/>
                        <a:latin typeface="Garamond" panose="02020404030301010803" pitchFamily="18" charset="0"/>
                        <a:ea typeface="Calibri" panose="020F0502020204030204" pitchFamily="34" charset="0"/>
                        <a:cs typeface="Times New Roman" panose="02020603050405020304" pitchFamily="18" charset="0"/>
                      </a:endParaRPr>
                    </a:p>
                  </a:txBody>
                  <a:tcPr marL="53158" marR="53158" marT="0" marB="0">
                    <a:lnL w="12700" cap="flat" cmpd="sng" algn="ctr">
                      <a:solidFill>
                        <a:srgbClr val="FFFF00"/>
                      </a:solidFill>
                      <a:prstDash val="solid"/>
                      <a:round/>
                      <a:headEnd type="none" w="med" len="med"/>
                      <a:tailEnd type="none" w="med" len="med"/>
                    </a:lnL>
                    <a:lnR w="12700" cap="flat" cmpd="sng" algn="ctr">
                      <a:solidFill>
                        <a:srgbClr val="FFFF00"/>
                      </a:solidFill>
                      <a:prstDash val="solid"/>
                      <a:round/>
                      <a:headEnd type="none" w="med" len="med"/>
                      <a:tailEnd type="none" w="med" len="med"/>
                    </a:lnR>
                    <a:lnT>
                      <a:noFill/>
                    </a:lnT>
                    <a:lnB w="12700" cap="flat" cmpd="sng" algn="ctr">
                      <a:solidFill>
                        <a:srgbClr val="FFFF00"/>
                      </a:solidFill>
                      <a:prstDash val="solid"/>
                      <a:round/>
                      <a:headEnd type="none" w="med" len="med"/>
                      <a:tailEnd type="none" w="med" len="med"/>
                    </a:lnB>
                    <a:noFill/>
                  </a:tcPr>
                </a:tc>
                <a:tc>
                  <a:txBody>
                    <a:bodyPr/>
                    <a:lstStyle/>
                    <a:p>
                      <a:pPr algn="ctr">
                        <a:buNone/>
                      </a:pPr>
                      <a:r>
                        <a:rPr lang="en-US" sz="1200" kern="100" dirty="0">
                          <a:solidFill>
                            <a:srgbClr val="FFFF00"/>
                          </a:solidFill>
                          <a:effectLst/>
                          <a:latin typeface="Garamond" panose="02020404030301010803" pitchFamily="18" charset="0"/>
                          <a:ea typeface="Calibri" panose="020F0502020204030204" pitchFamily="34" charset="0"/>
                          <a:cs typeface="Times New Roman" panose="02020603050405020304" pitchFamily="18" charset="0"/>
                        </a:rPr>
                        <a:t> </a:t>
                      </a:r>
                    </a:p>
                    <a:p>
                      <a:pPr algn="ctr">
                        <a:buNone/>
                      </a:pPr>
                      <a:r>
                        <a:rPr lang="en-US" sz="1200" kern="100" dirty="0">
                          <a:solidFill>
                            <a:srgbClr val="FFFF00"/>
                          </a:solidFill>
                          <a:effectLst/>
                          <a:latin typeface="Garamond" panose="02020404030301010803" pitchFamily="18" charset="0"/>
                          <a:ea typeface="Calibri" panose="020F0502020204030204" pitchFamily="34" charset="0"/>
                          <a:cs typeface="Times New Roman" panose="02020603050405020304" pitchFamily="18" charset="0"/>
                        </a:rPr>
                        <a:t>Yes</a:t>
                      </a:r>
                      <a:r>
                        <a:rPr lang="en-US" sz="1200" kern="100" baseline="30000" dirty="0">
                          <a:solidFill>
                            <a:srgbClr val="FFFF00"/>
                          </a:solidFill>
                          <a:effectLst/>
                          <a:latin typeface="Garamond" panose="02020404030301010803" pitchFamily="18" charset="0"/>
                          <a:ea typeface="Calibri" panose="020F0502020204030204" pitchFamily="34" charset="0"/>
                          <a:cs typeface="Times New Roman" panose="02020603050405020304" pitchFamily="18" charset="0"/>
                        </a:rPr>
                        <a:t>1</a:t>
                      </a:r>
                      <a:endParaRPr lang="en-US" sz="1200" kern="100" dirty="0">
                        <a:solidFill>
                          <a:srgbClr val="FFFF00"/>
                        </a:solidFill>
                        <a:effectLst/>
                        <a:latin typeface="Garamond" panose="02020404030301010803" pitchFamily="18" charset="0"/>
                        <a:ea typeface="Calibri" panose="020F0502020204030204" pitchFamily="34" charset="0"/>
                        <a:cs typeface="Times New Roman" panose="02020603050405020304" pitchFamily="18" charset="0"/>
                      </a:endParaRPr>
                    </a:p>
                    <a:p>
                      <a:pPr algn="ctr">
                        <a:buNone/>
                      </a:pPr>
                      <a:r>
                        <a:rPr lang="en-US" sz="1200" kern="100" dirty="0">
                          <a:solidFill>
                            <a:srgbClr val="FFFF00"/>
                          </a:solidFill>
                          <a:effectLst/>
                          <a:latin typeface="Garamond" panose="02020404030301010803" pitchFamily="18" charset="0"/>
                          <a:ea typeface="Calibri" panose="020F0502020204030204" pitchFamily="34" charset="0"/>
                          <a:cs typeface="Times New Roman" panose="02020603050405020304" pitchFamily="18" charset="0"/>
                        </a:rPr>
                        <a:t>Yes or No</a:t>
                      </a:r>
                      <a:r>
                        <a:rPr lang="en-US" sz="1200" kern="100" baseline="30000" dirty="0">
                          <a:solidFill>
                            <a:srgbClr val="FFFF00"/>
                          </a:solidFill>
                          <a:effectLst/>
                          <a:latin typeface="Garamond" panose="02020404030301010803" pitchFamily="18" charset="0"/>
                          <a:ea typeface="Calibri" panose="020F0502020204030204" pitchFamily="34" charset="0"/>
                          <a:cs typeface="Times New Roman" panose="02020603050405020304" pitchFamily="18" charset="0"/>
                        </a:rPr>
                        <a:t>2</a:t>
                      </a:r>
                      <a:endParaRPr lang="en-US" sz="1200" kern="100" dirty="0">
                        <a:solidFill>
                          <a:srgbClr val="FFFF00"/>
                        </a:solidFill>
                        <a:effectLst/>
                        <a:latin typeface="Garamond" panose="02020404030301010803" pitchFamily="18" charset="0"/>
                        <a:ea typeface="Calibri" panose="020F0502020204030204" pitchFamily="34" charset="0"/>
                        <a:cs typeface="Times New Roman" panose="02020603050405020304" pitchFamily="18" charset="0"/>
                      </a:endParaRPr>
                    </a:p>
                  </a:txBody>
                  <a:tcPr marL="53158" marR="53158" marT="0" marB="0">
                    <a:lnL w="12700" cap="flat" cmpd="sng" algn="ctr">
                      <a:solidFill>
                        <a:srgbClr val="FFFF00"/>
                      </a:solidFill>
                      <a:prstDash val="solid"/>
                      <a:round/>
                      <a:headEnd type="none" w="med" len="med"/>
                      <a:tailEnd type="none" w="med" len="med"/>
                    </a:lnL>
                    <a:lnR>
                      <a:noFill/>
                    </a:lnR>
                    <a:lnT>
                      <a:noFill/>
                    </a:lnT>
                    <a:lnB w="12700" cap="flat" cmpd="sng" algn="ctr">
                      <a:solidFill>
                        <a:srgbClr val="FFFF00"/>
                      </a:solidFill>
                      <a:prstDash val="solid"/>
                      <a:round/>
                      <a:headEnd type="none" w="med" len="med"/>
                      <a:tailEnd type="none" w="med" len="med"/>
                    </a:lnB>
                    <a:noFill/>
                  </a:tcPr>
                </a:tc>
                <a:extLst>
                  <a:ext uri="{0D108BD9-81ED-4DB2-BD59-A6C34878D82A}">
                    <a16:rowId xmlns:a16="http://schemas.microsoft.com/office/drawing/2014/main" val="1261346733"/>
                  </a:ext>
                </a:extLst>
              </a:tr>
              <a:tr h="350064">
                <a:tc>
                  <a:txBody>
                    <a:bodyPr/>
                    <a:lstStyle/>
                    <a:p>
                      <a:pPr marL="228600">
                        <a:buNone/>
                      </a:pPr>
                      <a:r>
                        <a:rPr lang="en-US" sz="1200" kern="100">
                          <a:solidFill>
                            <a:srgbClr val="FFFF00"/>
                          </a:solidFill>
                          <a:effectLst/>
                          <a:latin typeface="Garamond" panose="02020404030301010803" pitchFamily="18" charset="0"/>
                          <a:ea typeface="Calibri" panose="020F0502020204030204" pitchFamily="34" charset="0"/>
                          <a:cs typeface="Times New Roman" panose="02020603050405020304" pitchFamily="18" charset="0"/>
                        </a:rPr>
                        <a:t> </a:t>
                      </a:r>
                    </a:p>
                  </a:txBody>
                  <a:tcPr marL="53158" marR="53158" marT="0" marB="0">
                    <a:lnL>
                      <a:noFill/>
                    </a:lnL>
                    <a:lnR>
                      <a:noFill/>
                    </a:lnR>
                    <a:lnT>
                      <a:noFill/>
                    </a:lnT>
                    <a:lnB>
                      <a:noFill/>
                    </a:lnB>
                    <a:noFill/>
                  </a:tcPr>
                </a:tc>
                <a:tc gridSpan="2">
                  <a:txBody>
                    <a:bodyPr/>
                    <a:lstStyle/>
                    <a:p>
                      <a:pPr algn="ctr">
                        <a:buNone/>
                      </a:pPr>
                      <a:r>
                        <a:rPr lang="en-US" sz="1200" kern="100" dirty="0">
                          <a:solidFill>
                            <a:srgbClr val="FFFF00"/>
                          </a:solidFill>
                          <a:effectLst/>
                          <a:latin typeface="Garamond" panose="02020404030301010803" pitchFamily="18" charset="0"/>
                          <a:ea typeface="Calibri" panose="020F0502020204030204" pitchFamily="34" charset="0"/>
                          <a:cs typeface="Times New Roman" panose="02020603050405020304" pitchFamily="18" charset="0"/>
                        </a:rPr>
                        <a:t>Before January 1</a:t>
                      </a:r>
                      <a:r>
                        <a:rPr lang="en-US" sz="1200" kern="100" baseline="30000" dirty="0">
                          <a:solidFill>
                            <a:srgbClr val="FFFF00"/>
                          </a:solidFill>
                          <a:effectLst/>
                          <a:latin typeface="Garamond" panose="02020404030301010803" pitchFamily="18" charset="0"/>
                          <a:ea typeface="Calibri" panose="020F0502020204030204" pitchFamily="34" charset="0"/>
                          <a:cs typeface="Times New Roman" panose="02020603050405020304" pitchFamily="18" charset="0"/>
                        </a:rPr>
                        <a:t>st</a:t>
                      </a:r>
                      <a:r>
                        <a:rPr lang="en-US" sz="1200" kern="100" dirty="0">
                          <a:solidFill>
                            <a:srgbClr val="FFFF00"/>
                          </a:solidFill>
                          <a:effectLst/>
                          <a:latin typeface="Garamond" panose="02020404030301010803" pitchFamily="18" charset="0"/>
                          <a:ea typeface="Calibri" panose="020F0502020204030204" pitchFamily="34" charset="0"/>
                          <a:cs typeface="Times New Roman" panose="02020603050405020304" pitchFamily="18" charset="0"/>
                        </a:rPr>
                        <a:t> 2012</a:t>
                      </a:r>
                    </a:p>
                  </a:txBody>
                  <a:tcPr marL="53158" marR="53158" marT="0" marB="0">
                    <a:lnL>
                      <a:noFill/>
                    </a:lnL>
                    <a:lnR w="12700" cap="flat" cmpd="sng" algn="ctr">
                      <a:solidFill>
                        <a:srgbClr val="FFFF00"/>
                      </a:solidFill>
                      <a:prstDash val="solid"/>
                      <a:round/>
                      <a:headEnd type="none" w="med" len="med"/>
                      <a:tailEnd type="none" w="med" len="med"/>
                    </a:lnR>
                    <a:lnT w="12700" cap="flat" cmpd="sng" algn="ctr">
                      <a:solidFill>
                        <a:srgbClr val="FFFF00"/>
                      </a:solidFill>
                      <a:prstDash val="solid"/>
                      <a:round/>
                      <a:headEnd type="none" w="med" len="med"/>
                      <a:tailEnd type="none" w="med" len="med"/>
                    </a:lnT>
                    <a:lnB w="12700" cap="flat" cmpd="sng" algn="ctr">
                      <a:solidFill>
                        <a:srgbClr val="FFFF00"/>
                      </a:solidFill>
                      <a:prstDash val="solid"/>
                      <a:round/>
                      <a:headEnd type="none" w="med" len="med"/>
                      <a:tailEnd type="none" w="med" len="med"/>
                    </a:lnB>
                    <a:noFill/>
                  </a:tcPr>
                </a:tc>
                <a:tc hMerge="1">
                  <a:txBody>
                    <a:bodyPr/>
                    <a:lstStyle/>
                    <a:p>
                      <a:endParaRPr lang="en-US"/>
                    </a:p>
                  </a:txBody>
                  <a:tcPr/>
                </a:tc>
                <a:tc>
                  <a:txBody>
                    <a:bodyPr/>
                    <a:lstStyle/>
                    <a:p>
                      <a:pPr algn="ctr">
                        <a:buNone/>
                      </a:pPr>
                      <a:r>
                        <a:rPr lang="en-US" sz="1200" kern="100" dirty="0">
                          <a:solidFill>
                            <a:srgbClr val="FFFF00"/>
                          </a:solidFill>
                          <a:effectLst/>
                          <a:latin typeface="Garamond" panose="02020404030301010803" pitchFamily="18" charset="0"/>
                          <a:ea typeface="Calibri" panose="020F0502020204030204" pitchFamily="34" charset="0"/>
                          <a:cs typeface="Times New Roman" panose="02020603050405020304" pitchFamily="18" charset="0"/>
                        </a:rPr>
                        <a:t>Since January 1</a:t>
                      </a:r>
                      <a:r>
                        <a:rPr lang="en-US" sz="1200" kern="100" baseline="30000" dirty="0">
                          <a:solidFill>
                            <a:srgbClr val="FFFF00"/>
                          </a:solidFill>
                          <a:effectLst/>
                          <a:latin typeface="Garamond" panose="02020404030301010803" pitchFamily="18" charset="0"/>
                          <a:ea typeface="Calibri" panose="020F0502020204030204" pitchFamily="34" charset="0"/>
                          <a:cs typeface="Times New Roman" panose="02020603050405020304" pitchFamily="18" charset="0"/>
                        </a:rPr>
                        <a:t>st</a:t>
                      </a:r>
                      <a:r>
                        <a:rPr lang="en-US" sz="1200" kern="100" dirty="0">
                          <a:solidFill>
                            <a:srgbClr val="FFFF00"/>
                          </a:solidFill>
                          <a:effectLst/>
                          <a:latin typeface="Garamond" panose="02020404030301010803" pitchFamily="18" charset="0"/>
                          <a:ea typeface="Calibri" panose="020F0502020204030204" pitchFamily="34" charset="0"/>
                          <a:cs typeface="Times New Roman" panose="02020603050405020304" pitchFamily="18" charset="0"/>
                        </a:rPr>
                        <a:t> 2012</a:t>
                      </a:r>
                    </a:p>
                  </a:txBody>
                  <a:tcPr marL="53158" marR="53158" marT="0" marB="0">
                    <a:lnL w="12700" cap="flat" cmpd="sng" algn="ctr">
                      <a:solidFill>
                        <a:srgbClr val="FFFF00"/>
                      </a:solidFill>
                      <a:prstDash val="solid"/>
                      <a:round/>
                      <a:headEnd type="none" w="med" len="med"/>
                      <a:tailEnd type="none" w="med" len="med"/>
                    </a:lnL>
                    <a:lnR>
                      <a:noFill/>
                    </a:lnR>
                    <a:lnT w="12700" cap="flat" cmpd="sng" algn="ctr">
                      <a:solidFill>
                        <a:srgbClr val="FFFF00"/>
                      </a:solidFill>
                      <a:prstDash val="solid"/>
                      <a:round/>
                      <a:headEnd type="none" w="med" len="med"/>
                      <a:tailEnd type="none" w="med" len="med"/>
                    </a:lnT>
                    <a:lnB w="12700" cap="flat" cmpd="sng" algn="ctr">
                      <a:solidFill>
                        <a:srgbClr val="FFFF00"/>
                      </a:solidFill>
                      <a:prstDash val="solid"/>
                      <a:round/>
                      <a:headEnd type="none" w="med" len="med"/>
                      <a:tailEnd type="none" w="med" len="med"/>
                    </a:lnB>
                    <a:noFill/>
                  </a:tcPr>
                </a:tc>
                <a:extLst>
                  <a:ext uri="{0D108BD9-81ED-4DB2-BD59-A6C34878D82A}">
                    <a16:rowId xmlns:a16="http://schemas.microsoft.com/office/drawing/2014/main" val="2095759438"/>
                  </a:ext>
                </a:extLst>
              </a:tr>
              <a:tr h="742089">
                <a:tc>
                  <a:txBody>
                    <a:bodyPr/>
                    <a:lstStyle/>
                    <a:p>
                      <a:pPr marL="342900" lvl="0" indent="-342900">
                        <a:buFont typeface="+mj-lt"/>
                        <a:buAutoNum type="arabicParenR"/>
                      </a:pPr>
                      <a:r>
                        <a:rPr lang="en-US" sz="1200" kern="100">
                          <a:solidFill>
                            <a:srgbClr val="FFFF00"/>
                          </a:solidFill>
                          <a:effectLst/>
                          <a:latin typeface="Garamond" panose="02020404030301010803" pitchFamily="18" charset="0"/>
                          <a:ea typeface="Calibri" panose="020F0502020204030204" pitchFamily="34" charset="0"/>
                          <a:cs typeface="Times New Roman" panose="02020603050405020304" pitchFamily="18" charset="0"/>
                        </a:rPr>
                        <a:t>Wealth Tax</a:t>
                      </a:r>
                    </a:p>
                    <a:p>
                      <a:pPr marL="342900" lvl="0" indent="-342900">
                        <a:buFont typeface="Garamond" panose="02020404030301010803" pitchFamily="18" charset="0"/>
                        <a:buChar char="-"/>
                      </a:pPr>
                      <a:r>
                        <a:rPr lang="en-US" sz="1200" kern="100">
                          <a:solidFill>
                            <a:srgbClr val="FFFF00"/>
                          </a:solidFill>
                          <a:effectLst/>
                          <a:latin typeface="Garamond" panose="02020404030301010803" pitchFamily="18" charset="0"/>
                          <a:ea typeface="Calibri" panose="020F0502020204030204" pitchFamily="34" charset="0"/>
                          <a:cs typeface="Times New Roman" panose="02020603050405020304" pitchFamily="18" charset="0"/>
                        </a:rPr>
                        <a:t>Wealth tax on the settlor </a:t>
                      </a:r>
                    </a:p>
                    <a:p>
                      <a:pPr marL="383540">
                        <a:buNone/>
                      </a:pPr>
                      <a:r>
                        <a:rPr lang="en-US" sz="1200" kern="100">
                          <a:solidFill>
                            <a:srgbClr val="FFFF00"/>
                          </a:solidFill>
                          <a:effectLst/>
                          <a:latin typeface="Garamond" panose="02020404030301010803" pitchFamily="18" charset="0"/>
                          <a:ea typeface="Calibri" panose="020F0502020204030204" pitchFamily="34" charset="0"/>
                          <a:cs typeface="Times New Roman" panose="02020603050405020304" pitchFamily="18" charset="0"/>
                        </a:rPr>
                        <a:t>or beneficiaries deemed settlors</a:t>
                      </a:r>
                    </a:p>
                    <a:p>
                      <a:pPr marL="342900" lvl="0" indent="-342900">
                        <a:buFont typeface="Garamond" panose="02020404030301010803" pitchFamily="18" charset="0"/>
                        <a:buChar char="-"/>
                      </a:pPr>
                      <a:r>
                        <a:rPr lang="en-US" sz="1200" kern="100">
                          <a:solidFill>
                            <a:srgbClr val="FFFF00"/>
                          </a:solidFill>
                          <a:effectLst/>
                          <a:latin typeface="Garamond" panose="02020404030301010803" pitchFamily="18" charset="0"/>
                          <a:ea typeface="Calibri" panose="020F0502020204030204" pitchFamily="34" charset="0"/>
                          <a:cs typeface="Times New Roman" panose="02020603050405020304" pitchFamily="18" charset="0"/>
                        </a:rPr>
                        <a:t>Sui generis tax on the trustees</a:t>
                      </a:r>
                    </a:p>
                  </a:txBody>
                  <a:tcPr marL="53158" marR="53158" marT="0" marB="0">
                    <a:lnL>
                      <a:noFill/>
                    </a:lnL>
                    <a:lnR>
                      <a:noFill/>
                    </a:lnR>
                    <a:lnT>
                      <a:noFill/>
                    </a:lnT>
                    <a:lnB>
                      <a:noFill/>
                    </a:lnB>
                    <a:noFill/>
                  </a:tcPr>
                </a:tc>
                <a:tc>
                  <a:txBody>
                    <a:bodyPr/>
                    <a:lstStyle/>
                    <a:p>
                      <a:pPr algn="ctr">
                        <a:buNone/>
                      </a:pPr>
                      <a:r>
                        <a:rPr lang="en-US" sz="1200" kern="100" dirty="0">
                          <a:solidFill>
                            <a:srgbClr val="FFFF00"/>
                          </a:solidFill>
                          <a:effectLst/>
                          <a:latin typeface="Garamond" panose="02020404030301010803" pitchFamily="18" charset="0"/>
                          <a:ea typeface="Calibri" panose="020F0502020204030204" pitchFamily="34" charset="0"/>
                          <a:cs typeface="Times New Roman" panose="02020603050405020304" pitchFamily="18" charset="0"/>
                        </a:rPr>
                        <a:t> </a:t>
                      </a:r>
                    </a:p>
                    <a:p>
                      <a:pPr algn="ctr">
                        <a:buNone/>
                      </a:pPr>
                      <a:r>
                        <a:rPr lang="en-US" sz="1200" kern="100" dirty="0">
                          <a:solidFill>
                            <a:srgbClr val="FFFF00"/>
                          </a:solidFill>
                          <a:effectLst/>
                          <a:latin typeface="Garamond" panose="02020404030301010803" pitchFamily="18" charset="0"/>
                          <a:ea typeface="Calibri" panose="020F0502020204030204" pitchFamily="34" charset="0"/>
                          <a:cs typeface="Times New Roman" panose="02020603050405020304" pitchFamily="18" charset="0"/>
                        </a:rPr>
                        <a:t>No</a:t>
                      </a:r>
                    </a:p>
                    <a:p>
                      <a:pPr algn="ctr">
                        <a:buNone/>
                      </a:pPr>
                      <a:r>
                        <a:rPr lang="en-US" sz="1200" kern="100" dirty="0">
                          <a:solidFill>
                            <a:srgbClr val="FFFF00"/>
                          </a:solidFill>
                          <a:effectLst/>
                          <a:latin typeface="Garamond" panose="02020404030301010803" pitchFamily="18" charset="0"/>
                          <a:ea typeface="Calibri" panose="020F0502020204030204" pitchFamily="34" charset="0"/>
                          <a:cs typeface="Times New Roman" panose="02020603050405020304" pitchFamily="18" charset="0"/>
                        </a:rPr>
                        <a:t>No </a:t>
                      </a:r>
                    </a:p>
                    <a:p>
                      <a:pPr algn="ctr">
                        <a:buNone/>
                      </a:pPr>
                      <a:r>
                        <a:rPr lang="en-US" sz="1200" kern="100" dirty="0">
                          <a:solidFill>
                            <a:srgbClr val="FFFF00"/>
                          </a:solidFill>
                          <a:effectLst/>
                          <a:latin typeface="Garamond" panose="02020404030301010803" pitchFamily="18" charset="0"/>
                          <a:ea typeface="Calibri" panose="020F0502020204030204" pitchFamily="34" charset="0"/>
                          <a:cs typeface="Times New Roman" panose="02020603050405020304" pitchFamily="18" charset="0"/>
                        </a:rPr>
                        <a:t>N/A</a:t>
                      </a:r>
                    </a:p>
                  </a:txBody>
                  <a:tcPr marL="53158" marR="53158" marT="0" marB="0">
                    <a:lnL>
                      <a:noFill/>
                    </a:lnL>
                    <a:lnR w="12700" cap="flat" cmpd="sng" algn="ctr">
                      <a:solidFill>
                        <a:srgbClr val="FFFF00"/>
                      </a:solidFill>
                      <a:prstDash val="solid"/>
                      <a:round/>
                      <a:headEnd type="none" w="med" len="med"/>
                      <a:tailEnd type="none" w="med" len="med"/>
                    </a:lnR>
                    <a:lnT w="12700" cap="flat" cmpd="sng" algn="ctr">
                      <a:solidFill>
                        <a:srgbClr val="FFFF00"/>
                      </a:solidFill>
                      <a:prstDash val="solid"/>
                      <a:round/>
                      <a:headEnd type="none" w="med" len="med"/>
                      <a:tailEnd type="none" w="med" len="med"/>
                    </a:lnT>
                    <a:lnB w="12700" cap="flat" cmpd="sng" algn="ctr">
                      <a:solidFill>
                        <a:srgbClr val="FFFF00"/>
                      </a:solidFill>
                      <a:prstDash val="solid"/>
                      <a:round/>
                      <a:headEnd type="none" w="med" len="med"/>
                      <a:tailEnd type="none" w="med" len="med"/>
                    </a:lnB>
                    <a:noFill/>
                  </a:tcPr>
                </a:tc>
                <a:tc>
                  <a:txBody>
                    <a:bodyPr/>
                    <a:lstStyle/>
                    <a:p>
                      <a:pPr algn="ctr">
                        <a:buNone/>
                      </a:pPr>
                      <a:r>
                        <a:rPr lang="en-US" sz="1200" kern="100" dirty="0">
                          <a:solidFill>
                            <a:srgbClr val="FFFF00"/>
                          </a:solidFill>
                          <a:effectLst/>
                          <a:latin typeface="Garamond" panose="02020404030301010803" pitchFamily="18" charset="0"/>
                          <a:ea typeface="Calibri" panose="020F0502020204030204" pitchFamily="34" charset="0"/>
                          <a:cs typeface="Times New Roman" panose="02020603050405020304" pitchFamily="18" charset="0"/>
                        </a:rPr>
                        <a:t> </a:t>
                      </a:r>
                    </a:p>
                    <a:p>
                      <a:pPr algn="ctr">
                        <a:buNone/>
                      </a:pPr>
                      <a:r>
                        <a:rPr lang="en-US" sz="1200" kern="100" dirty="0">
                          <a:solidFill>
                            <a:srgbClr val="FFFF00"/>
                          </a:solidFill>
                          <a:effectLst/>
                          <a:latin typeface="Garamond" panose="02020404030301010803" pitchFamily="18" charset="0"/>
                          <a:ea typeface="Calibri" panose="020F0502020204030204" pitchFamily="34" charset="0"/>
                          <a:cs typeface="Times New Roman" panose="02020603050405020304" pitchFamily="18" charset="0"/>
                        </a:rPr>
                        <a:t>Yes</a:t>
                      </a:r>
                    </a:p>
                    <a:p>
                      <a:pPr algn="ctr">
                        <a:buNone/>
                      </a:pPr>
                      <a:r>
                        <a:rPr lang="en-US" sz="1200" kern="100" dirty="0">
                          <a:solidFill>
                            <a:srgbClr val="FFFF00"/>
                          </a:solidFill>
                          <a:effectLst/>
                          <a:latin typeface="Garamond" panose="02020404030301010803" pitchFamily="18" charset="0"/>
                          <a:ea typeface="Calibri" panose="020F0502020204030204" pitchFamily="34" charset="0"/>
                          <a:cs typeface="Times New Roman" panose="02020603050405020304" pitchFamily="18" charset="0"/>
                        </a:rPr>
                        <a:t>Yes</a:t>
                      </a:r>
                    </a:p>
                    <a:p>
                      <a:pPr algn="ctr">
                        <a:buNone/>
                      </a:pPr>
                      <a:r>
                        <a:rPr lang="en-US" sz="1200" kern="100" dirty="0">
                          <a:solidFill>
                            <a:srgbClr val="FFFF00"/>
                          </a:solidFill>
                          <a:effectLst/>
                          <a:latin typeface="Garamond" panose="02020404030301010803" pitchFamily="18" charset="0"/>
                          <a:ea typeface="Calibri" panose="020F0502020204030204" pitchFamily="34" charset="0"/>
                          <a:cs typeface="Times New Roman" panose="02020603050405020304" pitchFamily="18" charset="0"/>
                        </a:rPr>
                        <a:t>N/A</a:t>
                      </a:r>
                    </a:p>
                  </a:txBody>
                  <a:tcPr marL="53158" marR="53158" marT="0" marB="0">
                    <a:lnL w="12700" cap="flat" cmpd="sng" algn="ctr">
                      <a:solidFill>
                        <a:srgbClr val="FFFF00"/>
                      </a:solidFill>
                      <a:prstDash val="solid"/>
                      <a:round/>
                      <a:headEnd type="none" w="med" len="med"/>
                      <a:tailEnd type="none" w="med" len="med"/>
                    </a:lnL>
                    <a:lnR w="12700" cap="flat" cmpd="sng" algn="ctr">
                      <a:solidFill>
                        <a:srgbClr val="FFFF00"/>
                      </a:solidFill>
                      <a:prstDash val="solid"/>
                      <a:round/>
                      <a:headEnd type="none" w="med" len="med"/>
                      <a:tailEnd type="none" w="med" len="med"/>
                    </a:lnR>
                    <a:lnT w="12700" cap="flat" cmpd="sng" algn="ctr">
                      <a:solidFill>
                        <a:srgbClr val="FFFF00"/>
                      </a:solidFill>
                      <a:prstDash val="solid"/>
                      <a:round/>
                      <a:headEnd type="none" w="med" len="med"/>
                      <a:tailEnd type="none" w="med" len="med"/>
                    </a:lnT>
                    <a:lnB w="12700" cap="flat" cmpd="sng" algn="ctr">
                      <a:solidFill>
                        <a:srgbClr val="FFFF00"/>
                      </a:solidFill>
                      <a:prstDash val="solid"/>
                      <a:round/>
                      <a:headEnd type="none" w="med" len="med"/>
                      <a:tailEnd type="none" w="med" len="med"/>
                    </a:lnB>
                    <a:noFill/>
                  </a:tcPr>
                </a:tc>
                <a:tc>
                  <a:txBody>
                    <a:bodyPr/>
                    <a:lstStyle/>
                    <a:p>
                      <a:pPr algn="ctr">
                        <a:buNone/>
                      </a:pPr>
                      <a:r>
                        <a:rPr lang="en-US" sz="1200" kern="100" dirty="0">
                          <a:solidFill>
                            <a:srgbClr val="FFFF00"/>
                          </a:solidFill>
                          <a:effectLst/>
                          <a:latin typeface="Garamond" panose="02020404030301010803" pitchFamily="18" charset="0"/>
                          <a:ea typeface="Calibri" panose="020F0502020204030204" pitchFamily="34" charset="0"/>
                          <a:cs typeface="Times New Roman" panose="02020603050405020304" pitchFamily="18" charset="0"/>
                        </a:rPr>
                        <a:t> </a:t>
                      </a:r>
                    </a:p>
                    <a:p>
                      <a:pPr algn="ctr">
                        <a:buNone/>
                      </a:pPr>
                      <a:r>
                        <a:rPr lang="en-US" sz="1200" kern="100" dirty="0">
                          <a:solidFill>
                            <a:srgbClr val="FFFF00"/>
                          </a:solidFill>
                          <a:effectLst/>
                          <a:latin typeface="Garamond" panose="02020404030301010803" pitchFamily="18" charset="0"/>
                          <a:ea typeface="Calibri" panose="020F0502020204030204" pitchFamily="34" charset="0"/>
                          <a:cs typeface="Times New Roman" panose="02020603050405020304" pitchFamily="18" charset="0"/>
                        </a:rPr>
                        <a:t>Yes </a:t>
                      </a:r>
                    </a:p>
                    <a:p>
                      <a:pPr algn="ctr">
                        <a:buNone/>
                      </a:pPr>
                      <a:r>
                        <a:rPr lang="en-US" sz="1200" kern="100" dirty="0">
                          <a:solidFill>
                            <a:srgbClr val="FFFF00"/>
                          </a:solidFill>
                          <a:effectLst/>
                          <a:latin typeface="Garamond" panose="02020404030301010803" pitchFamily="18" charset="0"/>
                          <a:ea typeface="Calibri" panose="020F0502020204030204" pitchFamily="34" charset="0"/>
                          <a:cs typeface="Times New Roman" panose="02020603050405020304" pitchFamily="18" charset="0"/>
                        </a:rPr>
                        <a:t>Yes</a:t>
                      </a:r>
                    </a:p>
                    <a:p>
                      <a:pPr algn="ctr">
                        <a:buNone/>
                      </a:pPr>
                      <a:r>
                        <a:rPr lang="en-US" sz="1200" kern="100" dirty="0">
                          <a:solidFill>
                            <a:srgbClr val="FFFF00"/>
                          </a:solidFill>
                          <a:effectLst/>
                          <a:latin typeface="Garamond" panose="02020404030301010803" pitchFamily="18" charset="0"/>
                          <a:ea typeface="Calibri" panose="020F0502020204030204" pitchFamily="34" charset="0"/>
                          <a:cs typeface="Times New Roman" panose="02020603050405020304" pitchFamily="18" charset="0"/>
                        </a:rPr>
                        <a:t>Yes</a:t>
                      </a:r>
                    </a:p>
                  </a:txBody>
                  <a:tcPr marL="53158" marR="53158" marT="0" marB="0">
                    <a:lnL w="12700" cap="flat" cmpd="sng" algn="ctr">
                      <a:solidFill>
                        <a:srgbClr val="FFFF00"/>
                      </a:solidFill>
                      <a:prstDash val="solid"/>
                      <a:round/>
                      <a:headEnd type="none" w="med" len="med"/>
                      <a:tailEnd type="none" w="med" len="med"/>
                    </a:lnL>
                    <a:lnR>
                      <a:noFill/>
                    </a:lnR>
                    <a:lnT w="12700" cap="flat" cmpd="sng" algn="ctr">
                      <a:solidFill>
                        <a:srgbClr val="FFFF00"/>
                      </a:solidFill>
                      <a:prstDash val="solid"/>
                      <a:round/>
                      <a:headEnd type="none" w="med" len="med"/>
                      <a:tailEnd type="none" w="med" len="med"/>
                    </a:lnT>
                    <a:lnB w="12700" cap="flat" cmpd="sng" algn="ctr">
                      <a:solidFill>
                        <a:srgbClr val="FFFF00"/>
                      </a:solidFill>
                      <a:prstDash val="solid"/>
                      <a:round/>
                      <a:headEnd type="none" w="med" len="med"/>
                      <a:tailEnd type="none" w="med" len="med"/>
                    </a:lnB>
                    <a:noFill/>
                  </a:tcPr>
                </a:tc>
                <a:extLst>
                  <a:ext uri="{0D108BD9-81ED-4DB2-BD59-A6C34878D82A}">
                    <a16:rowId xmlns:a16="http://schemas.microsoft.com/office/drawing/2014/main" val="2570715865"/>
                  </a:ext>
                </a:extLst>
              </a:tr>
              <a:tr h="710626">
                <a:tc>
                  <a:txBody>
                    <a:bodyPr/>
                    <a:lstStyle/>
                    <a:p>
                      <a:pPr marL="203835">
                        <a:buNone/>
                      </a:pPr>
                      <a:r>
                        <a:rPr lang="en-US" sz="1200" kern="100">
                          <a:solidFill>
                            <a:srgbClr val="FFFF00"/>
                          </a:solidFill>
                          <a:effectLst/>
                          <a:latin typeface="Garamond" panose="02020404030301010803" pitchFamily="18" charset="0"/>
                          <a:ea typeface="Calibri" panose="020F0502020204030204" pitchFamily="34" charset="0"/>
                          <a:cs typeface="Times New Roman" panose="02020603050405020304" pitchFamily="18" charset="0"/>
                        </a:rPr>
                        <a:t> </a:t>
                      </a:r>
                    </a:p>
                    <a:p>
                      <a:pPr marL="342900" lvl="0" indent="-342900">
                        <a:buFont typeface="+mj-lt"/>
                        <a:buAutoNum type="arabicParenR"/>
                      </a:pPr>
                      <a:r>
                        <a:rPr lang="en-US" sz="1200" kern="100">
                          <a:solidFill>
                            <a:srgbClr val="FFFF00"/>
                          </a:solidFill>
                          <a:effectLst/>
                          <a:latin typeface="Garamond" panose="02020404030301010803" pitchFamily="18" charset="0"/>
                          <a:ea typeface="Calibri" panose="020F0502020204030204" pitchFamily="34" charset="0"/>
                          <a:cs typeface="Times New Roman" panose="02020603050405020304" pitchFamily="18" charset="0"/>
                        </a:rPr>
                        <a:t>Gift Tax</a:t>
                      </a:r>
                    </a:p>
                    <a:p>
                      <a:pPr marL="342900" lvl="0" indent="-342900">
                        <a:buFont typeface="Garamond" panose="02020404030301010803" pitchFamily="18" charset="0"/>
                        <a:buChar char="-"/>
                      </a:pPr>
                      <a:r>
                        <a:rPr lang="en-US" sz="1200" kern="100">
                          <a:solidFill>
                            <a:srgbClr val="FFFF00"/>
                          </a:solidFill>
                          <a:effectLst/>
                          <a:latin typeface="Garamond" panose="02020404030301010803" pitchFamily="18" charset="0"/>
                          <a:ea typeface="Calibri" panose="020F0502020204030204" pitchFamily="34" charset="0"/>
                          <a:cs typeface="Times New Roman" panose="02020603050405020304" pitchFamily="18" charset="0"/>
                        </a:rPr>
                        <a:t>On the beneficiaries</a:t>
                      </a:r>
                    </a:p>
                    <a:p>
                      <a:pPr marL="342900" lvl="0" indent="-342900">
                        <a:buFont typeface="Garamond" panose="02020404030301010803" pitchFamily="18" charset="0"/>
                        <a:buChar char="-"/>
                      </a:pPr>
                      <a:r>
                        <a:rPr lang="en-US" sz="1200" kern="100">
                          <a:solidFill>
                            <a:srgbClr val="FFFF00"/>
                          </a:solidFill>
                          <a:effectLst/>
                          <a:latin typeface="Garamond" panose="02020404030301010803" pitchFamily="18" charset="0"/>
                          <a:ea typeface="Calibri" panose="020F0502020204030204" pitchFamily="34" charset="0"/>
                          <a:cs typeface="Times New Roman" panose="02020603050405020304" pitchFamily="18" charset="0"/>
                        </a:rPr>
                        <a:t>On the trustee </a:t>
                      </a:r>
                    </a:p>
                  </a:txBody>
                  <a:tcPr marL="53158" marR="53158" marT="0" marB="0">
                    <a:lnL>
                      <a:noFill/>
                    </a:lnL>
                    <a:lnR>
                      <a:noFill/>
                    </a:lnR>
                    <a:lnT>
                      <a:noFill/>
                    </a:lnT>
                    <a:lnB>
                      <a:noFill/>
                    </a:lnB>
                    <a:noFill/>
                  </a:tcPr>
                </a:tc>
                <a:tc>
                  <a:txBody>
                    <a:bodyPr/>
                    <a:lstStyle/>
                    <a:p>
                      <a:pPr algn="ctr">
                        <a:buNone/>
                      </a:pPr>
                      <a:r>
                        <a:rPr lang="en-US" sz="1200" kern="100" dirty="0">
                          <a:solidFill>
                            <a:srgbClr val="FFFF00"/>
                          </a:solidFill>
                          <a:effectLst/>
                          <a:latin typeface="Garamond" panose="02020404030301010803" pitchFamily="18" charset="0"/>
                          <a:ea typeface="Calibri" panose="020F0502020204030204" pitchFamily="34" charset="0"/>
                          <a:cs typeface="Times New Roman" panose="02020603050405020304" pitchFamily="18" charset="0"/>
                        </a:rPr>
                        <a:t> </a:t>
                      </a:r>
                    </a:p>
                    <a:p>
                      <a:pPr algn="ctr">
                        <a:buNone/>
                      </a:pPr>
                      <a:r>
                        <a:rPr lang="en-US" sz="1200" kern="100" dirty="0">
                          <a:solidFill>
                            <a:srgbClr val="FFFF00"/>
                          </a:solidFill>
                          <a:effectLst/>
                          <a:latin typeface="Garamond" panose="02020404030301010803" pitchFamily="18" charset="0"/>
                          <a:ea typeface="Calibri" panose="020F0502020204030204" pitchFamily="34" charset="0"/>
                          <a:cs typeface="Times New Roman" panose="02020603050405020304" pitchFamily="18" charset="0"/>
                        </a:rPr>
                        <a:t> </a:t>
                      </a:r>
                    </a:p>
                    <a:p>
                      <a:pPr algn="ctr">
                        <a:buNone/>
                      </a:pPr>
                      <a:r>
                        <a:rPr lang="en-US" sz="1200" kern="100" dirty="0">
                          <a:solidFill>
                            <a:srgbClr val="FFFF00"/>
                          </a:solidFill>
                          <a:effectLst/>
                          <a:latin typeface="Garamond" panose="02020404030301010803" pitchFamily="18" charset="0"/>
                          <a:ea typeface="Calibri" panose="020F0502020204030204" pitchFamily="34" charset="0"/>
                          <a:cs typeface="Times New Roman" panose="02020603050405020304" pitchFamily="18" charset="0"/>
                        </a:rPr>
                        <a:t>Yes </a:t>
                      </a:r>
                    </a:p>
                    <a:p>
                      <a:pPr algn="ctr">
                        <a:buNone/>
                      </a:pPr>
                      <a:r>
                        <a:rPr lang="en-US" sz="1200" kern="100" dirty="0">
                          <a:solidFill>
                            <a:srgbClr val="FFFF00"/>
                          </a:solidFill>
                          <a:effectLst/>
                          <a:latin typeface="Garamond" panose="02020404030301010803" pitchFamily="18" charset="0"/>
                          <a:ea typeface="Calibri" panose="020F0502020204030204" pitchFamily="34" charset="0"/>
                          <a:cs typeface="Times New Roman" panose="02020603050405020304" pitchFamily="18" charset="0"/>
                        </a:rPr>
                        <a:t>No </a:t>
                      </a:r>
                    </a:p>
                  </a:txBody>
                  <a:tcPr marL="53158" marR="53158" marT="0" marB="0">
                    <a:lnL>
                      <a:noFill/>
                    </a:lnL>
                    <a:lnR w="12700" cap="flat" cmpd="sng" algn="ctr">
                      <a:solidFill>
                        <a:srgbClr val="FFFF00"/>
                      </a:solidFill>
                      <a:prstDash val="solid"/>
                      <a:round/>
                      <a:headEnd type="none" w="med" len="med"/>
                      <a:tailEnd type="none" w="med" len="med"/>
                    </a:lnR>
                    <a:lnT w="12700" cap="flat" cmpd="sng" algn="ctr">
                      <a:solidFill>
                        <a:srgbClr val="FFFF00"/>
                      </a:solidFill>
                      <a:prstDash val="solid"/>
                      <a:round/>
                      <a:headEnd type="none" w="med" len="med"/>
                      <a:tailEnd type="none" w="med" len="med"/>
                    </a:lnT>
                    <a:lnB w="12700" cap="flat" cmpd="sng" algn="ctr">
                      <a:solidFill>
                        <a:srgbClr val="FFFF00"/>
                      </a:solidFill>
                      <a:prstDash val="solid"/>
                      <a:round/>
                      <a:headEnd type="none" w="med" len="med"/>
                      <a:tailEnd type="none" w="med" len="med"/>
                    </a:lnB>
                    <a:noFill/>
                  </a:tcPr>
                </a:tc>
                <a:tc>
                  <a:txBody>
                    <a:bodyPr/>
                    <a:lstStyle/>
                    <a:p>
                      <a:pPr algn="ctr">
                        <a:buNone/>
                      </a:pPr>
                      <a:r>
                        <a:rPr lang="en-US" sz="1200" kern="100" dirty="0">
                          <a:solidFill>
                            <a:srgbClr val="FFFF00"/>
                          </a:solidFill>
                          <a:effectLst/>
                          <a:latin typeface="Garamond" panose="02020404030301010803" pitchFamily="18" charset="0"/>
                          <a:ea typeface="Calibri" panose="020F0502020204030204" pitchFamily="34" charset="0"/>
                          <a:cs typeface="Times New Roman" panose="02020603050405020304" pitchFamily="18" charset="0"/>
                        </a:rPr>
                        <a:t> </a:t>
                      </a:r>
                    </a:p>
                    <a:p>
                      <a:pPr algn="ctr">
                        <a:buNone/>
                      </a:pPr>
                      <a:r>
                        <a:rPr lang="en-US" sz="1200" kern="100" dirty="0">
                          <a:solidFill>
                            <a:srgbClr val="FFFF00"/>
                          </a:solidFill>
                          <a:effectLst/>
                          <a:latin typeface="Garamond" panose="02020404030301010803" pitchFamily="18" charset="0"/>
                          <a:ea typeface="Calibri" panose="020F0502020204030204" pitchFamily="34" charset="0"/>
                          <a:cs typeface="Times New Roman" panose="02020603050405020304" pitchFamily="18" charset="0"/>
                        </a:rPr>
                        <a:t> </a:t>
                      </a:r>
                    </a:p>
                    <a:p>
                      <a:pPr algn="ctr">
                        <a:buNone/>
                      </a:pPr>
                      <a:r>
                        <a:rPr lang="en-US" sz="1200" kern="100" dirty="0">
                          <a:solidFill>
                            <a:srgbClr val="FFFF00"/>
                          </a:solidFill>
                          <a:effectLst/>
                          <a:latin typeface="Garamond" panose="02020404030301010803" pitchFamily="18" charset="0"/>
                          <a:ea typeface="Calibri" panose="020F0502020204030204" pitchFamily="34" charset="0"/>
                          <a:cs typeface="Times New Roman" panose="02020603050405020304" pitchFamily="18" charset="0"/>
                        </a:rPr>
                        <a:t>Yes </a:t>
                      </a:r>
                    </a:p>
                    <a:p>
                      <a:pPr algn="ctr">
                        <a:buNone/>
                      </a:pPr>
                      <a:r>
                        <a:rPr lang="en-US" sz="1200" kern="100" dirty="0">
                          <a:solidFill>
                            <a:srgbClr val="FFFF00"/>
                          </a:solidFill>
                          <a:effectLst/>
                          <a:latin typeface="Garamond" panose="02020404030301010803" pitchFamily="18" charset="0"/>
                          <a:ea typeface="Calibri" panose="020F0502020204030204" pitchFamily="34" charset="0"/>
                          <a:cs typeface="Times New Roman" panose="02020603050405020304" pitchFamily="18" charset="0"/>
                        </a:rPr>
                        <a:t>No</a:t>
                      </a:r>
                    </a:p>
                  </a:txBody>
                  <a:tcPr marL="53158" marR="53158" marT="0" marB="0">
                    <a:lnL w="12700" cap="flat" cmpd="sng" algn="ctr">
                      <a:solidFill>
                        <a:srgbClr val="FFFF00"/>
                      </a:solidFill>
                      <a:prstDash val="solid"/>
                      <a:round/>
                      <a:headEnd type="none" w="med" len="med"/>
                      <a:tailEnd type="none" w="med" len="med"/>
                    </a:lnL>
                    <a:lnR w="12700" cap="flat" cmpd="sng" algn="ctr">
                      <a:solidFill>
                        <a:srgbClr val="FFFF00"/>
                      </a:solidFill>
                      <a:prstDash val="solid"/>
                      <a:round/>
                      <a:headEnd type="none" w="med" len="med"/>
                      <a:tailEnd type="none" w="med" len="med"/>
                    </a:lnR>
                    <a:lnT w="12700" cap="flat" cmpd="sng" algn="ctr">
                      <a:solidFill>
                        <a:srgbClr val="FFFF00"/>
                      </a:solidFill>
                      <a:prstDash val="solid"/>
                      <a:round/>
                      <a:headEnd type="none" w="med" len="med"/>
                      <a:tailEnd type="none" w="med" len="med"/>
                    </a:lnT>
                    <a:lnB w="12700" cap="flat" cmpd="sng" algn="ctr">
                      <a:solidFill>
                        <a:srgbClr val="FFFF00"/>
                      </a:solidFill>
                      <a:prstDash val="solid"/>
                      <a:round/>
                      <a:headEnd type="none" w="med" len="med"/>
                      <a:tailEnd type="none" w="med" len="med"/>
                    </a:lnB>
                    <a:noFill/>
                  </a:tcPr>
                </a:tc>
                <a:tc>
                  <a:txBody>
                    <a:bodyPr/>
                    <a:lstStyle/>
                    <a:p>
                      <a:pPr algn="ctr">
                        <a:buNone/>
                      </a:pPr>
                      <a:r>
                        <a:rPr lang="en-US" sz="1200" kern="100" dirty="0">
                          <a:solidFill>
                            <a:srgbClr val="FFFF00"/>
                          </a:solidFill>
                          <a:effectLst/>
                          <a:latin typeface="Garamond" panose="02020404030301010803" pitchFamily="18" charset="0"/>
                          <a:ea typeface="Calibri" panose="020F0502020204030204" pitchFamily="34" charset="0"/>
                          <a:cs typeface="Times New Roman" panose="02020603050405020304" pitchFamily="18" charset="0"/>
                        </a:rPr>
                        <a:t> </a:t>
                      </a:r>
                    </a:p>
                    <a:p>
                      <a:pPr algn="ctr">
                        <a:buNone/>
                      </a:pPr>
                      <a:r>
                        <a:rPr lang="en-US" sz="1200" kern="100" dirty="0">
                          <a:solidFill>
                            <a:srgbClr val="FFFF00"/>
                          </a:solidFill>
                          <a:effectLst/>
                          <a:latin typeface="Garamond" panose="02020404030301010803" pitchFamily="18" charset="0"/>
                          <a:ea typeface="Calibri" panose="020F0502020204030204" pitchFamily="34" charset="0"/>
                          <a:cs typeface="Times New Roman" panose="02020603050405020304" pitchFamily="18" charset="0"/>
                        </a:rPr>
                        <a:t> </a:t>
                      </a:r>
                    </a:p>
                    <a:p>
                      <a:pPr algn="ctr">
                        <a:buNone/>
                      </a:pPr>
                      <a:r>
                        <a:rPr lang="en-US" sz="1200" kern="100" dirty="0">
                          <a:solidFill>
                            <a:srgbClr val="FFFF00"/>
                          </a:solidFill>
                          <a:effectLst/>
                          <a:latin typeface="Garamond" panose="02020404030301010803" pitchFamily="18" charset="0"/>
                          <a:ea typeface="Calibri" panose="020F0502020204030204" pitchFamily="34" charset="0"/>
                          <a:cs typeface="Times New Roman" panose="02020603050405020304" pitchFamily="18" charset="0"/>
                        </a:rPr>
                        <a:t>Yes </a:t>
                      </a:r>
                    </a:p>
                    <a:p>
                      <a:pPr algn="ctr">
                        <a:buNone/>
                      </a:pPr>
                      <a:r>
                        <a:rPr lang="en-US" sz="1200" kern="100" dirty="0">
                          <a:solidFill>
                            <a:srgbClr val="FFFF00"/>
                          </a:solidFill>
                          <a:effectLst/>
                          <a:latin typeface="Garamond" panose="02020404030301010803" pitchFamily="18" charset="0"/>
                          <a:ea typeface="Calibri" panose="020F0502020204030204" pitchFamily="34" charset="0"/>
                          <a:cs typeface="Times New Roman" panose="02020603050405020304" pitchFamily="18" charset="0"/>
                        </a:rPr>
                        <a:t>No</a:t>
                      </a:r>
                    </a:p>
                  </a:txBody>
                  <a:tcPr marL="53158" marR="53158" marT="0" marB="0">
                    <a:lnL w="12700" cap="flat" cmpd="sng" algn="ctr">
                      <a:solidFill>
                        <a:srgbClr val="FFFF00"/>
                      </a:solidFill>
                      <a:prstDash val="solid"/>
                      <a:round/>
                      <a:headEnd type="none" w="med" len="med"/>
                      <a:tailEnd type="none" w="med" len="med"/>
                    </a:lnL>
                    <a:lnR>
                      <a:noFill/>
                    </a:lnR>
                    <a:lnT w="12700" cap="flat" cmpd="sng" algn="ctr">
                      <a:solidFill>
                        <a:srgbClr val="FFFF00"/>
                      </a:solidFill>
                      <a:prstDash val="solid"/>
                      <a:round/>
                      <a:headEnd type="none" w="med" len="med"/>
                      <a:tailEnd type="none" w="med" len="med"/>
                    </a:lnT>
                    <a:lnB w="12700" cap="flat" cmpd="sng" algn="ctr">
                      <a:solidFill>
                        <a:srgbClr val="FFFF00"/>
                      </a:solidFill>
                      <a:prstDash val="solid"/>
                      <a:round/>
                      <a:headEnd type="none" w="med" len="med"/>
                      <a:tailEnd type="none" w="med" len="med"/>
                    </a:lnB>
                    <a:noFill/>
                  </a:tcPr>
                </a:tc>
                <a:extLst>
                  <a:ext uri="{0D108BD9-81ED-4DB2-BD59-A6C34878D82A}">
                    <a16:rowId xmlns:a16="http://schemas.microsoft.com/office/drawing/2014/main" val="762177849"/>
                  </a:ext>
                </a:extLst>
              </a:tr>
              <a:tr h="1598910">
                <a:tc>
                  <a:txBody>
                    <a:bodyPr/>
                    <a:lstStyle/>
                    <a:p>
                      <a:pPr marL="203835">
                        <a:buNone/>
                      </a:pPr>
                      <a:r>
                        <a:rPr lang="en-US" sz="1200" kern="100">
                          <a:solidFill>
                            <a:srgbClr val="FFFF00"/>
                          </a:solidFill>
                          <a:effectLst/>
                          <a:latin typeface="Garamond" panose="02020404030301010803" pitchFamily="18" charset="0"/>
                          <a:ea typeface="Calibri" panose="020F0502020204030204" pitchFamily="34" charset="0"/>
                          <a:cs typeface="Times New Roman" panose="02020603050405020304" pitchFamily="18" charset="0"/>
                        </a:rPr>
                        <a:t> </a:t>
                      </a:r>
                    </a:p>
                    <a:p>
                      <a:pPr marL="342900" lvl="0" indent="-342900">
                        <a:buFont typeface="+mj-lt"/>
                        <a:buAutoNum type="arabicParenR"/>
                      </a:pPr>
                      <a:r>
                        <a:rPr lang="en-US" sz="1200" kern="100">
                          <a:solidFill>
                            <a:srgbClr val="FFFF00"/>
                          </a:solidFill>
                          <a:effectLst/>
                          <a:latin typeface="Garamond" panose="02020404030301010803" pitchFamily="18" charset="0"/>
                          <a:ea typeface="Calibri" panose="020F0502020204030204" pitchFamily="34" charset="0"/>
                          <a:cs typeface="Times New Roman" panose="02020603050405020304" pitchFamily="18" charset="0"/>
                        </a:rPr>
                        <a:t>Inheritance Tax</a:t>
                      </a:r>
                    </a:p>
                    <a:p>
                      <a:pPr marL="342900" lvl="0" indent="-342900">
                        <a:buFont typeface="Garamond" panose="02020404030301010803" pitchFamily="18" charset="0"/>
                        <a:buChar char="-"/>
                      </a:pPr>
                      <a:r>
                        <a:rPr lang="en-US" sz="1200" kern="100">
                          <a:solidFill>
                            <a:srgbClr val="FFFF00"/>
                          </a:solidFill>
                          <a:effectLst/>
                          <a:latin typeface="Garamond" panose="02020404030301010803" pitchFamily="18" charset="0"/>
                          <a:ea typeface="Calibri" panose="020F0502020204030204" pitchFamily="34" charset="0"/>
                          <a:cs typeface="Times New Roman" panose="02020603050405020304" pitchFamily="18" charset="0"/>
                        </a:rPr>
                        <a:t>Upon death of the settlor </a:t>
                      </a:r>
                    </a:p>
                    <a:p>
                      <a:pPr marL="383540">
                        <a:buNone/>
                      </a:pPr>
                      <a:r>
                        <a:rPr lang="en-US" sz="1200" kern="100">
                          <a:solidFill>
                            <a:srgbClr val="FFFF00"/>
                          </a:solidFill>
                          <a:effectLst/>
                          <a:latin typeface="Garamond" panose="02020404030301010803" pitchFamily="18" charset="0"/>
                          <a:ea typeface="Calibri" panose="020F0502020204030204" pitchFamily="34" charset="0"/>
                          <a:cs typeface="Times New Roman" panose="02020603050405020304" pitchFamily="18" charset="0"/>
                        </a:rPr>
                        <a:t>(or beneficiaries deemed settlors)</a:t>
                      </a:r>
                    </a:p>
                    <a:p>
                      <a:pPr marL="342900" lvl="0" indent="-342900">
                        <a:buFont typeface="Garamond" panose="02020404030301010803" pitchFamily="18" charset="0"/>
                        <a:buChar char="-"/>
                      </a:pPr>
                      <a:r>
                        <a:rPr lang="en-US" sz="1200" kern="100">
                          <a:solidFill>
                            <a:srgbClr val="FFFF00"/>
                          </a:solidFill>
                          <a:effectLst/>
                          <a:latin typeface="Garamond" panose="02020404030301010803" pitchFamily="18" charset="0"/>
                          <a:ea typeface="Calibri" panose="020F0502020204030204" pitchFamily="34" charset="0"/>
                          <a:cs typeface="Times New Roman" panose="02020603050405020304" pitchFamily="18" charset="0"/>
                        </a:rPr>
                        <a:t>Upon distribution of capital </a:t>
                      </a:r>
                    </a:p>
                    <a:p>
                      <a:pPr marL="383540">
                        <a:buNone/>
                      </a:pPr>
                      <a:r>
                        <a:rPr lang="en-US" sz="1200" kern="100">
                          <a:solidFill>
                            <a:srgbClr val="FFFF00"/>
                          </a:solidFill>
                          <a:effectLst/>
                          <a:latin typeface="Garamond" panose="02020404030301010803" pitchFamily="18" charset="0"/>
                          <a:ea typeface="Calibri" panose="020F0502020204030204" pitchFamily="34" charset="0"/>
                          <a:cs typeface="Times New Roman" panose="02020603050405020304" pitchFamily="18" charset="0"/>
                        </a:rPr>
                        <a:t>- to the settlor</a:t>
                      </a:r>
                    </a:p>
                    <a:p>
                      <a:pPr marL="383540">
                        <a:buNone/>
                      </a:pPr>
                      <a:r>
                        <a:rPr lang="en-US" sz="1200" kern="100">
                          <a:solidFill>
                            <a:srgbClr val="FFFF00"/>
                          </a:solidFill>
                          <a:effectLst/>
                          <a:latin typeface="Garamond" panose="02020404030301010803" pitchFamily="18" charset="0"/>
                          <a:ea typeface="Calibri" panose="020F0502020204030204" pitchFamily="34" charset="0"/>
                          <a:cs typeface="Times New Roman" panose="02020603050405020304" pitchFamily="18" charset="0"/>
                        </a:rPr>
                        <a:t>- to beneficiaries deemed settlors</a:t>
                      </a:r>
                    </a:p>
                    <a:p>
                      <a:pPr marL="383540">
                        <a:buNone/>
                      </a:pPr>
                      <a:r>
                        <a:rPr lang="en-US" sz="1200" kern="100">
                          <a:solidFill>
                            <a:srgbClr val="FFFF00"/>
                          </a:solidFill>
                          <a:effectLst/>
                          <a:latin typeface="Garamond" panose="02020404030301010803" pitchFamily="18" charset="0"/>
                          <a:ea typeface="Calibri" panose="020F0502020204030204" pitchFamily="34" charset="0"/>
                          <a:cs typeface="Times New Roman" panose="02020603050405020304" pitchFamily="18" charset="0"/>
                        </a:rPr>
                        <a:t>- to other beneficiaries</a:t>
                      </a:r>
                    </a:p>
                    <a:p>
                      <a:pPr marL="383540">
                        <a:buNone/>
                      </a:pPr>
                      <a:r>
                        <a:rPr lang="en-US" sz="1200" kern="100">
                          <a:solidFill>
                            <a:srgbClr val="FFFF00"/>
                          </a:solidFill>
                          <a:effectLst/>
                          <a:latin typeface="Garamond" panose="02020404030301010803" pitchFamily="18" charset="0"/>
                          <a:ea typeface="Calibri" panose="020F0502020204030204" pitchFamily="34" charset="0"/>
                          <a:cs typeface="Times New Roman" panose="02020603050405020304" pitchFamily="18" charset="0"/>
                        </a:rPr>
                        <a:t>- on the trustee</a:t>
                      </a:r>
                    </a:p>
                  </a:txBody>
                  <a:tcPr marL="53158" marR="53158" marT="0" marB="0">
                    <a:lnL>
                      <a:noFill/>
                    </a:lnL>
                    <a:lnR>
                      <a:noFill/>
                    </a:lnR>
                    <a:lnT>
                      <a:noFill/>
                    </a:lnT>
                    <a:lnB>
                      <a:noFill/>
                    </a:lnB>
                    <a:noFill/>
                  </a:tcPr>
                </a:tc>
                <a:tc>
                  <a:txBody>
                    <a:bodyPr/>
                    <a:lstStyle/>
                    <a:p>
                      <a:pPr algn="ctr">
                        <a:buNone/>
                      </a:pPr>
                      <a:r>
                        <a:rPr lang="en-US" sz="1200" kern="100" dirty="0">
                          <a:solidFill>
                            <a:srgbClr val="FFFF00"/>
                          </a:solidFill>
                          <a:effectLst/>
                          <a:latin typeface="Garamond" panose="02020404030301010803" pitchFamily="18" charset="0"/>
                          <a:ea typeface="Calibri" panose="020F0502020204030204" pitchFamily="34" charset="0"/>
                          <a:cs typeface="Times New Roman" panose="02020603050405020304" pitchFamily="18" charset="0"/>
                        </a:rPr>
                        <a:t> </a:t>
                      </a:r>
                    </a:p>
                    <a:p>
                      <a:pPr algn="ctr">
                        <a:buNone/>
                      </a:pPr>
                      <a:r>
                        <a:rPr lang="en-US" sz="1200" kern="100" dirty="0">
                          <a:solidFill>
                            <a:srgbClr val="FFFF00"/>
                          </a:solidFill>
                          <a:effectLst/>
                          <a:latin typeface="Garamond" panose="02020404030301010803" pitchFamily="18" charset="0"/>
                          <a:ea typeface="Calibri" panose="020F0502020204030204" pitchFamily="34" charset="0"/>
                          <a:cs typeface="Times New Roman" panose="02020603050405020304" pitchFamily="18" charset="0"/>
                        </a:rPr>
                        <a:t> </a:t>
                      </a:r>
                    </a:p>
                    <a:p>
                      <a:pPr algn="ctr">
                        <a:buNone/>
                      </a:pPr>
                      <a:r>
                        <a:rPr lang="en-US" sz="1200" kern="100" dirty="0">
                          <a:solidFill>
                            <a:srgbClr val="FFFF00"/>
                          </a:solidFill>
                          <a:effectLst/>
                          <a:latin typeface="Garamond" panose="02020404030301010803" pitchFamily="18" charset="0"/>
                          <a:ea typeface="Calibri" panose="020F0502020204030204" pitchFamily="34" charset="0"/>
                          <a:cs typeface="Times New Roman" panose="02020603050405020304" pitchFamily="18" charset="0"/>
                        </a:rPr>
                        <a:t>No</a:t>
                      </a:r>
                    </a:p>
                    <a:p>
                      <a:pPr algn="ctr">
                        <a:buNone/>
                      </a:pPr>
                      <a:r>
                        <a:rPr lang="en-US" sz="1200" kern="100" dirty="0">
                          <a:solidFill>
                            <a:srgbClr val="FFFF00"/>
                          </a:solidFill>
                          <a:effectLst/>
                          <a:latin typeface="Garamond" panose="02020404030301010803" pitchFamily="18" charset="0"/>
                          <a:ea typeface="Calibri" panose="020F0502020204030204" pitchFamily="34" charset="0"/>
                          <a:cs typeface="Times New Roman" panose="02020603050405020304" pitchFamily="18" charset="0"/>
                        </a:rPr>
                        <a:t>N/A</a:t>
                      </a:r>
                    </a:p>
                    <a:p>
                      <a:pPr algn="ctr">
                        <a:buNone/>
                      </a:pPr>
                      <a:r>
                        <a:rPr lang="en-US" sz="1200" kern="100" dirty="0">
                          <a:solidFill>
                            <a:srgbClr val="FFFF00"/>
                          </a:solidFill>
                          <a:effectLst/>
                          <a:latin typeface="Garamond" panose="02020404030301010803" pitchFamily="18" charset="0"/>
                          <a:ea typeface="Calibri" panose="020F0502020204030204" pitchFamily="34" charset="0"/>
                          <a:cs typeface="Times New Roman" panose="02020603050405020304" pitchFamily="18" charset="0"/>
                        </a:rPr>
                        <a:t> </a:t>
                      </a:r>
                    </a:p>
                    <a:p>
                      <a:pPr algn="ctr">
                        <a:buNone/>
                      </a:pPr>
                      <a:r>
                        <a:rPr lang="en-US" sz="1200" kern="100" dirty="0">
                          <a:solidFill>
                            <a:srgbClr val="FFFF00"/>
                          </a:solidFill>
                          <a:effectLst/>
                          <a:latin typeface="Garamond" panose="02020404030301010803" pitchFamily="18" charset="0"/>
                          <a:ea typeface="Calibri" panose="020F0502020204030204" pitchFamily="34" charset="0"/>
                          <a:cs typeface="Times New Roman" panose="02020603050405020304" pitchFamily="18" charset="0"/>
                        </a:rPr>
                        <a:t>No</a:t>
                      </a:r>
                      <a:r>
                        <a:rPr lang="en-US" sz="1200" kern="100" baseline="30000" dirty="0">
                          <a:solidFill>
                            <a:srgbClr val="FFFF00"/>
                          </a:solidFill>
                          <a:effectLst/>
                          <a:latin typeface="Garamond" panose="02020404030301010803" pitchFamily="18" charset="0"/>
                          <a:ea typeface="Calibri" panose="020F0502020204030204" pitchFamily="34" charset="0"/>
                          <a:cs typeface="Times New Roman" panose="02020603050405020304" pitchFamily="18" charset="0"/>
                        </a:rPr>
                        <a:t>3</a:t>
                      </a:r>
                      <a:endParaRPr lang="en-US" sz="1200" kern="100" dirty="0">
                        <a:solidFill>
                          <a:srgbClr val="FFFF00"/>
                        </a:solidFill>
                        <a:effectLst/>
                        <a:latin typeface="Garamond" panose="02020404030301010803" pitchFamily="18" charset="0"/>
                        <a:ea typeface="Calibri" panose="020F0502020204030204" pitchFamily="34" charset="0"/>
                        <a:cs typeface="Times New Roman" panose="02020603050405020304" pitchFamily="18" charset="0"/>
                      </a:endParaRPr>
                    </a:p>
                    <a:p>
                      <a:pPr algn="ctr">
                        <a:buNone/>
                      </a:pPr>
                      <a:r>
                        <a:rPr lang="en-US" sz="1200" kern="100" dirty="0">
                          <a:solidFill>
                            <a:srgbClr val="FFFF00"/>
                          </a:solidFill>
                          <a:effectLst/>
                          <a:latin typeface="Garamond" panose="02020404030301010803" pitchFamily="18" charset="0"/>
                          <a:ea typeface="Calibri" panose="020F0502020204030204" pitchFamily="34" charset="0"/>
                          <a:cs typeface="Times New Roman" panose="02020603050405020304" pitchFamily="18" charset="0"/>
                        </a:rPr>
                        <a:t>N/A</a:t>
                      </a:r>
                    </a:p>
                    <a:p>
                      <a:pPr algn="ctr">
                        <a:buNone/>
                      </a:pPr>
                      <a:r>
                        <a:rPr lang="en-US" sz="1200" kern="100" dirty="0">
                          <a:solidFill>
                            <a:srgbClr val="FFFF00"/>
                          </a:solidFill>
                          <a:effectLst/>
                          <a:latin typeface="Garamond" panose="02020404030301010803" pitchFamily="18" charset="0"/>
                          <a:ea typeface="Calibri" panose="020F0502020204030204" pitchFamily="34" charset="0"/>
                          <a:cs typeface="Times New Roman" panose="02020603050405020304" pitchFamily="18" charset="0"/>
                        </a:rPr>
                        <a:t>Yes</a:t>
                      </a:r>
                    </a:p>
                    <a:p>
                      <a:pPr algn="ctr">
                        <a:buNone/>
                      </a:pPr>
                      <a:r>
                        <a:rPr lang="en-US" sz="1200" kern="100" dirty="0">
                          <a:solidFill>
                            <a:srgbClr val="FFFF00"/>
                          </a:solidFill>
                          <a:effectLst/>
                          <a:latin typeface="Garamond" panose="02020404030301010803" pitchFamily="18" charset="0"/>
                          <a:ea typeface="Calibri" panose="020F0502020204030204" pitchFamily="34" charset="0"/>
                          <a:cs typeface="Times New Roman" panose="02020603050405020304" pitchFamily="18" charset="0"/>
                        </a:rPr>
                        <a:t>No</a:t>
                      </a:r>
                    </a:p>
                  </a:txBody>
                  <a:tcPr marL="53158" marR="53158" marT="0" marB="0">
                    <a:lnL>
                      <a:noFill/>
                    </a:lnL>
                    <a:lnR w="12700" cap="flat" cmpd="sng" algn="ctr">
                      <a:solidFill>
                        <a:srgbClr val="FFFF00"/>
                      </a:solidFill>
                      <a:prstDash val="solid"/>
                      <a:round/>
                      <a:headEnd type="none" w="med" len="med"/>
                      <a:tailEnd type="none" w="med" len="med"/>
                    </a:lnR>
                    <a:lnT w="12700" cap="flat" cmpd="sng" algn="ctr">
                      <a:solidFill>
                        <a:srgbClr val="FFFF00"/>
                      </a:solidFill>
                      <a:prstDash val="solid"/>
                      <a:round/>
                      <a:headEnd type="none" w="med" len="med"/>
                      <a:tailEnd type="none" w="med" len="med"/>
                    </a:lnT>
                    <a:lnB w="12700" cap="flat" cmpd="sng" algn="ctr">
                      <a:solidFill>
                        <a:srgbClr val="FFFF00"/>
                      </a:solidFill>
                      <a:prstDash val="solid"/>
                      <a:round/>
                      <a:headEnd type="none" w="med" len="med"/>
                      <a:tailEnd type="none" w="med" len="med"/>
                    </a:lnB>
                    <a:noFill/>
                  </a:tcPr>
                </a:tc>
                <a:tc>
                  <a:txBody>
                    <a:bodyPr/>
                    <a:lstStyle/>
                    <a:p>
                      <a:pPr algn="ctr">
                        <a:buNone/>
                      </a:pPr>
                      <a:r>
                        <a:rPr lang="en-US" sz="1200" kern="100" dirty="0">
                          <a:solidFill>
                            <a:srgbClr val="FFFF00"/>
                          </a:solidFill>
                          <a:effectLst/>
                          <a:latin typeface="Garamond" panose="02020404030301010803" pitchFamily="18" charset="0"/>
                          <a:ea typeface="Calibri" panose="020F0502020204030204" pitchFamily="34" charset="0"/>
                          <a:cs typeface="Times New Roman" panose="02020603050405020304" pitchFamily="18" charset="0"/>
                        </a:rPr>
                        <a:t> </a:t>
                      </a:r>
                    </a:p>
                    <a:p>
                      <a:pPr algn="ctr">
                        <a:buNone/>
                      </a:pPr>
                      <a:r>
                        <a:rPr lang="en-US" sz="1200" kern="100" dirty="0">
                          <a:solidFill>
                            <a:srgbClr val="FFFF00"/>
                          </a:solidFill>
                          <a:effectLst/>
                          <a:latin typeface="Garamond" panose="02020404030301010803" pitchFamily="18" charset="0"/>
                          <a:ea typeface="Calibri" panose="020F0502020204030204" pitchFamily="34" charset="0"/>
                          <a:cs typeface="Times New Roman" panose="02020603050405020304" pitchFamily="18" charset="0"/>
                        </a:rPr>
                        <a:t> </a:t>
                      </a:r>
                    </a:p>
                    <a:p>
                      <a:pPr algn="ctr">
                        <a:buNone/>
                      </a:pPr>
                      <a:r>
                        <a:rPr lang="en-US" sz="1200" kern="100" dirty="0">
                          <a:solidFill>
                            <a:srgbClr val="FFFF00"/>
                          </a:solidFill>
                          <a:effectLst/>
                          <a:latin typeface="Garamond" panose="02020404030301010803" pitchFamily="18" charset="0"/>
                          <a:ea typeface="Calibri" panose="020F0502020204030204" pitchFamily="34" charset="0"/>
                          <a:cs typeface="Times New Roman" panose="02020603050405020304" pitchFamily="18" charset="0"/>
                        </a:rPr>
                        <a:t>Yes</a:t>
                      </a:r>
                    </a:p>
                    <a:p>
                      <a:pPr algn="ctr">
                        <a:buNone/>
                      </a:pPr>
                      <a:r>
                        <a:rPr lang="en-US" sz="1200" kern="100" dirty="0">
                          <a:solidFill>
                            <a:srgbClr val="FFFF00"/>
                          </a:solidFill>
                          <a:effectLst/>
                          <a:latin typeface="Garamond" panose="02020404030301010803" pitchFamily="18" charset="0"/>
                          <a:ea typeface="Calibri" panose="020F0502020204030204" pitchFamily="34" charset="0"/>
                          <a:cs typeface="Times New Roman" panose="02020603050405020304" pitchFamily="18" charset="0"/>
                        </a:rPr>
                        <a:t>N/A</a:t>
                      </a:r>
                    </a:p>
                    <a:p>
                      <a:pPr algn="ctr">
                        <a:buNone/>
                      </a:pPr>
                      <a:r>
                        <a:rPr lang="en-US" sz="1200" kern="100" dirty="0">
                          <a:solidFill>
                            <a:srgbClr val="FFFF00"/>
                          </a:solidFill>
                          <a:effectLst/>
                          <a:latin typeface="Garamond" panose="02020404030301010803" pitchFamily="18" charset="0"/>
                          <a:ea typeface="Calibri" panose="020F0502020204030204" pitchFamily="34" charset="0"/>
                          <a:cs typeface="Times New Roman" panose="02020603050405020304" pitchFamily="18" charset="0"/>
                        </a:rPr>
                        <a:t> </a:t>
                      </a:r>
                    </a:p>
                    <a:p>
                      <a:pPr algn="ctr">
                        <a:buNone/>
                      </a:pPr>
                      <a:r>
                        <a:rPr lang="en-US" sz="1200" kern="100" dirty="0">
                          <a:solidFill>
                            <a:srgbClr val="FFFF00"/>
                          </a:solidFill>
                          <a:effectLst/>
                          <a:latin typeface="Garamond" panose="02020404030301010803" pitchFamily="18" charset="0"/>
                          <a:ea typeface="Calibri" panose="020F0502020204030204" pitchFamily="34" charset="0"/>
                          <a:cs typeface="Times New Roman" panose="02020603050405020304" pitchFamily="18" charset="0"/>
                        </a:rPr>
                        <a:t>No</a:t>
                      </a:r>
                      <a:r>
                        <a:rPr lang="en-US" sz="1200" kern="100" baseline="30000" dirty="0">
                          <a:solidFill>
                            <a:srgbClr val="FFFF00"/>
                          </a:solidFill>
                          <a:effectLst/>
                          <a:latin typeface="Garamond" panose="02020404030301010803" pitchFamily="18" charset="0"/>
                          <a:ea typeface="Calibri" panose="020F0502020204030204" pitchFamily="34" charset="0"/>
                          <a:cs typeface="Times New Roman" panose="02020603050405020304" pitchFamily="18" charset="0"/>
                        </a:rPr>
                        <a:t>3</a:t>
                      </a:r>
                      <a:endParaRPr lang="en-US" sz="1200" kern="100" dirty="0">
                        <a:solidFill>
                          <a:srgbClr val="FFFF00"/>
                        </a:solidFill>
                        <a:effectLst/>
                        <a:latin typeface="Garamond" panose="02020404030301010803" pitchFamily="18" charset="0"/>
                        <a:ea typeface="Calibri" panose="020F0502020204030204" pitchFamily="34" charset="0"/>
                        <a:cs typeface="Times New Roman" panose="02020603050405020304" pitchFamily="18" charset="0"/>
                      </a:endParaRPr>
                    </a:p>
                    <a:p>
                      <a:pPr algn="ctr">
                        <a:buNone/>
                      </a:pPr>
                      <a:r>
                        <a:rPr lang="en-US" sz="1200" kern="100" dirty="0">
                          <a:solidFill>
                            <a:srgbClr val="FFFF00"/>
                          </a:solidFill>
                          <a:effectLst/>
                          <a:latin typeface="Garamond" panose="02020404030301010803" pitchFamily="18" charset="0"/>
                          <a:ea typeface="Calibri" panose="020F0502020204030204" pitchFamily="34" charset="0"/>
                          <a:cs typeface="Times New Roman" panose="02020603050405020304" pitchFamily="18" charset="0"/>
                        </a:rPr>
                        <a:t>N/A</a:t>
                      </a:r>
                    </a:p>
                    <a:p>
                      <a:pPr algn="ctr">
                        <a:buNone/>
                      </a:pPr>
                      <a:r>
                        <a:rPr lang="en-US" sz="1200" kern="100" dirty="0">
                          <a:solidFill>
                            <a:srgbClr val="FFFF00"/>
                          </a:solidFill>
                          <a:effectLst/>
                          <a:latin typeface="Garamond" panose="02020404030301010803" pitchFamily="18" charset="0"/>
                          <a:ea typeface="Calibri" panose="020F0502020204030204" pitchFamily="34" charset="0"/>
                          <a:cs typeface="Times New Roman" panose="02020603050405020304" pitchFamily="18" charset="0"/>
                        </a:rPr>
                        <a:t>Yes</a:t>
                      </a:r>
                    </a:p>
                    <a:p>
                      <a:pPr algn="ctr">
                        <a:buNone/>
                      </a:pPr>
                      <a:r>
                        <a:rPr lang="en-US" sz="1200" kern="100" dirty="0">
                          <a:solidFill>
                            <a:srgbClr val="FFFF00"/>
                          </a:solidFill>
                          <a:effectLst/>
                          <a:latin typeface="Garamond" panose="02020404030301010803" pitchFamily="18" charset="0"/>
                          <a:ea typeface="Calibri" panose="020F0502020204030204" pitchFamily="34" charset="0"/>
                          <a:cs typeface="Times New Roman" panose="02020603050405020304" pitchFamily="18" charset="0"/>
                        </a:rPr>
                        <a:t>No</a:t>
                      </a:r>
                    </a:p>
                  </a:txBody>
                  <a:tcPr marL="53158" marR="53158" marT="0" marB="0">
                    <a:lnL w="12700" cap="flat" cmpd="sng" algn="ctr">
                      <a:solidFill>
                        <a:srgbClr val="FFFF00"/>
                      </a:solidFill>
                      <a:prstDash val="solid"/>
                      <a:round/>
                      <a:headEnd type="none" w="med" len="med"/>
                      <a:tailEnd type="none" w="med" len="med"/>
                    </a:lnL>
                    <a:lnR w="12700" cap="flat" cmpd="sng" algn="ctr">
                      <a:solidFill>
                        <a:srgbClr val="FFFF00"/>
                      </a:solidFill>
                      <a:prstDash val="solid"/>
                      <a:round/>
                      <a:headEnd type="none" w="med" len="med"/>
                      <a:tailEnd type="none" w="med" len="med"/>
                    </a:lnR>
                    <a:lnT w="12700" cap="flat" cmpd="sng" algn="ctr">
                      <a:solidFill>
                        <a:srgbClr val="FFFF00"/>
                      </a:solidFill>
                      <a:prstDash val="solid"/>
                      <a:round/>
                      <a:headEnd type="none" w="med" len="med"/>
                      <a:tailEnd type="none" w="med" len="med"/>
                    </a:lnT>
                    <a:lnB w="12700" cap="flat" cmpd="sng" algn="ctr">
                      <a:solidFill>
                        <a:srgbClr val="FFFF00"/>
                      </a:solidFill>
                      <a:prstDash val="solid"/>
                      <a:round/>
                      <a:headEnd type="none" w="med" len="med"/>
                      <a:tailEnd type="none" w="med" len="med"/>
                    </a:lnB>
                    <a:noFill/>
                  </a:tcPr>
                </a:tc>
                <a:tc>
                  <a:txBody>
                    <a:bodyPr/>
                    <a:lstStyle/>
                    <a:p>
                      <a:pPr algn="ctr">
                        <a:buNone/>
                      </a:pPr>
                      <a:r>
                        <a:rPr lang="en-US" sz="1200" kern="100" dirty="0">
                          <a:solidFill>
                            <a:srgbClr val="FFFF00"/>
                          </a:solidFill>
                          <a:effectLst/>
                          <a:latin typeface="Garamond" panose="02020404030301010803" pitchFamily="18" charset="0"/>
                          <a:ea typeface="Calibri" panose="020F0502020204030204" pitchFamily="34" charset="0"/>
                          <a:cs typeface="Times New Roman" panose="02020603050405020304" pitchFamily="18" charset="0"/>
                        </a:rPr>
                        <a:t> </a:t>
                      </a:r>
                    </a:p>
                    <a:p>
                      <a:pPr algn="ctr">
                        <a:buNone/>
                      </a:pPr>
                      <a:r>
                        <a:rPr lang="en-US" sz="1200" kern="100" dirty="0">
                          <a:solidFill>
                            <a:srgbClr val="FFFF00"/>
                          </a:solidFill>
                          <a:effectLst/>
                          <a:latin typeface="Garamond" panose="02020404030301010803" pitchFamily="18" charset="0"/>
                          <a:ea typeface="Calibri" panose="020F0502020204030204" pitchFamily="34" charset="0"/>
                          <a:cs typeface="Times New Roman" panose="02020603050405020304" pitchFamily="18" charset="0"/>
                        </a:rPr>
                        <a:t> </a:t>
                      </a:r>
                    </a:p>
                    <a:p>
                      <a:pPr algn="ctr">
                        <a:buNone/>
                      </a:pPr>
                      <a:r>
                        <a:rPr lang="en-US" sz="1200" kern="100" dirty="0">
                          <a:solidFill>
                            <a:srgbClr val="FFFF00"/>
                          </a:solidFill>
                          <a:effectLst/>
                          <a:latin typeface="Garamond" panose="02020404030301010803" pitchFamily="18" charset="0"/>
                          <a:ea typeface="Calibri" panose="020F0502020204030204" pitchFamily="34" charset="0"/>
                          <a:cs typeface="Times New Roman" panose="02020603050405020304" pitchFamily="18" charset="0"/>
                        </a:rPr>
                        <a:t>Yes</a:t>
                      </a:r>
                    </a:p>
                    <a:p>
                      <a:pPr algn="ctr">
                        <a:buNone/>
                      </a:pPr>
                      <a:r>
                        <a:rPr lang="en-US" sz="1200" kern="100" dirty="0">
                          <a:solidFill>
                            <a:srgbClr val="FFFF00"/>
                          </a:solidFill>
                          <a:effectLst/>
                          <a:latin typeface="Garamond" panose="02020404030301010803" pitchFamily="18" charset="0"/>
                          <a:ea typeface="Calibri" panose="020F0502020204030204" pitchFamily="34" charset="0"/>
                          <a:cs typeface="Times New Roman" panose="02020603050405020304" pitchFamily="18" charset="0"/>
                        </a:rPr>
                        <a:t>Yes</a:t>
                      </a:r>
                    </a:p>
                    <a:p>
                      <a:pPr algn="ctr">
                        <a:buNone/>
                      </a:pPr>
                      <a:r>
                        <a:rPr lang="en-US" sz="1200" kern="100" dirty="0">
                          <a:solidFill>
                            <a:srgbClr val="FFFF00"/>
                          </a:solidFill>
                          <a:effectLst/>
                          <a:latin typeface="Garamond" panose="02020404030301010803" pitchFamily="18" charset="0"/>
                          <a:ea typeface="Calibri" panose="020F0502020204030204" pitchFamily="34" charset="0"/>
                          <a:cs typeface="Times New Roman" panose="02020603050405020304" pitchFamily="18" charset="0"/>
                        </a:rPr>
                        <a:t> </a:t>
                      </a:r>
                    </a:p>
                    <a:p>
                      <a:pPr algn="ctr">
                        <a:buNone/>
                      </a:pPr>
                      <a:r>
                        <a:rPr lang="en-US" sz="1200" kern="100" dirty="0">
                          <a:solidFill>
                            <a:srgbClr val="FFFF00"/>
                          </a:solidFill>
                          <a:effectLst/>
                          <a:latin typeface="Garamond" panose="02020404030301010803" pitchFamily="18" charset="0"/>
                          <a:ea typeface="Calibri" panose="020F0502020204030204" pitchFamily="34" charset="0"/>
                          <a:cs typeface="Times New Roman" panose="02020603050405020304" pitchFamily="18" charset="0"/>
                        </a:rPr>
                        <a:t>No</a:t>
                      </a:r>
                      <a:r>
                        <a:rPr lang="en-US" sz="1200" kern="100" baseline="30000" dirty="0">
                          <a:solidFill>
                            <a:srgbClr val="FFFF00"/>
                          </a:solidFill>
                          <a:effectLst/>
                          <a:latin typeface="Garamond" panose="02020404030301010803" pitchFamily="18" charset="0"/>
                          <a:ea typeface="Calibri" panose="020F0502020204030204" pitchFamily="34" charset="0"/>
                          <a:cs typeface="Times New Roman" panose="02020603050405020304" pitchFamily="18" charset="0"/>
                        </a:rPr>
                        <a:t>3</a:t>
                      </a:r>
                      <a:endParaRPr lang="en-US" sz="1200" kern="100" dirty="0">
                        <a:solidFill>
                          <a:srgbClr val="FFFF00"/>
                        </a:solidFill>
                        <a:effectLst/>
                        <a:latin typeface="Garamond" panose="02020404030301010803" pitchFamily="18" charset="0"/>
                        <a:ea typeface="Calibri" panose="020F0502020204030204" pitchFamily="34" charset="0"/>
                        <a:cs typeface="Times New Roman" panose="02020603050405020304" pitchFamily="18" charset="0"/>
                      </a:endParaRPr>
                    </a:p>
                    <a:p>
                      <a:pPr algn="ctr">
                        <a:buNone/>
                      </a:pPr>
                      <a:r>
                        <a:rPr lang="en-US" sz="1200" kern="100" dirty="0">
                          <a:solidFill>
                            <a:srgbClr val="FFFF00"/>
                          </a:solidFill>
                          <a:effectLst/>
                          <a:latin typeface="Garamond" panose="02020404030301010803" pitchFamily="18" charset="0"/>
                          <a:ea typeface="Calibri" panose="020F0502020204030204" pitchFamily="34" charset="0"/>
                          <a:cs typeface="Times New Roman" panose="02020603050405020304" pitchFamily="18" charset="0"/>
                        </a:rPr>
                        <a:t>No</a:t>
                      </a:r>
                      <a:r>
                        <a:rPr lang="en-US" sz="1200" kern="100" baseline="30000" dirty="0">
                          <a:solidFill>
                            <a:srgbClr val="FFFF00"/>
                          </a:solidFill>
                          <a:effectLst/>
                          <a:latin typeface="Garamond" panose="02020404030301010803" pitchFamily="18" charset="0"/>
                          <a:ea typeface="Calibri" panose="020F0502020204030204" pitchFamily="34" charset="0"/>
                          <a:cs typeface="Times New Roman" panose="02020603050405020304" pitchFamily="18" charset="0"/>
                        </a:rPr>
                        <a:t>3</a:t>
                      </a:r>
                      <a:endParaRPr lang="en-US" sz="1200" kern="100" dirty="0">
                        <a:solidFill>
                          <a:srgbClr val="FFFF00"/>
                        </a:solidFill>
                        <a:effectLst/>
                        <a:latin typeface="Garamond" panose="02020404030301010803" pitchFamily="18" charset="0"/>
                        <a:ea typeface="Calibri" panose="020F0502020204030204" pitchFamily="34" charset="0"/>
                        <a:cs typeface="Times New Roman" panose="02020603050405020304" pitchFamily="18" charset="0"/>
                      </a:endParaRPr>
                    </a:p>
                    <a:p>
                      <a:pPr algn="ctr">
                        <a:buNone/>
                      </a:pPr>
                      <a:r>
                        <a:rPr lang="en-US" sz="1200" kern="100" dirty="0">
                          <a:solidFill>
                            <a:srgbClr val="FFFF00"/>
                          </a:solidFill>
                          <a:effectLst/>
                          <a:latin typeface="Garamond" panose="02020404030301010803" pitchFamily="18" charset="0"/>
                          <a:ea typeface="Calibri" panose="020F0502020204030204" pitchFamily="34" charset="0"/>
                          <a:cs typeface="Times New Roman" panose="02020603050405020304" pitchFamily="18" charset="0"/>
                        </a:rPr>
                        <a:t>Yes</a:t>
                      </a:r>
                    </a:p>
                    <a:p>
                      <a:pPr algn="ctr">
                        <a:buNone/>
                      </a:pPr>
                      <a:r>
                        <a:rPr lang="en-US" sz="1200" kern="100" dirty="0">
                          <a:solidFill>
                            <a:srgbClr val="FFFF00"/>
                          </a:solidFill>
                          <a:effectLst/>
                          <a:latin typeface="Garamond" panose="02020404030301010803" pitchFamily="18" charset="0"/>
                          <a:ea typeface="Calibri" panose="020F0502020204030204" pitchFamily="34" charset="0"/>
                          <a:cs typeface="Times New Roman" panose="02020603050405020304" pitchFamily="18" charset="0"/>
                        </a:rPr>
                        <a:t>Yes</a:t>
                      </a:r>
                    </a:p>
                  </a:txBody>
                  <a:tcPr marL="53158" marR="53158" marT="0" marB="0">
                    <a:lnL w="12700" cap="flat" cmpd="sng" algn="ctr">
                      <a:solidFill>
                        <a:srgbClr val="FFFF00"/>
                      </a:solidFill>
                      <a:prstDash val="solid"/>
                      <a:round/>
                      <a:headEnd type="none" w="med" len="med"/>
                      <a:tailEnd type="none" w="med" len="med"/>
                    </a:lnL>
                    <a:lnR>
                      <a:noFill/>
                    </a:lnR>
                    <a:lnT w="12700" cap="flat" cmpd="sng" algn="ctr">
                      <a:solidFill>
                        <a:srgbClr val="FFFF00"/>
                      </a:solidFill>
                      <a:prstDash val="solid"/>
                      <a:round/>
                      <a:headEnd type="none" w="med" len="med"/>
                      <a:tailEnd type="none" w="med" len="med"/>
                    </a:lnT>
                    <a:lnB w="12700" cap="flat" cmpd="sng" algn="ctr">
                      <a:solidFill>
                        <a:srgbClr val="FFFF00"/>
                      </a:solidFill>
                      <a:prstDash val="solid"/>
                      <a:round/>
                      <a:headEnd type="none" w="med" len="med"/>
                      <a:tailEnd type="none" w="med" len="med"/>
                    </a:lnB>
                    <a:noFill/>
                  </a:tcPr>
                </a:tc>
                <a:extLst>
                  <a:ext uri="{0D108BD9-81ED-4DB2-BD59-A6C34878D82A}">
                    <a16:rowId xmlns:a16="http://schemas.microsoft.com/office/drawing/2014/main" val="4280563765"/>
                  </a:ext>
                </a:extLst>
              </a:tr>
              <a:tr h="355313">
                <a:tc>
                  <a:txBody>
                    <a:bodyPr/>
                    <a:lstStyle/>
                    <a:p>
                      <a:pPr marL="203835">
                        <a:buNone/>
                      </a:pPr>
                      <a:r>
                        <a:rPr lang="en-US" sz="1200" kern="100" dirty="0">
                          <a:solidFill>
                            <a:srgbClr val="FFFF00"/>
                          </a:solidFill>
                          <a:effectLst/>
                          <a:latin typeface="Garamond" panose="02020404030301010803" pitchFamily="18" charset="0"/>
                          <a:ea typeface="Calibri" panose="020F0502020204030204" pitchFamily="34" charset="0"/>
                          <a:cs typeface="Times New Roman" panose="02020603050405020304" pitchFamily="18" charset="0"/>
                        </a:rPr>
                        <a:t> </a:t>
                      </a:r>
                    </a:p>
                    <a:p>
                      <a:pPr marL="342900" lvl="0" indent="-342900">
                        <a:buFont typeface="+mj-lt"/>
                        <a:buAutoNum type="arabicParenR"/>
                      </a:pPr>
                      <a:r>
                        <a:rPr lang="en-US" sz="1200" kern="100" dirty="0">
                          <a:solidFill>
                            <a:srgbClr val="FFFF00"/>
                          </a:solidFill>
                          <a:effectLst/>
                          <a:latin typeface="Garamond" panose="02020404030301010803" pitchFamily="18" charset="0"/>
                          <a:ea typeface="Calibri" panose="020F0502020204030204" pitchFamily="34" charset="0"/>
                          <a:cs typeface="Times New Roman" panose="02020603050405020304" pitchFamily="18" charset="0"/>
                        </a:rPr>
                        <a:t>Reporting obligations of the trustees</a:t>
                      </a:r>
                    </a:p>
                  </a:txBody>
                  <a:tcPr marL="53158" marR="53158" marT="0" marB="0">
                    <a:lnL>
                      <a:noFill/>
                    </a:lnL>
                    <a:lnR>
                      <a:noFill/>
                    </a:lnR>
                    <a:lnT>
                      <a:noFill/>
                    </a:lnT>
                    <a:lnB>
                      <a:noFill/>
                    </a:lnB>
                    <a:noFill/>
                  </a:tcPr>
                </a:tc>
                <a:tc>
                  <a:txBody>
                    <a:bodyPr/>
                    <a:lstStyle/>
                    <a:p>
                      <a:pPr algn="ctr">
                        <a:buNone/>
                      </a:pPr>
                      <a:r>
                        <a:rPr lang="en-US" sz="1200" kern="100" dirty="0">
                          <a:solidFill>
                            <a:srgbClr val="FFFF00"/>
                          </a:solidFill>
                          <a:effectLst/>
                          <a:latin typeface="Garamond" panose="02020404030301010803" pitchFamily="18" charset="0"/>
                          <a:ea typeface="Calibri" panose="020F0502020204030204" pitchFamily="34" charset="0"/>
                          <a:cs typeface="Times New Roman" panose="02020603050405020304" pitchFamily="18" charset="0"/>
                        </a:rPr>
                        <a:t> </a:t>
                      </a:r>
                    </a:p>
                    <a:p>
                      <a:pPr algn="ctr">
                        <a:buNone/>
                      </a:pPr>
                      <a:r>
                        <a:rPr lang="en-US" sz="1200" kern="100" dirty="0">
                          <a:solidFill>
                            <a:srgbClr val="FFFF00"/>
                          </a:solidFill>
                          <a:effectLst/>
                          <a:latin typeface="Garamond" panose="02020404030301010803" pitchFamily="18" charset="0"/>
                          <a:ea typeface="Calibri" panose="020F0502020204030204" pitchFamily="34" charset="0"/>
                          <a:cs typeface="Times New Roman" panose="02020603050405020304" pitchFamily="18" charset="0"/>
                        </a:rPr>
                        <a:t>N/A</a:t>
                      </a:r>
                    </a:p>
                  </a:txBody>
                  <a:tcPr marL="53158" marR="53158" marT="0" marB="0">
                    <a:lnL>
                      <a:noFill/>
                    </a:lnL>
                    <a:lnR w="12700" cap="flat" cmpd="sng" algn="ctr">
                      <a:solidFill>
                        <a:srgbClr val="FFFF00"/>
                      </a:solidFill>
                      <a:prstDash val="solid"/>
                      <a:round/>
                      <a:headEnd type="none" w="med" len="med"/>
                      <a:tailEnd type="none" w="med" len="med"/>
                    </a:lnR>
                    <a:lnT w="12700" cap="flat" cmpd="sng" algn="ctr">
                      <a:solidFill>
                        <a:srgbClr val="FFFF00"/>
                      </a:solidFill>
                      <a:prstDash val="solid"/>
                      <a:round/>
                      <a:headEnd type="none" w="med" len="med"/>
                      <a:tailEnd type="none" w="med" len="med"/>
                    </a:lnT>
                    <a:lnB>
                      <a:noFill/>
                    </a:lnB>
                    <a:noFill/>
                  </a:tcPr>
                </a:tc>
                <a:tc>
                  <a:txBody>
                    <a:bodyPr/>
                    <a:lstStyle/>
                    <a:p>
                      <a:pPr algn="ctr">
                        <a:buNone/>
                      </a:pPr>
                      <a:r>
                        <a:rPr lang="en-US" sz="1200" kern="100" dirty="0">
                          <a:solidFill>
                            <a:srgbClr val="FFFF00"/>
                          </a:solidFill>
                          <a:effectLst/>
                          <a:latin typeface="Garamond" panose="02020404030301010803" pitchFamily="18" charset="0"/>
                          <a:ea typeface="Calibri" panose="020F0502020204030204" pitchFamily="34" charset="0"/>
                          <a:cs typeface="Times New Roman" panose="02020603050405020304" pitchFamily="18" charset="0"/>
                        </a:rPr>
                        <a:t> </a:t>
                      </a:r>
                    </a:p>
                    <a:p>
                      <a:pPr algn="ctr">
                        <a:buNone/>
                      </a:pPr>
                      <a:r>
                        <a:rPr lang="en-US" sz="1200" kern="100" dirty="0">
                          <a:solidFill>
                            <a:srgbClr val="FFFF00"/>
                          </a:solidFill>
                          <a:effectLst/>
                          <a:latin typeface="Garamond" panose="02020404030301010803" pitchFamily="18" charset="0"/>
                          <a:ea typeface="Calibri" panose="020F0502020204030204" pitchFamily="34" charset="0"/>
                          <a:cs typeface="Times New Roman" panose="02020603050405020304" pitchFamily="18" charset="0"/>
                        </a:rPr>
                        <a:t>N/A</a:t>
                      </a:r>
                    </a:p>
                  </a:txBody>
                  <a:tcPr marL="53158" marR="53158" marT="0" marB="0">
                    <a:lnL w="12700" cap="flat" cmpd="sng" algn="ctr">
                      <a:solidFill>
                        <a:srgbClr val="FFFF00"/>
                      </a:solidFill>
                      <a:prstDash val="solid"/>
                      <a:round/>
                      <a:headEnd type="none" w="med" len="med"/>
                      <a:tailEnd type="none" w="med" len="med"/>
                    </a:lnL>
                    <a:lnR w="12700" cap="flat" cmpd="sng" algn="ctr">
                      <a:solidFill>
                        <a:srgbClr val="FFFF00"/>
                      </a:solidFill>
                      <a:prstDash val="solid"/>
                      <a:round/>
                      <a:headEnd type="none" w="med" len="med"/>
                      <a:tailEnd type="none" w="med" len="med"/>
                    </a:lnR>
                    <a:lnT w="12700" cap="flat" cmpd="sng" algn="ctr">
                      <a:solidFill>
                        <a:srgbClr val="FFFF00"/>
                      </a:solidFill>
                      <a:prstDash val="solid"/>
                      <a:round/>
                      <a:headEnd type="none" w="med" len="med"/>
                      <a:tailEnd type="none" w="med" len="med"/>
                    </a:lnT>
                    <a:lnB>
                      <a:noFill/>
                    </a:lnB>
                    <a:noFill/>
                  </a:tcPr>
                </a:tc>
                <a:tc>
                  <a:txBody>
                    <a:bodyPr/>
                    <a:lstStyle/>
                    <a:p>
                      <a:pPr algn="ctr">
                        <a:buNone/>
                      </a:pPr>
                      <a:r>
                        <a:rPr lang="en-US" sz="1200" kern="100" dirty="0">
                          <a:solidFill>
                            <a:srgbClr val="FFFF00"/>
                          </a:solidFill>
                          <a:effectLst/>
                          <a:latin typeface="Garamond" panose="02020404030301010803" pitchFamily="18" charset="0"/>
                          <a:ea typeface="Calibri" panose="020F0502020204030204" pitchFamily="34" charset="0"/>
                          <a:cs typeface="Times New Roman" panose="02020603050405020304" pitchFamily="18" charset="0"/>
                        </a:rPr>
                        <a:t> </a:t>
                      </a:r>
                    </a:p>
                    <a:p>
                      <a:pPr algn="ctr">
                        <a:buNone/>
                      </a:pPr>
                      <a:r>
                        <a:rPr lang="en-US" sz="1200" kern="100" dirty="0">
                          <a:solidFill>
                            <a:srgbClr val="FFFF00"/>
                          </a:solidFill>
                          <a:effectLst/>
                          <a:latin typeface="Garamond" panose="02020404030301010803" pitchFamily="18" charset="0"/>
                          <a:ea typeface="Calibri" panose="020F0502020204030204" pitchFamily="34" charset="0"/>
                          <a:cs typeface="Times New Roman" panose="02020603050405020304" pitchFamily="18" charset="0"/>
                        </a:rPr>
                        <a:t>Yes</a:t>
                      </a:r>
                    </a:p>
                  </a:txBody>
                  <a:tcPr marL="53158" marR="53158" marT="0" marB="0">
                    <a:lnL w="12700" cap="flat" cmpd="sng" algn="ctr">
                      <a:solidFill>
                        <a:srgbClr val="FFFF00"/>
                      </a:solidFill>
                      <a:prstDash val="solid"/>
                      <a:round/>
                      <a:headEnd type="none" w="med" len="med"/>
                      <a:tailEnd type="none" w="med" len="med"/>
                    </a:lnL>
                    <a:lnR>
                      <a:noFill/>
                    </a:lnR>
                    <a:lnT w="12700" cap="flat" cmpd="sng" algn="ctr">
                      <a:solidFill>
                        <a:srgbClr val="FFFF00"/>
                      </a:solidFill>
                      <a:prstDash val="solid"/>
                      <a:round/>
                      <a:headEnd type="none" w="med" len="med"/>
                      <a:tailEnd type="none" w="med" len="med"/>
                    </a:lnT>
                    <a:lnB>
                      <a:noFill/>
                    </a:lnB>
                    <a:noFill/>
                  </a:tcPr>
                </a:tc>
                <a:extLst>
                  <a:ext uri="{0D108BD9-81ED-4DB2-BD59-A6C34878D82A}">
                    <a16:rowId xmlns:a16="http://schemas.microsoft.com/office/drawing/2014/main" val="4288515813"/>
                  </a:ext>
                </a:extLst>
              </a:tr>
            </a:tbl>
          </a:graphicData>
        </a:graphic>
      </p:graphicFrame>
      <p:sp>
        <p:nvSpPr>
          <p:cNvPr id="13" name="ZoneTexte 12">
            <a:extLst>
              <a:ext uri="{FF2B5EF4-FFF2-40B4-BE49-F238E27FC236}">
                <a16:creationId xmlns:a16="http://schemas.microsoft.com/office/drawing/2014/main" id="{750AAA24-6DF3-90B0-203C-2326ED56F202}"/>
              </a:ext>
            </a:extLst>
          </p:cNvPr>
          <p:cNvSpPr txBox="1"/>
          <p:nvPr/>
        </p:nvSpPr>
        <p:spPr>
          <a:xfrm>
            <a:off x="107504" y="5523575"/>
            <a:ext cx="9036496" cy="769441"/>
          </a:xfrm>
          <a:prstGeom prst="rect">
            <a:avLst/>
          </a:prstGeom>
          <a:noFill/>
        </p:spPr>
        <p:txBody>
          <a:bodyPr wrap="square">
            <a:spAutoFit/>
          </a:bodyPr>
          <a:lstStyle/>
          <a:p>
            <a:pPr>
              <a:buNone/>
              <a:tabLst>
                <a:tab pos="2986405" algn="ctr"/>
                <a:tab pos="5972810" algn="r"/>
              </a:tabLst>
            </a:pPr>
            <a:r>
              <a:rPr lang="en-US" sz="1100" kern="100" baseline="30000" dirty="0">
                <a:solidFill>
                  <a:srgbClr val="FFFF00"/>
                </a:solidFill>
                <a:effectLst/>
                <a:latin typeface="Garamond" panose="02020404030301010803" pitchFamily="18" charset="0"/>
                <a:ea typeface="Calibri" panose="020F0502020204030204" pitchFamily="34" charset="0"/>
                <a:cs typeface="Times New Roman" panose="02020603050405020304" pitchFamily="18" charset="0"/>
              </a:rPr>
              <a:t>1</a:t>
            </a:r>
            <a:r>
              <a:rPr lang="en-US" sz="1100" kern="100" dirty="0">
                <a:solidFill>
                  <a:srgbClr val="FFFF00"/>
                </a:solidFill>
                <a:effectLst/>
                <a:latin typeface="Garamond" panose="02020404030301010803" pitchFamily="18" charset="0"/>
                <a:ea typeface="Calibri" panose="020F0502020204030204" pitchFamily="34" charset="0"/>
                <a:cs typeface="Times New Roman" panose="02020603050405020304" pitchFamily="18" charset="0"/>
              </a:rPr>
              <a:t> The settlors or beneficiaries deemed settlors should justify that CFC rules do not apply, the trust being not controlled by them</a:t>
            </a:r>
          </a:p>
          <a:p>
            <a:pPr>
              <a:buNone/>
              <a:tabLst>
                <a:tab pos="2986405" algn="ctr"/>
                <a:tab pos="5972810" algn="r"/>
              </a:tabLst>
            </a:pPr>
            <a:r>
              <a:rPr lang="en-US" sz="1100" kern="100" baseline="30000" dirty="0">
                <a:solidFill>
                  <a:srgbClr val="FFFF00"/>
                </a:solidFill>
                <a:effectLst/>
                <a:latin typeface="Garamond" panose="02020404030301010803" pitchFamily="18" charset="0"/>
                <a:ea typeface="Calibri" panose="020F0502020204030204" pitchFamily="34" charset="0"/>
                <a:cs typeface="Times New Roman" panose="02020603050405020304" pitchFamily="18" charset="0"/>
              </a:rPr>
              <a:t>2</a:t>
            </a:r>
            <a:r>
              <a:rPr lang="en-US" sz="1100" kern="100" dirty="0">
                <a:solidFill>
                  <a:srgbClr val="FFFF00"/>
                </a:solidFill>
                <a:effectLst/>
                <a:latin typeface="Garamond" panose="02020404030301010803" pitchFamily="18" charset="0"/>
                <a:ea typeface="Calibri" panose="020F0502020204030204" pitchFamily="34" charset="0"/>
                <a:cs typeface="Times New Roman" panose="02020603050405020304" pitchFamily="18" charset="0"/>
              </a:rPr>
              <a:t> Actual Distributions of income are not taxable if the beneficiary justifies that they were already subject to income tax under CFC rules </a:t>
            </a:r>
          </a:p>
          <a:p>
            <a:pPr>
              <a:buNone/>
              <a:tabLst>
                <a:tab pos="2986405" algn="ctr"/>
                <a:tab pos="5972810" algn="r"/>
              </a:tabLst>
            </a:pPr>
            <a:r>
              <a:rPr lang="en-US" sz="1100" kern="100" baseline="30000" dirty="0">
                <a:solidFill>
                  <a:srgbClr val="FFFF00"/>
                </a:solidFill>
                <a:effectLst/>
                <a:latin typeface="Garamond" panose="02020404030301010803" pitchFamily="18" charset="0"/>
                <a:ea typeface="Calibri" panose="020F0502020204030204" pitchFamily="34" charset="0"/>
                <a:cs typeface="Times New Roman" panose="02020603050405020304" pitchFamily="18" charset="0"/>
              </a:rPr>
              <a:t>3</a:t>
            </a:r>
            <a:r>
              <a:rPr lang="en-US" sz="1100" kern="100" dirty="0">
                <a:solidFill>
                  <a:srgbClr val="FFFF00"/>
                </a:solidFill>
                <a:effectLst/>
                <a:latin typeface="Garamond" panose="02020404030301010803" pitchFamily="18" charset="0"/>
                <a:ea typeface="Calibri" panose="020F0502020204030204" pitchFamily="34" charset="0"/>
                <a:cs typeface="Times New Roman" panose="02020603050405020304" pitchFamily="18" charset="0"/>
              </a:rPr>
              <a:t> Distributions of capital to the settlor or beneficiaries deemed settlors are not subject to inheritance tax, provided they justify the distributions qualify as capital distributions </a:t>
            </a:r>
          </a:p>
        </p:txBody>
      </p:sp>
    </p:spTree>
    <p:extLst>
      <p:ext uri="{BB962C8B-B14F-4D97-AF65-F5344CB8AC3E}">
        <p14:creationId xmlns:p14="http://schemas.microsoft.com/office/powerpoint/2010/main" val="122397055"/>
      </p:ext>
    </p:extLst>
  </p:cSld>
  <p:clrMapOvr>
    <a:masterClrMapping/>
  </p:clrMapOvr>
  <p:transition spd="slow">
    <p:wipe dir="d"/>
  </p:transition>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7006DFE-5EE8-0944-2F03-7145FBAA3188}"/>
            </a:ext>
          </a:extLst>
        </p:cNvPr>
        <p:cNvGrpSpPr/>
        <p:nvPr/>
      </p:nvGrpSpPr>
      <p:grpSpPr>
        <a:xfrm>
          <a:off x="0" y="0"/>
          <a:ext cx="0" cy="0"/>
          <a:chOff x="0" y="0"/>
          <a:chExt cx="0" cy="0"/>
        </a:xfrm>
      </p:grpSpPr>
      <p:sp>
        <p:nvSpPr>
          <p:cNvPr id="3" name="Espace réservé du contenu 2">
            <a:extLst>
              <a:ext uri="{FF2B5EF4-FFF2-40B4-BE49-F238E27FC236}">
                <a16:creationId xmlns:a16="http://schemas.microsoft.com/office/drawing/2014/main" id="{B0C3B65F-7CFD-B81B-BE7F-E684DDF4E759}"/>
              </a:ext>
            </a:extLst>
          </p:cNvPr>
          <p:cNvSpPr>
            <a:spLocks noGrp="1"/>
          </p:cNvSpPr>
          <p:nvPr>
            <p:ph idx="1"/>
          </p:nvPr>
        </p:nvSpPr>
        <p:spPr>
          <a:xfrm>
            <a:off x="107504" y="4804979"/>
            <a:ext cx="8928992" cy="1512168"/>
          </a:xfrm>
        </p:spPr>
        <p:txBody>
          <a:bodyPr/>
          <a:lstStyle/>
          <a:p>
            <a:pPr marL="0" indent="0">
              <a:buNone/>
            </a:pPr>
            <a:r>
              <a:rPr lang="en-US" sz="1600" b="1" dirty="0">
                <a:solidFill>
                  <a:srgbClr val="FFFF00"/>
                </a:solidFill>
                <a:latin typeface="Garamond" panose="02020404030301010803" pitchFamily="18" charset="0"/>
              </a:rPr>
              <a:t>Issue:</a:t>
            </a:r>
          </a:p>
          <a:p>
            <a:pPr marL="0" indent="0">
              <a:buNone/>
            </a:pPr>
            <a:r>
              <a:rPr lang="en-US" sz="1600" dirty="0">
                <a:solidFill>
                  <a:srgbClr val="FFFF00"/>
                </a:solidFill>
                <a:latin typeface="Garamond" panose="02020404030301010803" pitchFamily="18" charset="0"/>
              </a:rPr>
              <a:t>Was the death of the settlor of 1989 David Trust a taxable event for French inheritance tax purposes?</a:t>
            </a:r>
          </a:p>
          <a:p>
            <a:pPr marL="0" indent="0">
              <a:buNone/>
            </a:pPr>
            <a:r>
              <a:rPr lang="en-US" sz="1600" b="1" dirty="0">
                <a:solidFill>
                  <a:srgbClr val="FFFF00"/>
                </a:solidFill>
                <a:latin typeface="Garamond" panose="02020404030301010803" pitchFamily="18" charset="0"/>
              </a:rPr>
              <a:t>Decision of the Supreme Court: </a:t>
            </a:r>
          </a:p>
          <a:p>
            <a:pPr marL="0" indent="0">
              <a:buNone/>
            </a:pPr>
            <a:r>
              <a:rPr lang="en-US" sz="1600" dirty="0">
                <a:solidFill>
                  <a:srgbClr val="FFFF00"/>
                </a:solidFill>
                <a:latin typeface="Garamond" panose="02020404030301010803" pitchFamily="18" charset="0"/>
              </a:rPr>
              <a:t>French inheritance tax was due upon the Settlor’s death because he actually controlled the assets transferred to the trust (qualified as irrevocable and discretionary according to the trust deed)</a:t>
            </a:r>
          </a:p>
          <a:p>
            <a:pPr marL="0" indent="0">
              <a:buNone/>
            </a:pPr>
            <a:endParaRPr lang="en-US" sz="1600" dirty="0">
              <a:solidFill>
                <a:srgbClr val="FFFF00"/>
              </a:solidFill>
              <a:latin typeface="Garamond" panose="02020404030301010803" pitchFamily="18" charset="0"/>
            </a:endParaRPr>
          </a:p>
          <a:p>
            <a:endParaRPr lang="en-US" sz="1600" dirty="0">
              <a:solidFill>
                <a:srgbClr val="FFFF00"/>
              </a:solidFill>
              <a:latin typeface="Garamond" panose="02020404030301010803" pitchFamily="18" charset="0"/>
            </a:endParaRPr>
          </a:p>
        </p:txBody>
      </p:sp>
      <p:sp>
        <p:nvSpPr>
          <p:cNvPr id="2" name="Rectangle 1">
            <a:extLst>
              <a:ext uri="{FF2B5EF4-FFF2-40B4-BE49-F238E27FC236}">
                <a16:creationId xmlns:a16="http://schemas.microsoft.com/office/drawing/2014/main" id="{7AFBB53A-BF16-4F91-2E1D-62EB6CC251FD}"/>
              </a:ext>
            </a:extLst>
          </p:cNvPr>
          <p:cNvSpPr/>
          <p:nvPr/>
        </p:nvSpPr>
        <p:spPr>
          <a:xfrm>
            <a:off x="449796" y="0"/>
            <a:ext cx="8244408" cy="674865"/>
          </a:xfrm>
          <a:prstGeom prst="rect">
            <a:avLst/>
          </a:prstGeom>
        </p:spPr>
        <p:txBody>
          <a:bodyPr wrap="square">
            <a:spAutoFit/>
          </a:bodyPr>
          <a:lstStyle/>
          <a:p>
            <a:pPr algn="ctr">
              <a:lnSpc>
                <a:spcPct val="107000"/>
              </a:lnSpc>
              <a:spcAft>
                <a:spcPts val="0"/>
              </a:spcAft>
            </a:pPr>
            <a:r>
              <a:rPr lang="en-US" sz="1800" b="1" dirty="0">
                <a:solidFill>
                  <a:srgbClr val="FFFF00"/>
                </a:solidFill>
                <a:ea typeface="Calibri" panose="020F0502020204030204" pitchFamily="34" charset="0"/>
                <a:cs typeface="Times New Roman" panose="02020603050405020304" pitchFamily="18" charset="0"/>
              </a:rPr>
              <a:t>Supreme Court 8</a:t>
            </a:r>
            <a:r>
              <a:rPr lang="en-US" sz="1800" b="1" baseline="30000" dirty="0">
                <a:solidFill>
                  <a:srgbClr val="FFFF00"/>
                </a:solidFill>
                <a:ea typeface="Calibri" panose="020F0502020204030204" pitchFamily="34" charset="0"/>
                <a:cs typeface="Times New Roman" panose="02020603050405020304" pitchFamily="18" charset="0"/>
              </a:rPr>
              <a:t>th</a:t>
            </a:r>
            <a:r>
              <a:rPr lang="en-US" sz="1800" b="1" dirty="0">
                <a:solidFill>
                  <a:srgbClr val="FFFF00"/>
                </a:solidFill>
                <a:ea typeface="Calibri" panose="020F0502020204030204" pitchFamily="34" charset="0"/>
                <a:cs typeface="Times New Roman" panose="02020603050405020304" pitchFamily="18" charset="0"/>
              </a:rPr>
              <a:t> October 2025</a:t>
            </a:r>
          </a:p>
          <a:p>
            <a:pPr algn="ctr">
              <a:lnSpc>
                <a:spcPct val="107000"/>
              </a:lnSpc>
              <a:spcAft>
                <a:spcPts val="0"/>
              </a:spcAft>
            </a:pPr>
            <a:r>
              <a:rPr lang="en-US" sz="1800" b="1" dirty="0">
                <a:solidFill>
                  <a:srgbClr val="FFFF00"/>
                </a:solidFill>
                <a:ea typeface="Calibri" panose="020F0502020204030204" pitchFamily="34" charset="0"/>
                <a:cs typeface="Times New Roman" panose="02020603050405020304" pitchFamily="18" charset="0"/>
              </a:rPr>
              <a:t>Cour de Cassation n°24-16.995</a:t>
            </a:r>
            <a:endParaRPr lang="en-US" sz="2400" b="1" dirty="0">
              <a:solidFill>
                <a:srgbClr val="FFFF00"/>
              </a:solidFill>
              <a:ea typeface="Calibri" panose="020F0502020204030204" pitchFamily="34" charset="0"/>
              <a:cs typeface="Times New Roman" panose="02020603050405020304" pitchFamily="18" charset="0"/>
            </a:endParaRPr>
          </a:p>
        </p:txBody>
      </p:sp>
      <p:sp>
        <p:nvSpPr>
          <p:cNvPr id="40" name="ZoneTexte 39">
            <a:extLst>
              <a:ext uri="{FF2B5EF4-FFF2-40B4-BE49-F238E27FC236}">
                <a16:creationId xmlns:a16="http://schemas.microsoft.com/office/drawing/2014/main" id="{5F3BB52E-AED6-4B40-C5F2-8712F724E714}"/>
              </a:ext>
            </a:extLst>
          </p:cNvPr>
          <p:cNvSpPr txBox="1"/>
          <p:nvPr/>
        </p:nvSpPr>
        <p:spPr>
          <a:xfrm>
            <a:off x="3883438" y="801918"/>
            <a:ext cx="1349972" cy="584775"/>
          </a:xfrm>
          <a:prstGeom prst="rect">
            <a:avLst/>
          </a:prstGeom>
          <a:noFill/>
          <a:ln>
            <a:solidFill>
              <a:srgbClr val="FFFF00"/>
            </a:solidFill>
          </a:ln>
        </p:spPr>
        <p:txBody>
          <a:bodyPr wrap="square" rtlCol="0">
            <a:spAutoFit/>
          </a:bodyPr>
          <a:lstStyle/>
          <a:p>
            <a:pPr algn="ctr"/>
            <a:r>
              <a:rPr lang="fr-FR" sz="1600" dirty="0">
                <a:solidFill>
                  <a:srgbClr val="FFFF00"/>
                </a:solidFill>
              </a:rPr>
              <a:t>Trustee</a:t>
            </a:r>
          </a:p>
          <a:p>
            <a:pPr algn="ctr"/>
            <a:r>
              <a:rPr lang="fr-FR" sz="1600" dirty="0">
                <a:solidFill>
                  <a:srgbClr val="FFFF00"/>
                </a:solidFill>
              </a:rPr>
              <a:t>Guernsey</a:t>
            </a:r>
          </a:p>
        </p:txBody>
      </p:sp>
      <p:sp>
        <p:nvSpPr>
          <p:cNvPr id="41" name="ZoneTexte 40">
            <a:extLst>
              <a:ext uri="{FF2B5EF4-FFF2-40B4-BE49-F238E27FC236}">
                <a16:creationId xmlns:a16="http://schemas.microsoft.com/office/drawing/2014/main" id="{8ADEC440-2DC2-64FD-AE0F-68556465294B}"/>
              </a:ext>
            </a:extLst>
          </p:cNvPr>
          <p:cNvSpPr txBox="1"/>
          <p:nvPr/>
        </p:nvSpPr>
        <p:spPr>
          <a:xfrm>
            <a:off x="3966347" y="4565669"/>
            <a:ext cx="1202076" cy="338554"/>
          </a:xfrm>
          <a:prstGeom prst="rect">
            <a:avLst/>
          </a:prstGeom>
          <a:noFill/>
          <a:ln>
            <a:noFill/>
          </a:ln>
        </p:spPr>
        <p:txBody>
          <a:bodyPr wrap="square" rtlCol="0">
            <a:spAutoFit/>
          </a:bodyPr>
          <a:lstStyle/>
          <a:p>
            <a:pPr algn="ctr"/>
            <a:r>
              <a:rPr lang="fr-FR" sz="1600" dirty="0">
                <a:solidFill>
                  <a:srgbClr val="FFFF00"/>
                </a:solidFill>
              </a:rPr>
              <a:t>Works of art</a:t>
            </a:r>
          </a:p>
        </p:txBody>
      </p:sp>
      <p:sp>
        <p:nvSpPr>
          <p:cNvPr id="42" name="ZoneTexte 41">
            <a:extLst>
              <a:ext uri="{FF2B5EF4-FFF2-40B4-BE49-F238E27FC236}">
                <a16:creationId xmlns:a16="http://schemas.microsoft.com/office/drawing/2014/main" id="{BD02711F-2295-728A-8A69-5037FC5E7D74}"/>
              </a:ext>
            </a:extLst>
          </p:cNvPr>
          <p:cNvSpPr txBox="1"/>
          <p:nvPr/>
        </p:nvSpPr>
        <p:spPr>
          <a:xfrm>
            <a:off x="6050947" y="2398972"/>
            <a:ext cx="2160240" cy="830997"/>
          </a:xfrm>
          <a:prstGeom prst="rect">
            <a:avLst/>
          </a:prstGeom>
          <a:noFill/>
          <a:ln>
            <a:noFill/>
          </a:ln>
        </p:spPr>
        <p:txBody>
          <a:bodyPr wrap="square" rtlCol="0">
            <a:spAutoFit/>
          </a:bodyPr>
          <a:lstStyle/>
          <a:p>
            <a:pPr algn="ctr"/>
            <a:r>
              <a:rPr lang="fr-FR" sz="1600" dirty="0" err="1">
                <a:solidFill>
                  <a:srgbClr val="FFFF00"/>
                </a:solidFill>
              </a:rPr>
              <a:t>Beneficiaries</a:t>
            </a:r>
            <a:endParaRPr lang="fr-FR" sz="1600" dirty="0">
              <a:solidFill>
                <a:srgbClr val="FFFF00"/>
              </a:solidFill>
            </a:endParaRPr>
          </a:p>
          <a:p>
            <a:pPr algn="ctr"/>
            <a:r>
              <a:rPr lang="fr-FR" sz="1600" dirty="0" err="1">
                <a:solidFill>
                  <a:srgbClr val="FFFF00"/>
                </a:solidFill>
              </a:rPr>
              <a:t>Settlors</a:t>
            </a:r>
            <a:r>
              <a:rPr lang="fr-FR" sz="1600" dirty="0">
                <a:solidFill>
                  <a:srgbClr val="FFFF00"/>
                </a:solidFill>
              </a:rPr>
              <a:t>’</a:t>
            </a:r>
          </a:p>
          <a:p>
            <a:pPr algn="ctr"/>
            <a:r>
              <a:rPr lang="fr-FR" sz="1600" dirty="0" err="1">
                <a:solidFill>
                  <a:srgbClr val="FFFF00"/>
                </a:solidFill>
              </a:rPr>
              <a:t>wife</a:t>
            </a:r>
            <a:r>
              <a:rPr lang="fr-FR" sz="1600" dirty="0">
                <a:solidFill>
                  <a:srgbClr val="FFFF00"/>
                </a:solidFill>
              </a:rPr>
              <a:t> and </a:t>
            </a:r>
            <a:r>
              <a:rPr lang="fr-FR" sz="1600" dirty="0" err="1">
                <a:solidFill>
                  <a:srgbClr val="FFFF00"/>
                </a:solidFill>
              </a:rPr>
              <a:t>two</a:t>
            </a:r>
            <a:r>
              <a:rPr lang="fr-FR" sz="1600" dirty="0">
                <a:solidFill>
                  <a:srgbClr val="FFFF00"/>
                </a:solidFill>
              </a:rPr>
              <a:t> sons</a:t>
            </a:r>
          </a:p>
        </p:txBody>
      </p:sp>
      <p:cxnSp>
        <p:nvCxnSpPr>
          <p:cNvPr id="43" name="Connecteur droit 42">
            <a:extLst>
              <a:ext uri="{FF2B5EF4-FFF2-40B4-BE49-F238E27FC236}">
                <a16:creationId xmlns:a16="http://schemas.microsoft.com/office/drawing/2014/main" id="{7652D3B2-52A5-D163-FBAF-728A527FF4DE}"/>
              </a:ext>
            </a:extLst>
          </p:cNvPr>
          <p:cNvCxnSpPr/>
          <p:nvPr/>
        </p:nvCxnSpPr>
        <p:spPr bwMode="auto">
          <a:xfrm>
            <a:off x="4583166" y="3829342"/>
            <a:ext cx="0" cy="684000"/>
          </a:xfrm>
          <a:prstGeom prst="line">
            <a:avLst/>
          </a:prstGeom>
          <a:solidFill>
            <a:schemeClr val="accent1"/>
          </a:solidFill>
          <a:ln w="12700" cap="flat" cmpd="sng" algn="ctr">
            <a:solidFill>
              <a:srgbClr val="FFFF00"/>
            </a:solidFill>
            <a:prstDash val="solid"/>
            <a:round/>
            <a:headEnd type="none" w="med" len="med"/>
            <a:tailEnd type="triangle" w="med" len="med"/>
          </a:ln>
          <a:effectLst/>
        </p:spPr>
      </p:cxnSp>
      <p:cxnSp>
        <p:nvCxnSpPr>
          <p:cNvPr id="44" name="Connecteur droit 43">
            <a:extLst>
              <a:ext uri="{FF2B5EF4-FFF2-40B4-BE49-F238E27FC236}">
                <a16:creationId xmlns:a16="http://schemas.microsoft.com/office/drawing/2014/main" id="{207A2E79-3915-68F5-957A-D0BE71AB77D4}"/>
              </a:ext>
            </a:extLst>
          </p:cNvPr>
          <p:cNvCxnSpPr>
            <a:cxnSpLocks/>
          </p:cNvCxnSpPr>
          <p:nvPr/>
        </p:nvCxnSpPr>
        <p:spPr bwMode="auto">
          <a:xfrm flipH="1">
            <a:off x="4558424" y="1392035"/>
            <a:ext cx="0" cy="746869"/>
          </a:xfrm>
          <a:prstGeom prst="line">
            <a:avLst/>
          </a:prstGeom>
          <a:solidFill>
            <a:schemeClr val="accent1"/>
          </a:solidFill>
          <a:ln w="12700" cap="flat" cmpd="sng" algn="ctr">
            <a:solidFill>
              <a:srgbClr val="FFFF00"/>
            </a:solidFill>
            <a:prstDash val="solid"/>
            <a:round/>
            <a:headEnd type="none" w="sm" len="sm"/>
            <a:tailEnd type="none" w="med" len="med"/>
          </a:ln>
          <a:effectLst/>
        </p:spPr>
      </p:cxnSp>
      <p:cxnSp>
        <p:nvCxnSpPr>
          <p:cNvPr id="45" name="Connecteur droit 44">
            <a:extLst>
              <a:ext uri="{FF2B5EF4-FFF2-40B4-BE49-F238E27FC236}">
                <a16:creationId xmlns:a16="http://schemas.microsoft.com/office/drawing/2014/main" id="{308B184C-5FED-05E7-66E2-653E9C02258F}"/>
              </a:ext>
            </a:extLst>
          </p:cNvPr>
          <p:cNvCxnSpPr>
            <a:cxnSpLocks/>
          </p:cNvCxnSpPr>
          <p:nvPr/>
        </p:nvCxnSpPr>
        <p:spPr bwMode="auto">
          <a:xfrm flipH="1">
            <a:off x="2051720" y="2780928"/>
            <a:ext cx="2088232" cy="0"/>
          </a:xfrm>
          <a:prstGeom prst="line">
            <a:avLst/>
          </a:prstGeom>
          <a:solidFill>
            <a:schemeClr val="accent1"/>
          </a:solidFill>
          <a:ln w="12700" cap="flat" cmpd="sng" algn="ctr">
            <a:solidFill>
              <a:srgbClr val="FFFF00"/>
            </a:solidFill>
            <a:prstDash val="solid"/>
            <a:round/>
            <a:headEnd type="triangle" w="med" len="med"/>
            <a:tailEnd type="none" w="med" len="med"/>
          </a:ln>
          <a:effectLst/>
        </p:spPr>
      </p:cxnSp>
      <p:sp>
        <p:nvSpPr>
          <p:cNvPr id="46" name="ZoneTexte 45">
            <a:extLst>
              <a:ext uri="{FF2B5EF4-FFF2-40B4-BE49-F238E27FC236}">
                <a16:creationId xmlns:a16="http://schemas.microsoft.com/office/drawing/2014/main" id="{A247BF52-FC4B-F77A-C9D0-41FFD5885018}"/>
              </a:ext>
            </a:extLst>
          </p:cNvPr>
          <p:cNvSpPr txBox="1"/>
          <p:nvPr/>
        </p:nvSpPr>
        <p:spPr>
          <a:xfrm>
            <a:off x="3773328" y="2641080"/>
            <a:ext cx="1617155" cy="1077218"/>
          </a:xfrm>
          <a:prstGeom prst="rect">
            <a:avLst/>
          </a:prstGeom>
          <a:noFill/>
          <a:ln>
            <a:noFill/>
          </a:ln>
        </p:spPr>
        <p:txBody>
          <a:bodyPr wrap="square" rtlCol="0">
            <a:spAutoFit/>
          </a:bodyPr>
          <a:lstStyle/>
          <a:p>
            <a:pPr algn="ctr"/>
            <a:r>
              <a:rPr lang="fr-FR" sz="1600" b="1" dirty="0">
                <a:solidFill>
                  <a:srgbClr val="FFFF00"/>
                </a:solidFill>
              </a:rPr>
              <a:t>1989</a:t>
            </a:r>
          </a:p>
          <a:p>
            <a:pPr algn="ctr"/>
            <a:r>
              <a:rPr lang="fr-FR" sz="1600" b="1" dirty="0">
                <a:solidFill>
                  <a:srgbClr val="FFFF00"/>
                </a:solidFill>
              </a:rPr>
              <a:t>David Trust</a:t>
            </a:r>
          </a:p>
          <a:p>
            <a:pPr algn="ctr"/>
            <a:r>
              <a:rPr lang="fr-FR" sz="1600" dirty="0" err="1">
                <a:solidFill>
                  <a:srgbClr val="FFFF00"/>
                </a:solidFill>
              </a:rPr>
              <a:t>irrevocable</a:t>
            </a:r>
            <a:r>
              <a:rPr lang="fr-FR" sz="1600" dirty="0">
                <a:solidFill>
                  <a:srgbClr val="FFFF00"/>
                </a:solidFill>
              </a:rPr>
              <a:t> and </a:t>
            </a:r>
            <a:r>
              <a:rPr lang="fr-FR" sz="1600" dirty="0" err="1">
                <a:solidFill>
                  <a:srgbClr val="FFFF00"/>
                </a:solidFill>
              </a:rPr>
              <a:t>discretionary</a:t>
            </a:r>
            <a:endParaRPr lang="fr-FR" sz="1600" dirty="0">
              <a:solidFill>
                <a:srgbClr val="FFFF00"/>
              </a:solidFill>
            </a:endParaRPr>
          </a:p>
        </p:txBody>
      </p:sp>
      <p:sp>
        <p:nvSpPr>
          <p:cNvPr id="47" name="ZoneTexte 46">
            <a:extLst>
              <a:ext uri="{FF2B5EF4-FFF2-40B4-BE49-F238E27FC236}">
                <a16:creationId xmlns:a16="http://schemas.microsoft.com/office/drawing/2014/main" id="{D7258157-2D3B-2D8A-2F7A-E6C3F1FC0DBE}"/>
              </a:ext>
            </a:extLst>
          </p:cNvPr>
          <p:cNvSpPr txBox="1"/>
          <p:nvPr/>
        </p:nvSpPr>
        <p:spPr>
          <a:xfrm>
            <a:off x="935172" y="2309145"/>
            <a:ext cx="1617155" cy="1569660"/>
          </a:xfrm>
          <a:prstGeom prst="rect">
            <a:avLst/>
          </a:prstGeom>
          <a:noFill/>
          <a:ln>
            <a:noFill/>
          </a:ln>
        </p:spPr>
        <p:txBody>
          <a:bodyPr wrap="square" rtlCol="0">
            <a:spAutoFit/>
          </a:bodyPr>
          <a:lstStyle/>
          <a:p>
            <a:pPr algn="ctr"/>
            <a:r>
              <a:rPr lang="fr-FR" sz="1600" dirty="0" err="1">
                <a:solidFill>
                  <a:srgbClr val="FFFF00"/>
                </a:solidFill>
              </a:rPr>
              <a:t>Settlor</a:t>
            </a:r>
            <a:r>
              <a:rPr lang="fr-FR" sz="1600" dirty="0">
                <a:solidFill>
                  <a:srgbClr val="FFFF00"/>
                </a:solidFill>
              </a:rPr>
              <a:t>:</a:t>
            </a:r>
          </a:p>
          <a:p>
            <a:pPr algn="ctr"/>
            <a:r>
              <a:rPr lang="fr-FR" sz="1600" dirty="0">
                <a:solidFill>
                  <a:srgbClr val="FFFF00"/>
                </a:solidFill>
              </a:rPr>
              <a:t>Daniel</a:t>
            </a:r>
          </a:p>
          <a:p>
            <a:pPr algn="ctr"/>
            <a:r>
              <a:rPr lang="fr-FR" sz="1600" dirty="0">
                <a:solidFill>
                  <a:srgbClr val="FFFF00"/>
                </a:solidFill>
              </a:rPr>
              <a:t>French Tax </a:t>
            </a:r>
            <a:r>
              <a:rPr lang="fr-FR" sz="1600" dirty="0" err="1">
                <a:solidFill>
                  <a:srgbClr val="FFFF00"/>
                </a:solidFill>
              </a:rPr>
              <a:t>Resident</a:t>
            </a:r>
            <a:endParaRPr lang="fr-FR" sz="1600" dirty="0">
              <a:solidFill>
                <a:srgbClr val="FFFF00"/>
              </a:solidFill>
            </a:endParaRPr>
          </a:p>
          <a:p>
            <a:pPr algn="ctr"/>
            <a:endParaRPr lang="fr-FR" sz="1600" dirty="0">
              <a:solidFill>
                <a:srgbClr val="FFFF00"/>
              </a:solidFill>
            </a:endParaRPr>
          </a:p>
          <a:p>
            <a:pPr algn="ctr"/>
            <a:r>
              <a:rPr lang="fr-FR" sz="1600" dirty="0" err="1">
                <a:solidFill>
                  <a:srgbClr val="FFFF00"/>
                </a:solidFill>
              </a:rPr>
              <a:t>Died</a:t>
            </a:r>
            <a:r>
              <a:rPr lang="fr-FR" sz="1600" dirty="0">
                <a:solidFill>
                  <a:srgbClr val="FFFF00"/>
                </a:solidFill>
              </a:rPr>
              <a:t> in 2001</a:t>
            </a:r>
          </a:p>
        </p:txBody>
      </p:sp>
      <p:sp>
        <p:nvSpPr>
          <p:cNvPr id="48" name="Triangle isocèle 47">
            <a:extLst>
              <a:ext uri="{FF2B5EF4-FFF2-40B4-BE49-F238E27FC236}">
                <a16:creationId xmlns:a16="http://schemas.microsoft.com/office/drawing/2014/main" id="{035F144E-7C34-2EDB-A7A4-D61DA2316470}"/>
              </a:ext>
            </a:extLst>
          </p:cNvPr>
          <p:cNvSpPr/>
          <p:nvPr/>
        </p:nvSpPr>
        <p:spPr bwMode="auto">
          <a:xfrm>
            <a:off x="3491880" y="2138904"/>
            <a:ext cx="2160239" cy="1663922"/>
          </a:xfrm>
          <a:prstGeom prst="triangle">
            <a:avLst/>
          </a:prstGeom>
          <a:noFill/>
          <a:ln w="9525" cap="flat" cmpd="sng" algn="ctr">
            <a:solidFill>
              <a:srgbClr val="FFFF00"/>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ctr" defTabSz="914400" rtl="0" eaLnBrk="0" fontAlgn="base" latinLnBrk="0" hangingPunct="0">
              <a:lnSpc>
                <a:spcPct val="100000"/>
              </a:lnSpc>
              <a:spcBef>
                <a:spcPct val="0"/>
              </a:spcBef>
              <a:spcAft>
                <a:spcPct val="0"/>
              </a:spcAft>
              <a:buClrTx/>
              <a:buSzTx/>
              <a:buFontTx/>
              <a:buNone/>
              <a:tabLst/>
            </a:pPr>
            <a:endParaRPr kumimoji="0" lang="en-US" sz="1200" b="0" i="0" u="none" strike="noStrike" cap="none" normalizeH="0" baseline="0" dirty="0">
              <a:ln>
                <a:noFill/>
              </a:ln>
              <a:solidFill>
                <a:srgbClr val="FFFF00"/>
              </a:solidFill>
              <a:effectLst/>
              <a:latin typeface="Garamond" pitchFamily="18" charset="0"/>
            </a:endParaRPr>
          </a:p>
        </p:txBody>
      </p:sp>
      <p:cxnSp>
        <p:nvCxnSpPr>
          <p:cNvPr id="49" name="Connecteur droit 48">
            <a:extLst>
              <a:ext uri="{FF2B5EF4-FFF2-40B4-BE49-F238E27FC236}">
                <a16:creationId xmlns:a16="http://schemas.microsoft.com/office/drawing/2014/main" id="{A5E6C6B5-5892-084D-1E98-36CCB7863ADE}"/>
              </a:ext>
            </a:extLst>
          </p:cNvPr>
          <p:cNvCxnSpPr>
            <a:cxnSpLocks/>
          </p:cNvCxnSpPr>
          <p:nvPr/>
        </p:nvCxnSpPr>
        <p:spPr bwMode="auto">
          <a:xfrm flipH="1">
            <a:off x="4955418" y="2759487"/>
            <a:ext cx="1393402" cy="0"/>
          </a:xfrm>
          <a:prstGeom prst="line">
            <a:avLst/>
          </a:prstGeom>
          <a:solidFill>
            <a:schemeClr val="accent1"/>
          </a:solidFill>
          <a:ln w="12700" cap="flat" cmpd="sng" algn="ctr">
            <a:solidFill>
              <a:srgbClr val="FFFF00"/>
            </a:solidFill>
            <a:prstDash val="solid"/>
            <a:round/>
            <a:headEnd type="triangle" w="med" len="med"/>
            <a:tailEnd type="none" w="med" len="med"/>
          </a:ln>
          <a:effectLst/>
        </p:spPr>
      </p:cxnSp>
      <p:cxnSp>
        <p:nvCxnSpPr>
          <p:cNvPr id="50" name="Connecteur droit 49">
            <a:extLst>
              <a:ext uri="{FF2B5EF4-FFF2-40B4-BE49-F238E27FC236}">
                <a16:creationId xmlns:a16="http://schemas.microsoft.com/office/drawing/2014/main" id="{DB6BDEDB-7C10-3A33-1088-7FC03C4A7929}"/>
              </a:ext>
            </a:extLst>
          </p:cNvPr>
          <p:cNvCxnSpPr>
            <a:cxnSpLocks/>
          </p:cNvCxnSpPr>
          <p:nvPr/>
        </p:nvCxnSpPr>
        <p:spPr bwMode="auto">
          <a:xfrm flipH="1" flipV="1">
            <a:off x="2051720" y="2780928"/>
            <a:ext cx="1914627" cy="1954018"/>
          </a:xfrm>
          <a:prstGeom prst="line">
            <a:avLst/>
          </a:prstGeom>
          <a:solidFill>
            <a:schemeClr val="accent1"/>
          </a:solidFill>
          <a:ln w="12700" cap="flat" cmpd="sng" algn="ctr">
            <a:solidFill>
              <a:srgbClr val="FFFF00"/>
            </a:solidFill>
            <a:prstDash val="solid"/>
            <a:round/>
            <a:headEnd type="triangle" w="med" len="med"/>
            <a:tailEnd type="none" w="med" len="med"/>
          </a:ln>
          <a:effectLst/>
        </p:spPr>
      </p:cxnSp>
      <p:sp>
        <p:nvSpPr>
          <p:cNvPr id="51" name="ZoneTexte 50">
            <a:extLst>
              <a:ext uri="{FF2B5EF4-FFF2-40B4-BE49-F238E27FC236}">
                <a16:creationId xmlns:a16="http://schemas.microsoft.com/office/drawing/2014/main" id="{7D38F92D-F122-EAF7-D622-03723BE5AC5C}"/>
              </a:ext>
            </a:extLst>
          </p:cNvPr>
          <p:cNvSpPr txBox="1"/>
          <p:nvPr/>
        </p:nvSpPr>
        <p:spPr>
          <a:xfrm>
            <a:off x="2172130" y="3825527"/>
            <a:ext cx="1202076" cy="338554"/>
          </a:xfrm>
          <a:prstGeom prst="rect">
            <a:avLst/>
          </a:prstGeom>
          <a:noFill/>
          <a:ln>
            <a:noFill/>
          </a:ln>
        </p:spPr>
        <p:txBody>
          <a:bodyPr wrap="square" rtlCol="0">
            <a:spAutoFit/>
          </a:bodyPr>
          <a:lstStyle/>
          <a:p>
            <a:pPr algn="ctr"/>
            <a:r>
              <a:rPr lang="fr-FR" sz="1600" dirty="0">
                <a:solidFill>
                  <a:srgbClr val="FFFF00"/>
                </a:solidFill>
              </a:rPr>
              <a:t>Control?</a:t>
            </a:r>
          </a:p>
        </p:txBody>
      </p:sp>
    </p:spTree>
    <p:extLst>
      <p:ext uri="{BB962C8B-B14F-4D97-AF65-F5344CB8AC3E}">
        <p14:creationId xmlns:p14="http://schemas.microsoft.com/office/powerpoint/2010/main" val="3529388473"/>
      </p:ext>
    </p:extLst>
  </p:cSld>
  <p:clrMapOvr>
    <a:masterClrMapping/>
  </p:clrMapOvr>
  <p:transition spd="slow">
    <p:wipe dir="d"/>
  </p:transition>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E7B2AB7-9BEC-EFB7-4B3D-C08B9750E914}"/>
            </a:ext>
          </a:extLst>
        </p:cNvPr>
        <p:cNvGrpSpPr/>
        <p:nvPr/>
      </p:nvGrpSpPr>
      <p:grpSpPr>
        <a:xfrm>
          <a:off x="0" y="0"/>
          <a:ext cx="0" cy="0"/>
          <a:chOff x="0" y="0"/>
          <a:chExt cx="0" cy="0"/>
        </a:xfrm>
      </p:grpSpPr>
      <p:sp>
        <p:nvSpPr>
          <p:cNvPr id="5" name="Rectangle 4">
            <a:extLst>
              <a:ext uri="{FF2B5EF4-FFF2-40B4-BE49-F238E27FC236}">
                <a16:creationId xmlns:a16="http://schemas.microsoft.com/office/drawing/2014/main" id="{C8F9E435-63F1-8339-C125-D0A195CA9699}"/>
              </a:ext>
            </a:extLst>
          </p:cNvPr>
          <p:cNvSpPr/>
          <p:nvPr/>
        </p:nvSpPr>
        <p:spPr>
          <a:xfrm>
            <a:off x="462425" y="-35802"/>
            <a:ext cx="8244408" cy="674865"/>
          </a:xfrm>
          <a:prstGeom prst="rect">
            <a:avLst/>
          </a:prstGeom>
        </p:spPr>
        <p:txBody>
          <a:bodyPr wrap="square">
            <a:spAutoFit/>
          </a:bodyPr>
          <a:lstStyle/>
          <a:p>
            <a:pPr algn="ctr">
              <a:lnSpc>
                <a:spcPct val="107000"/>
              </a:lnSpc>
              <a:spcAft>
                <a:spcPts val="0"/>
              </a:spcAft>
            </a:pPr>
            <a:r>
              <a:rPr lang="en-US" sz="1800" b="1" dirty="0">
                <a:solidFill>
                  <a:srgbClr val="FFFF00"/>
                </a:solidFill>
                <a:ea typeface="Calibri" panose="020F0502020204030204" pitchFamily="34" charset="0"/>
                <a:cs typeface="Times New Roman" panose="02020603050405020304" pitchFamily="18" charset="0"/>
              </a:rPr>
              <a:t>Appeal Court of Paris June 30, 2025 </a:t>
            </a:r>
          </a:p>
          <a:p>
            <a:pPr algn="ctr">
              <a:lnSpc>
                <a:spcPct val="107000"/>
              </a:lnSpc>
              <a:spcAft>
                <a:spcPts val="0"/>
              </a:spcAft>
            </a:pPr>
            <a:r>
              <a:rPr lang="en-US" sz="1800" b="1" dirty="0">
                <a:solidFill>
                  <a:srgbClr val="FFFF00"/>
                </a:solidFill>
                <a:ea typeface="Calibri" panose="020F0502020204030204" pitchFamily="34" charset="0"/>
                <a:cs typeface="Times New Roman" panose="02020603050405020304" pitchFamily="18" charset="0"/>
              </a:rPr>
              <a:t>Cour </a:t>
            </a:r>
            <a:r>
              <a:rPr lang="en-US" sz="1800" b="1" dirty="0" err="1">
                <a:solidFill>
                  <a:srgbClr val="FFFF00"/>
                </a:solidFill>
                <a:ea typeface="Calibri" panose="020F0502020204030204" pitchFamily="34" charset="0"/>
                <a:cs typeface="Times New Roman" panose="02020603050405020304" pitchFamily="18" charset="0"/>
              </a:rPr>
              <a:t>d’appel</a:t>
            </a:r>
            <a:r>
              <a:rPr lang="en-US" sz="1800" b="1" dirty="0">
                <a:solidFill>
                  <a:srgbClr val="FFFF00"/>
                </a:solidFill>
                <a:ea typeface="Calibri" panose="020F0502020204030204" pitchFamily="34" charset="0"/>
                <a:cs typeface="Times New Roman" panose="02020603050405020304" pitchFamily="18" charset="0"/>
              </a:rPr>
              <a:t> de Paris n°22/06103</a:t>
            </a:r>
          </a:p>
        </p:txBody>
      </p:sp>
      <p:sp>
        <p:nvSpPr>
          <p:cNvPr id="19" name="ZoneTexte 18">
            <a:extLst>
              <a:ext uri="{FF2B5EF4-FFF2-40B4-BE49-F238E27FC236}">
                <a16:creationId xmlns:a16="http://schemas.microsoft.com/office/drawing/2014/main" id="{A379B106-9706-680F-0ACF-5B0C8CA78744}"/>
              </a:ext>
            </a:extLst>
          </p:cNvPr>
          <p:cNvSpPr txBox="1"/>
          <p:nvPr/>
        </p:nvSpPr>
        <p:spPr>
          <a:xfrm>
            <a:off x="3814073" y="958752"/>
            <a:ext cx="1349972" cy="338554"/>
          </a:xfrm>
          <a:prstGeom prst="rect">
            <a:avLst/>
          </a:prstGeom>
          <a:noFill/>
          <a:ln>
            <a:solidFill>
              <a:srgbClr val="FFFF00"/>
            </a:solidFill>
          </a:ln>
        </p:spPr>
        <p:txBody>
          <a:bodyPr wrap="square" rtlCol="0">
            <a:spAutoFit/>
          </a:bodyPr>
          <a:lstStyle/>
          <a:p>
            <a:pPr algn="ctr"/>
            <a:r>
              <a:rPr lang="fr-FR" sz="1600" dirty="0">
                <a:solidFill>
                  <a:srgbClr val="FFFF00"/>
                </a:solidFill>
              </a:rPr>
              <a:t>US Trustees</a:t>
            </a:r>
          </a:p>
        </p:txBody>
      </p:sp>
      <p:sp>
        <p:nvSpPr>
          <p:cNvPr id="22" name="ZoneTexte 21">
            <a:extLst>
              <a:ext uri="{FF2B5EF4-FFF2-40B4-BE49-F238E27FC236}">
                <a16:creationId xmlns:a16="http://schemas.microsoft.com/office/drawing/2014/main" id="{613E68F1-7828-3470-AB3D-FDF1F5522E4D}"/>
              </a:ext>
            </a:extLst>
          </p:cNvPr>
          <p:cNvSpPr txBox="1"/>
          <p:nvPr/>
        </p:nvSpPr>
        <p:spPr>
          <a:xfrm>
            <a:off x="3420038" y="4272641"/>
            <a:ext cx="2160239" cy="338554"/>
          </a:xfrm>
          <a:prstGeom prst="rect">
            <a:avLst/>
          </a:prstGeom>
          <a:noFill/>
          <a:ln>
            <a:solidFill>
              <a:srgbClr val="FFFF00"/>
            </a:solidFill>
          </a:ln>
        </p:spPr>
        <p:txBody>
          <a:bodyPr wrap="square" rtlCol="0">
            <a:spAutoFit/>
          </a:bodyPr>
          <a:lstStyle/>
          <a:p>
            <a:pPr algn="ctr"/>
            <a:r>
              <a:rPr lang="fr-FR" sz="1600" dirty="0">
                <a:solidFill>
                  <a:srgbClr val="FFFF00"/>
                </a:solidFill>
              </a:rPr>
              <a:t>US </a:t>
            </a:r>
            <a:r>
              <a:rPr lang="fr-FR" sz="1600" dirty="0" err="1">
                <a:solidFill>
                  <a:srgbClr val="FFFF00"/>
                </a:solidFill>
              </a:rPr>
              <a:t>Insurance</a:t>
            </a:r>
            <a:r>
              <a:rPr lang="fr-FR" sz="1600" dirty="0">
                <a:solidFill>
                  <a:srgbClr val="FFFF00"/>
                </a:solidFill>
              </a:rPr>
              <a:t> Company</a:t>
            </a:r>
          </a:p>
        </p:txBody>
      </p:sp>
      <p:sp>
        <p:nvSpPr>
          <p:cNvPr id="24" name="ZoneTexte 23">
            <a:extLst>
              <a:ext uri="{FF2B5EF4-FFF2-40B4-BE49-F238E27FC236}">
                <a16:creationId xmlns:a16="http://schemas.microsoft.com/office/drawing/2014/main" id="{1C8C450C-7A44-53AC-0C05-5E9837D1C5B5}"/>
              </a:ext>
            </a:extLst>
          </p:cNvPr>
          <p:cNvSpPr txBox="1"/>
          <p:nvPr/>
        </p:nvSpPr>
        <p:spPr>
          <a:xfrm>
            <a:off x="6019970" y="1411717"/>
            <a:ext cx="1921022" cy="738664"/>
          </a:xfrm>
          <a:prstGeom prst="rect">
            <a:avLst/>
          </a:prstGeom>
          <a:noFill/>
          <a:ln>
            <a:noFill/>
          </a:ln>
        </p:spPr>
        <p:txBody>
          <a:bodyPr wrap="square" rtlCol="0">
            <a:spAutoFit/>
          </a:bodyPr>
          <a:lstStyle/>
          <a:p>
            <a:pPr algn="ctr"/>
            <a:r>
              <a:rPr lang="fr-FR" sz="1400" dirty="0" err="1">
                <a:solidFill>
                  <a:srgbClr val="FFFF00"/>
                </a:solidFill>
              </a:rPr>
              <a:t>Beneficiaries</a:t>
            </a:r>
            <a:endParaRPr lang="fr-FR" sz="1400" dirty="0">
              <a:solidFill>
                <a:srgbClr val="FFFF00"/>
              </a:solidFill>
            </a:endParaRPr>
          </a:p>
          <a:p>
            <a:pPr algn="ctr"/>
            <a:r>
              <a:rPr lang="fr-FR" sz="1400" dirty="0">
                <a:solidFill>
                  <a:srgbClr val="FFFF00"/>
                </a:solidFill>
              </a:rPr>
              <a:t>Mr. </a:t>
            </a:r>
            <a:r>
              <a:rPr lang="fr-FR" sz="1400" dirty="0" err="1">
                <a:solidFill>
                  <a:srgbClr val="FFFF00"/>
                </a:solidFill>
              </a:rPr>
              <a:t>U’s</a:t>
            </a:r>
            <a:r>
              <a:rPr lang="fr-FR" sz="1400" dirty="0">
                <a:solidFill>
                  <a:srgbClr val="FFFF00"/>
                </a:solidFill>
              </a:rPr>
              <a:t> </a:t>
            </a:r>
            <a:r>
              <a:rPr lang="fr-FR" sz="1400" dirty="0" err="1">
                <a:solidFill>
                  <a:srgbClr val="FFFF00"/>
                </a:solidFill>
              </a:rPr>
              <a:t>children</a:t>
            </a:r>
            <a:endParaRPr lang="fr-FR" sz="1400" dirty="0">
              <a:solidFill>
                <a:srgbClr val="FFFF00"/>
              </a:solidFill>
            </a:endParaRPr>
          </a:p>
          <a:p>
            <a:pPr algn="ctr"/>
            <a:r>
              <a:rPr lang="fr-FR" sz="1400" dirty="0" err="1">
                <a:solidFill>
                  <a:srgbClr val="FFFF00"/>
                </a:solidFill>
              </a:rPr>
              <a:t>grandchildren</a:t>
            </a:r>
            <a:endParaRPr lang="fr-FR" sz="1400" dirty="0">
              <a:solidFill>
                <a:srgbClr val="FFFF00"/>
              </a:solidFill>
            </a:endParaRPr>
          </a:p>
        </p:txBody>
      </p:sp>
      <p:cxnSp>
        <p:nvCxnSpPr>
          <p:cNvPr id="39" name="Connecteur droit 38">
            <a:extLst>
              <a:ext uri="{FF2B5EF4-FFF2-40B4-BE49-F238E27FC236}">
                <a16:creationId xmlns:a16="http://schemas.microsoft.com/office/drawing/2014/main" id="{DD07969D-D5F6-A5BA-11A4-C507753DBDFE}"/>
              </a:ext>
            </a:extLst>
          </p:cNvPr>
          <p:cNvCxnSpPr/>
          <p:nvPr/>
        </p:nvCxnSpPr>
        <p:spPr bwMode="auto">
          <a:xfrm>
            <a:off x="4472870" y="2968987"/>
            <a:ext cx="0" cy="1296000"/>
          </a:xfrm>
          <a:prstGeom prst="line">
            <a:avLst/>
          </a:prstGeom>
          <a:solidFill>
            <a:schemeClr val="accent1"/>
          </a:solidFill>
          <a:ln w="12700" cap="flat" cmpd="sng" algn="ctr">
            <a:solidFill>
              <a:srgbClr val="FFFF00"/>
            </a:solidFill>
            <a:prstDash val="solid"/>
            <a:round/>
            <a:headEnd type="none" w="med" len="med"/>
            <a:tailEnd type="triangle" w="med" len="med"/>
          </a:ln>
          <a:effectLst/>
        </p:spPr>
      </p:cxnSp>
      <p:cxnSp>
        <p:nvCxnSpPr>
          <p:cNvPr id="35" name="Connecteur droit 34">
            <a:extLst>
              <a:ext uri="{FF2B5EF4-FFF2-40B4-BE49-F238E27FC236}">
                <a16:creationId xmlns:a16="http://schemas.microsoft.com/office/drawing/2014/main" id="{0A66EEF8-B3F3-3581-5759-6CDAA5F5A014}"/>
              </a:ext>
            </a:extLst>
          </p:cNvPr>
          <p:cNvCxnSpPr>
            <a:cxnSpLocks/>
          </p:cNvCxnSpPr>
          <p:nvPr/>
        </p:nvCxnSpPr>
        <p:spPr bwMode="auto">
          <a:xfrm flipH="1">
            <a:off x="4484078" y="1297306"/>
            <a:ext cx="0" cy="252000"/>
          </a:xfrm>
          <a:prstGeom prst="line">
            <a:avLst/>
          </a:prstGeom>
          <a:solidFill>
            <a:schemeClr val="accent1"/>
          </a:solidFill>
          <a:ln w="12700" cap="flat" cmpd="sng" algn="ctr">
            <a:solidFill>
              <a:srgbClr val="FFFF00"/>
            </a:solidFill>
            <a:prstDash val="solid"/>
            <a:round/>
            <a:headEnd type="none" w="sm" len="sm"/>
            <a:tailEnd type="none" w="med" len="med"/>
          </a:ln>
          <a:effectLst/>
        </p:spPr>
      </p:cxnSp>
      <p:cxnSp>
        <p:nvCxnSpPr>
          <p:cNvPr id="41" name="Connecteur droit 40">
            <a:extLst>
              <a:ext uri="{FF2B5EF4-FFF2-40B4-BE49-F238E27FC236}">
                <a16:creationId xmlns:a16="http://schemas.microsoft.com/office/drawing/2014/main" id="{2FEF2C3B-4A16-17AE-2A48-561437D5D0A2}"/>
              </a:ext>
            </a:extLst>
          </p:cNvPr>
          <p:cNvCxnSpPr>
            <a:cxnSpLocks/>
          </p:cNvCxnSpPr>
          <p:nvPr/>
        </p:nvCxnSpPr>
        <p:spPr bwMode="auto">
          <a:xfrm flipH="1" flipV="1">
            <a:off x="1749502" y="2559678"/>
            <a:ext cx="2253139" cy="774681"/>
          </a:xfrm>
          <a:prstGeom prst="line">
            <a:avLst/>
          </a:prstGeom>
          <a:solidFill>
            <a:schemeClr val="accent1"/>
          </a:solidFill>
          <a:ln w="12700" cap="flat" cmpd="sng" algn="ctr">
            <a:solidFill>
              <a:srgbClr val="FFFF00"/>
            </a:solidFill>
            <a:prstDash val="solid"/>
            <a:round/>
            <a:headEnd type="none" w="med" len="med"/>
            <a:tailEnd type="triangle" w="med" len="med"/>
          </a:ln>
          <a:effectLst/>
        </p:spPr>
      </p:cxnSp>
      <p:sp>
        <p:nvSpPr>
          <p:cNvPr id="25" name="ZoneTexte 24">
            <a:extLst>
              <a:ext uri="{FF2B5EF4-FFF2-40B4-BE49-F238E27FC236}">
                <a16:creationId xmlns:a16="http://schemas.microsoft.com/office/drawing/2014/main" id="{E475E181-8333-0836-CAA6-D55EE434228B}"/>
              </a:ext>
            </a:extLst>
          </p:cNvPr>
          <p:cNvSpPr txBox="1"/>
          <p:nvPr/>
        </p:nvSpPr>
        <p:spPr>
          <a:xfrm>
            <a:off x="3755886" y="1848092"/>
            <a:ext cx="1488544" cy="1169551"/>
          </a:xfrm>
          <a:prstGeom prst="rect">
            <a:avLst/>
          </a:prstGeom>
          <a:noFill/>
          <a:ln>
            <a:noFill/>
          </a:ln>
        </p:spPr>
        <p:txBody>
          <a:bodyPr wrap="square" rtlCol="0">
            <a:spAutoFit/>
          </a:bodyPr>
          <a:lstStyle/>
          <a:p>
            <a:pPr algn="ctr"/>
            <a:r>
              <a:rPr lang="fr-FR" sz="1400" b="1" dirty="0">
                <a:solidFill>
                  <a:srgbClr val="FFFF00"/>
                </a:solidFill>
              </a:rPr>
              <a:t>US Life</a:t>
            </a:r>
          </a:p>
          <a:p>
            <a:pPr algn="ctr"/>
            <a:r>
              <a:rPr lang="fr-FR" sz="1400" b="1" dirty="0" err="1">
                <a:solidFill>
                  <a:srgbClr val="FFFF00"/>
                </a:solidFill>
              </a:rPr>
              <a:t>Insurance</a:t>
            </a:r>
            <a:endParaRPr lang="fr-FR" sz="1400" b="1" dirty="0">
              <a:solidFill>
                <a:srgbClr val="FFFF00"/>
              </a:solidFill>
            </a:endParaRPr>
          </a:p>
          <a:p>
            <a:pPr algn="ctr"/>
            <a:r>
              <a:rPr lang="fr-FR" sz="1400" b="1" dirty="0">
                <a:solidFill>
                  <a:srgbClr val="FFFF00"/>
                </a:solidFill>
              </a:rPr>
              <a:t>Trusts</a:t>
            </a:r>
          </a:p>
          <a:p>
            <a:pPr algn="ctr"/>
            <a:r>
              <a:rPr lang="fr-FR" sz="1400" dirty="0" err="1">
                <a:solidFill>
                  <a:srgbClr val="FFFF00"/>
                </a:solidFill>
              </a:rPr>
              <a:t>irrevocable</a:t>
            </a:r>
            <a:r>
              <a:rPr lang="fr-FR" sz="1400" dirty="0">
                <a:solidFill>
                  <a:srgbClr val="FFFF00"/>
                </a:solidFill>
              </a:rPr>
              <a:t> </a:t>
            </a:r>
            <a:r>
              <a:rPr lang="fr-FR" sz="1400" dirty="0" err="1">
                <a:solidFill>
                  <a:srgbClr val="FFFF00"/>
                </a:solidFill>
              </a:rPr>
              <a:t>discretionary</a:t>
            </a:r>
            <a:endParaRPr lang="fr-FR" sz="1400" dirty="0">
              <a:solidFill>
                <a:srgbClr val="FFFF00"/>
              </a:solidFill>
            </a:endParaRPr>
          </a:p>
        </p:txBody>
      </p:sp>
      <p:sp>
        <p:nvSpPr>
          <p:cNvPr id="26" name="ZoneTexte 25">
            <a:extLst>
              <a:ext uri="{FF2B5EF4-FFF2-40B4-BE49-F238E27FC236}">
                <a16:creationId xmlns:a16="http://schemas.microsoft.com/office/drawing/2014/main" id="{9D6C52E3-59AF-3767-EA3B-4EE66AD32C06}"/>
              </a:ext>
            </a:extLst>
          </p:cNvPr>
          <p:cNvSpPr txBox="1"/>
          <p:nvPr/>
        </p:nvSpPr>
        <p:spPr>
          <a:xfrm>
            <a:off x="1148906" y="1658288"/>
            <a:ext cx="1186446" cy="954107"/>
          </a:xfrm>
          <a:prstGeom prst="rect">
            <a:avLst/>
          </a:prstGeom>
          <a:noFill/>
          <a:ln>
            <a:noFill/>
          </a:ln>
        </p:spPr>
        <p:txBody>
          <a:bodyPr wrap="square" rtlCol="0">
            <a:spAutoFit/>
          </a:bodyPr>
          <a:lstStyle/>
          <a:p>
            <a:pPr algn="ctr"/>
            <a:r>
              <a:rPr lang="fr-FR" sz="1400" dirty="0">
                <a:solidFill>
                  <a:srgbClr val="FFFF00"/>
                </a:solidFill>
              </a:rPr>
              <a:t>Mr. U</a:t>
            </a:r>
          </a:p>
          <a:p>
            <a:pPr algn="ctr"/>
            <a:r>
              <a:rPr lang="fr-FR" sz="1400" dirty="0">
                <a:solidFill>
                  <a:srgbClr val="FFFF00"/>
                </a:solidFill>
              </a:rPr>
              <a:t>French </a:t>
            </a:r>
            <a:r>
              <a:rPr lang="fr-FR" sz="1400" dirty="0" err="1">
                <a:solidFill>
                  <a:srgbClr val="FFFF00"/>
                </a:solidFill>
              </a:rPr>
              <a:t>tax</a:t>
            </a:r>
            <a:r>
              <a:rPr lang="fr-FR" sz="1400" dirty="0">
                <a:solidFill>
                  <a:srgbClr val="FFFF00"/>
                </a:solidFill>
              </a:rPr>
              <a:t> </a:t>
            </a:r>
            <a:r>
              <a:rPr lang="fr-FR" sz="1400" dirty="0" err="1">
                <a:solidFill>
                  <a:srgbClr val="FFFF00"/>
                </a:solidFill>
              </a:rPr>
              <a:t>resident</a:t>
            </a:r>
            <a:endParaRPr lang="fr-FR" sz="1400" dirty="0">
              <a:solidFill>
                <a:srgbClr val="FFFF00"/>
              </a:solidFill>
            </a:endParaRPr>
          </a:p>
          <a:p>
            <a:pPr algn="ctr"/>
            <a:r>
              <a:rPr lang="fr-FR" sz="1400" dirty="0" err="1">
                <a:solidFill>
                  <a:srgbClr val="FFFF00"/>
                </a:solidFill>
              </a:rPr>
              <a:t>died</a:t>
            </a:r>
            <a:r>
              <a:rPr lang="fr-FR" sz="1400" dirty="0">
                <a:solidFill>
                  <a:srgbClr val="FFFF00"/>
                </a:solidFill>
              </a:rPr>
              <a:t> in 2008</a:t>
            </a:r>
          </a:p>
        </p:txBody>
      </p:sp>
      <p:sp>
        <p:nvSpPr>
          <p:cNvPr id="2" name="Triangle isocèle 1">
            <a:extLst>
              <a:ext uri="{FF2B5EF4-FFF2-40B4-BE49-F238E27FC236}">
                <a16:creationId xmlns:a16="http://schemas.microsoft.com/office/drawing/2014/main" id="{EAE14643-249A-B7EF-3B14-4A429AB833E3}"/>
              </a:ext>
            </a:extLst>
          </p:cNvPr>
          <p:cNvSpPr/>
          <p:nvPr/>
        </p:nvSpPr>
        <p:spPr bwMode="auto">
          <a:xfrm>
            <a:off x="3553202" y="1552359"/>
            <a:ext cx="1839336" cy="1416628"/>
          </a:xfrm>
          <a:prstGeom prst="triangle">
            <a:avLst/>
          </a:prstGeom>
          <a:noFill/>
          <a:ln w="9525" cap="flat" cmpd="sng" algn="ctr">
            <a:solidFill>
              <a:srgbClr val="FFFF00"/>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ctr" defTabSz="914400" rtl="0" eaLnBrk="0" fontAlgn="base" latinLnBrk="0" hangingPunct="0">
              <a:lnSpc>
                <a:spcPct val="100000"/>
              </a:lnSpc>
              <a:spcBef>
                <a:spcPct val="0"/>
              </a:spcBef>
              <a:spcAft>
                <a:spcPct val="0"/>
              </a:spcAft>
              <a:buClrTx/>
              <a:buSzTx/>
              <a:buFontTx/>
              <a:buNone/>
              <a:tabLst/>
            </a:pPr>
            <a:endParaRPr kumimoji="0" lang="en-US" sz="1200" b="0" i="0" u="none" strike="noStrike" cap="none" normalizeH="0" baseline="0" dirty="0">
              <a:ln>
                <a:noFill/>
              </a:ln>
              <a:solidFill>
                <a:srgbClr val="FFFF00"/>
              </a:solidFill>
              <a:effectLst/>
              <a:latin typeface="Garamond" pitchFamily="18" charset="0"/>
            </a:endParaRPr>
          </a:p>
        </p:txBody>
      </p:sp>
      <p:cxnSp>
        <p:nvCxnSpPr>
          <p:cNvPr id="6" name="Connecteur droit 5">
            <a:extLst>
              <a:ext uri="{FF2B5EF4-FFF2-40B4-BE49-F238E27FC236}">
                <a16:creationId xmlns:a16="http://schemas.microsoft.com/office/drawing/2014/main" id="{264B8728-33E1-A5AA-1C91-01BD2C10129B}"/>
              </a:ext>
            </a:extLst>
          </p:cNvPr>
          <p:cNvCxnSpPr>
            <a:cxnSpLocks/>
          </p:cNvCxnSpPr>
          <p:nvPr/>
        </p:nvCxnSpPr>
        <p:spPr bwMode="auto">
          <a:xfrm flipH="1">
            <a:off x="5244430" y="2713061"/>
            <a:ext cx="1393402" cy="0"/>
          </a:xfrm>
          <a:prstGeom prst="line">
            <a:avLst/>
          </a:prstGeom>
          <a:solidFill>
            <a:schemeClr val="accent1"/>
          </a:solidFill>
          <a:ln w="12700" cap="flat" cmpd="sng" algn="ctr">
            <a:solidFill>
              <a:srgbClr val="FFFF00"/>
            </a:solidFill>
            <a:prstDash val="solid"/>
            <a:round/>
            <a:headEnd type="triangle" w="med" len="med"/>
            <a:tailEnd type="none" w="med" len="med"/>
          </a:ln>
          <a:effectLst/>
        </p:spPr>
      </p:cxnSp>
      <p:cxnSp>
        <p:nvCxnSpPr>
          <p:cNvPr id="7" name="Connecteur droit 6">
            <a:extLst>
              <a:ext uri="{FF2B5EF4-FFF2-40B4-BE49-F238E27FC236}">
                <a16:creationId xmlns:a16="http://schemas.microsoft.com/office/drawing/2014/main" id="{8610EF21-A0E0-8051-2206-26BCA65CDB17}"/>
              </a:ext>
            </a:extLst>
          </p:cNvPr>
          <p:cNvCxnSpPr>
            <a:cxnSpLocks/>
          </p:cNvCxnSpPr>
          <p:nvPr/>
        </p:nvCxnSpPr>
        <p:spPr bwMode="auto">
          <a:xfrm flipH="1">
            <a:off x="2208874" y="1804238"/>
            <a:ext cx="2089035" cy="261743"/>
          </a:xfrm>
          <a:prstGeom prst="line">
            <a:avLst/>
          </a:prstGeom>
          <a:solidFill>
            <a:schemeClr val="accent1"/>
          </a:solidFill>
          <a:ln w="12700" cap="flat" cmpd="sng" algn="ctr">
            <a:solidFill>
              <a:srgbClr val="FFFF00"/>
            </a:solidFill>
            <a:prstDash val="solid"/>
            <a:round/>
            <a:headEnd type="triangle" w="med" len="med"/>
            <a:tailEnd type="none" w="med" len="med"/>
          </a:ln>
          <a:effectLst/>
        </p:spPr>
      </p:cxnSp>
      <p:sp>
        <p:nvSpPr>
          <p:cNvPr id="9" name="ZoneTexte 8">
            <a:extLst>
              <a:ext uri="{FF2B5EF4-FFF2-40B4-BE49-F238E27FC236}">
                <a16:creationId xmlns:a16="http://schemas.microsoft.com/office/drawing/2014/main" id="{9858AD30-95CB-8B6A-166E-CC60E4B3C210}"/>
              </a:ext>
            </a:extLst>
          </p:cNvPr>
          <p:cNvSpPr txBox="1"/>
          <p:nvPr/>
        </p:nvSpPr>
        <p:spPr>
          <a:xfrm>
            <a:off x="2225383" y="2942087"/>
            <a:ext cx="1202076" cy="584775"/>
          </a:xfrm>
          <a:prstGeom prst="rect">
            <a:avLst/>
          </a:prstGeom>
          <a:noFill/>
          <a:ln>
            <a:noFill/>
          </a:ln>
        </p:spPr>
        <p:txBody>
          <a:bodyPr wrap="square" rtlCol="0">
            <a:spAutoFit/>
          </a:bodyPr>
          <a:lstStyle/>
          <a:p>
            <a:pPr algn="ctr"/>
            <a:r>
              <a:rPr lang="fr-FR" sz="1400" dirty="0" err="1">
                <a:solidFill>
                  <a:srgbClr val="FFFF00"/>
                </a:solidFill>
              </a:rPr>
              <a:t>Insured</a:t>
            </a:r>
            <a:r>
              <a:rPr lang="fr-FR" sz="1600" dirty="0">
                <a:solidFill>
                  <a:srgbClr val="FFFF00"/>
                </a:solidFill>
              </a:rPr>
              <a:t> </a:t>
            </a:r>
            <a:r>
              <a:rPr lang="fr-FR" sz="1600" dirty="0" err="1">
                <a:solidFill>
                  <a:srgbClr val="FFFF00"/>
                </a:solidFill>
              </a:rPr>
              <a:t>person</a:t>
            </a:r>
            <a:endParaRPr lang="fr-FR" sz="1600" dirty="0">
              <a:solidFill>
                <a:srgbClr val="FFFF00"/>
              </a:solidFill>
            </a:endParaRPr>
          </a:p>
        </p:txBody>
      </p:sp>
      <p:sp>
        <p:nvSpPr>
          <p:cNvPr id="12" name="ZoneTexte 11">
            <a:extLst>
              <a:ext uri="{FF2B5EF4-FFF2-40B4-BE49-F238E27FC236}">
                <a16:creationId xmlns:a16="http://schemas.microsoft.com/office/drawing/2014/main" id="{091D214F-EC3F-45D0-CF54-05A9209997D8}"/>
              </a:ext>
            </a:extLst>
          </p:cNvPr>
          <p:cNvSpPr txBox="1"/>
          <p:nvPr/>
        </p:nvSpPr>
        <p:spPr>
          <a:xfrm>
            <a:off x="2506462" y="1405764"/>
            <a:ext cx="1202076" cy="307777"/>
          </a:xfrm>
          <a:prstGeom prst="rect">
            <a:avLst/>
          </a:prstGeom>
          <a:noFill/>
          <a:ln>
            <a:noFill/>
          </a:ln>
        </p:spPr>
        <p:txBody>
          <a:bodyPr wrap="square" rtlCol="0">
            <a:spAutoFit/>
          </a:bodyPr>
          <a:lstStyle/>
          <a:p>
            <a:pPr algn="ctr"/>
            <a:r>
              <a:rPr lang="fr-FR" sz="1400" dirty="0" err="1">
                <a:solidFill>
                  <a:srgbClr val="FFFF00"/>
                </a:solidFill>
              </a:rPr>
              <a:t>Settlor</a:t>
            </a:r>
            <a:endParaRPr lang="fr-FR" sz="1600" dirty="0">
              <a:solidFill>
                <a:srgbClr val="FFFF00"/>
              </a:solidFill>
            </a:endParaRPr>
          </a:p>
        </p:txBody>
      </p:sp>
      <p:sp>
        <p:nvSpPr>
          <p:cNvPr id="13" name="ZoneTexte 12">
            <a:extLst>
              <a:ext uri="{FF2B5EF4-FFF2-40B4-BE49-F238E27FC236}">
                <a16:creationId xmlns:a16="http://schemas.microsoft.com/office/drawing/2014/main" id="{F0B5270D-6A49-7238-E9FE-AD06D73BA505}"/>
              </a:ext>
            </a:extLst>
          </p:cNvPr>
          <p:cNvSpPr txBox="1"/>
          <p:nvPr/>
        </p:nvSpPr>
        <p:spPr>
          <a:xfrm>
            <a:off x="4369301" y="2974485"/>
            <a:ext cx="1149218" cy="1384995"/>
          </a:xfrm>
          <a:prstGeom prst="rect">
            <a:avLst/>
          </a:prstGeom>
          <a:noFill/>
          <a:ln>
            <a:noFill/>
          </a:ln>
        </p:spPr>
        <p:txBody>
          <a:bodyPr wrap="square" rtlCol="0">
            <a:spAutoFit/>
          </a:bodyPr>
          <a:lstStyle/>
          <a:p>
            <a:pPr algn="ctr"/>
            <a:r>
              <a:rPr lang="fr-FR" sz="1400" dirty="0" err="1">
                <a:solidFill>
                  <a:srgbClr val="FFFF00"/>
                </a:solidFill>
              </a:rPr>
              <a:t>Subscription</a:t>
            </a:r>
            <a:r>
              <a:rPr lang="fr-FR" sz="1400" dirty="0">
                <a:solidFill>
                  <a:srgbClr val="FFFF00"/>
                </a:solidFill>
              </a:rPr>
              <a:t> to life</a:t>
            </a:r>
          </a:p>
          <a:p>
            <a:pPr algn="ctr"/>
            <a:r>
              <a:rPr lang="fr-FR" sz="1400" dirty="0">
                <a:solidFill>
                  <a:srgbClr val="FFFF00"/>
                </a:solidFill>
              </a:rPr>
              <a:t> </a:t>
            </a:r>
            <a:r>
              <a:rPr lang="fr-FR" sz="1400" dirty="0" err="1">
                <a:solidFill>
                  <a:srgbClr val="FFFF00"/>
                </a:solidFill>
              </a:rPr>
              <a:t>insurance</a:t>
            </a:r>
            <a:r>
              <a:rPr lang="fr-FR" sz="1400" dirty="0">
                <a:solidFill>
                  <a:srgbClr val="FFFF00"/>
                </a:solidFill>
              </a:rPr>
              <a:t> </a:t>
            </a:r>
            <a:r>
              <a:rPr lang="fr-FR" sz="1400" dirty="0" err="1">
                <a:solidFill>
                  <a:srgbClr val="FFFF00"/>
                </a:solidFill>
              </a:rPr>
              <a:t>policies</a:t>
            </a:r>
            <a:r>
              <a:rPr lang="fr-FR" sz="1400" dirty="0">
                <a:solidFill>
                  <a:srgbClr val="FFFF00"/>
                </a:solidFill>
              </a:rPr>
              <a:t> </a:t>
            </a:r>
            <a:r>
              <a:rPr lang="fr-FR" sz="1400" dirty="0" err="1">
                <a:solidFill>
                  <a:srgbClr val="FFFF00"/>
                </a:solidFill>
              </a:rPr>
              <a:t>during</a:t>
            </a:r>
            <a:r>
              <a:rPr lang="fr-FR" sz="1400" dirty="0">
                <a:solidFill>
                  <a:srgbClr val="FFFF00"/>
                </a:solidFill>
              </a:rPr>
              <a:t> </a:t>
            </a:r>
            <a:r>
              <a:rPr lang="fr-FR" sz="1400" dirty="0" err="1">
                <a:solidFill>
                  <a:srgbClr val="FFFF00"/>
                </a:solidFill>
              </a:rPr>
              <a:t>U’s</a:t>
            </a:r>
            <a:r>
              <a:rPr lang="fr-FR" sz="1400" dirty="0">
                <a:solidFill>
                  <a:srgbClr val="FFFF00"/>
                </a:solidFill>
              </a:rPr>
              <a:t> life </a:t>
            </a:r>
          </a:p>
        </p:txBody>
      </p:sp>
      <p:sp>
        <p:nvSpPr>
          <p:cNvPr id="27" name="ZoneTexte 26">
            <a:extLst>
              <a:ext uri="{FF2B5EF4-FFF2-40B4-BE49-F238E27FC236}">
                <a16:creationId xmlns:a16="http://schemas.microsoft.com/office/drawing/2014/main" id="{08829F6D-090F-0B39-8F7A-020012833824}"/>
              </a:ext>
            </a:extLst>
          </p:cNvPr>
          <p:cNvSpPr txBox="1"/>
          <p:nvPr/>
        </p:nvSpPr>
        <p:spPr>
          <a:xfrm>
            <a:off x="6486219" y="2411804"/>
            <a:ext cx="2470042" cy="738664"/>
          </a:xfrm>
          <a:prstGeom prst="rect">
            <a:avLst/>
          </a:prstGeom>
          <a:noFill/>
          <a:ln>
            <a:noFill/>
          </a:ln>
        </p:spPr>
        <p:txBody>
          <a:bodyPr wrap="square" rtlCol="0">
            <a:spAutoFit/>
          </a:bodyPr>
          <a:lstStyle/>
          <a:p>
            <a:pPr marL="185738" indent="-6350"/>
            <a:r>
              <a:rPr lang="fr-FR" sz="1400" dirty="0">
                <a:solidFill>
                  <a:srgbClr val="FFFF00"/>
                </a:solidFill>
              </a:rPr>
              <a:t>Distribution of cash </a:t>
            </a:r>
            <a:r>
              <a:rPr lang="fr-FR" sz="1400" dirty="0" err="1">
                <a:solidFill>
                  <a:srgbClr val="FFFF00"/>
                </a:solidFill>
              </a:rPr>
              <a:t>coming</a:t>
            </a:r>
            <a:r>
              <a:rPr lang="fr-FR" sz="1400" dirty="0">
                <a:solidFill>
                  <a:srgbClr val="FFFF00"/>
                </a:solidFill>
              </a:rPr>
              <a:t> </a:t>
            </a:r>
            <a:r>
              <a:rPr lang="fr-FR" sz="1400" dirty="0" err="1">
                <a:solidFill>
                  <a:srgbClr val="FFFF00"/>
                </a:solidFill>
              </a:rPr>
              <a:t>from</a:t>
            </a:r>
            <a:r>
              <a:rPr lang="fr-FR" sz="1400" dirty="0">
                <a:solidFill>
                  <a:srgbClr val="FFFF00"/>
                </a:solidFill>
              </a:rPr>
              <a:t> the </a:t>
            </a:r>
            <a:r>
              <a:rPr lang="fr-FR" sz="1400" dirty="0" err="1">
                <a:solidFill>
                  <a:srgbClr val="FFFF00"/>
                </a:solidFill>
              </a:rPr>
              <a:t>death</a:t>
            </a:r>
            <a:r>
              <a:rPr lang="fr-FR" sz="1400" dirty="0">
                <a:solidFill>
                  <a:srgbClr val="FFFF00"/>
                </a:solidFill>
              </a:rPr>
              <a:t> </a:t>
            </a:r>
            <a:r>
              <a:rPr lang="fr-FR" sz="1400" dirty="0" err="1">
                <a:solidFill>
                  <a:srgbClr val="FFFF00"/>
                </a:solidFill>
              </a:rPr>
              <a:t>benefits</a:t>
            </a:r>
            <a:r>
              <a:rPr lang="fr-FR" sz="1400" dirty="0">
                <a:solidFill>
                  <a:srgbClr val="FFFF00"/>
                </a:solidFill>
              </a:rPr>
              <a:t> of the life </a:t>
            </a:r>
            <a:r>
              <a:rPr lang="fr-FR" sz="1400" dirty="0" err="1">
                <a:solidFill>
                  <a:srgbClr val="FFFF00"/>
                </a:solidFill>
              </a:rPr>
              <a:t>insurance</a:t>
            </a:r>
            <a:r>
              <a:rPr lang="fr-FR" sz="1400" dirty="0">
                <a:solidFill>
                  <a:srgbClr val="FFFF00"/>
                </a:solidFill>
              </a:rPr>
              <a:t> </a:t>
            </a:r>
            <a:r>
              <a:rPr lang="fr-FR" sz="1400" dirty="0" err="1">
                <a:solidFill>
                  <a:srgbClr val="FFFF00"/>
                </a:solidFill>
              </a:rPr>
              <a:t>policies</a:t>
            </a:r>
            <a:endParaRPr lang="fr-FR" sz="1400" dirty="0">
              <a:solidFill>
                <a:srgbClr val="FFFF00"/>
              </a:solidFill>
            </a:endParaRPr>
          </a:p>
        </p:txBody>
      </p:sp>
      <p:cxnSp>
        <p:nvCxnSpPr>
          <p:cNvPr id="28" name="Connecteur droit 27">
            <a:extLst>
              <a:ext uri="{FF2B5EF4-FFF2-40B4-BE49-F238E27FC236}">
                <a16:creationId xmlns:a16="http://schemas.microsoft.com/office/drawing/2014/main" id="{6D18EA3B-2D61-82C1-6B7F-C9C619F5E453}"/>
              </a:ext>
            </a:extLst>
          </p:cNvPr>
          <p:cNvCxnSpPr>
            <a:cxnSpLocks/>
          </p:cNvCxnSpPr>
          <p:nvPr/>
        </p:nvCxnSpPr>
        <p:spPr bwMode="auto">
          <a:xfrm flipH="1">
            <a:off x="4600538" y="1804238"/>
            <a:ext cx="1764000" cy="0"/>
          </a:xfrm>
          <a:prstGeom prst="line">
            <a:avLst/>
          </a:prstGeom>
          <a:solidFill>
            <a:schemeClr val="accent1"/>
          </a:solidFill>
          <a:ln w="12700" cap="flat" cmpd="sng" algn="ctr">
            <a:solidFill>
              <a:srgbClr val="FFFF00"/>
            </a:solidFill>
            <a:prstDash val="solid"/>
            <a:round/>
            <a:headEnd type="triangle" w="med" len="med"/>
            <a:tailEnd type="none" w="med" len="med"/>
          </a:ln>
          <a:effectLst/>
        </p:spPr>
      </p:cxnSp>
      <p:sp>
        <p:nvSpPr>
          <p:cNvPr id="8" name="ZoneTexte 7">
            <a:extLst>
              <a:ext uri="{FF2B5EF4-FFF2-40B4-BE49-F238E27FC236}">
                <a16:creationId xmlns:a16="http://schemas.microsoft.com/office/drawing/2014/main" id="{3EE37D89-B62F-67C5-8092-B1D7CDCAFB04}"/>
              </a:ext>
            </a:extLst>
          </p:cNvPr>
          <p:cNvSpPr txBox="1"/>
          <p:nvPr/>
        </p:nvSpPr>
        <p:spPr>
          <a:xfrm>
            <a:off x="6018010" y="2169563"/>
            <a:ext cx="3100290" cy="307777"/>
          </a:xfrm>
          <a:prstGeom prst="rect">
            <a:avLst/>
          </a:prstGeom>
          <a:noFill/>
        </p:spPr>
        <p:txBody>
          <a:bodyPr wrap="square">
            <a:spAutoFit/>
          </a:bodyPr>
          <a:lstStyle/>
          <a:p>
            <a:pPr algn="ctr"/>
            <a:r>
              <a:rPr kumimoji="0" lang="fr-FR" sz="1400" b="1" i="0" u="none" strike="noStrike" kern="1200" cap="none" spc="0" normalizeH="0" baseline="0" noProof="0" dirty="0">
                <a:ln>
                  <a:noFill/>
                </a:ln>
                <a:solidFill>
                  <a:srgbClr val="FFFF00"/>
                </a:solidFill>
                <a:effectLst/>
                <a:uLnTx/>
                <a:uFillTx/>
                <a:latin typeface="Garamond" panose="02020404030301010803" pitchFamily="18" charset="0"/>
                <a:ea typeface="+mn-ea"/>
                <a:cs typeface="+mn-cs"/>
              </a:rPr>
              <a:t>In 2011 (3 </a:t>
            </a:r>
            <a:r>
              <a:rPr kumimoji="0" lang="fr-FR" sz="1400" b="1" i="0" u="none" strike="noStrike" kern="1200" cap="none" spc="0" normalizeH="0" baseline="0" noProof="0" dirty="0" err="1">
                <a:ln>
                  <a:noFill/>
                </a:ln>
                <a:solidFill>
                  <a:srgbClr val="FFFF00"/>
                </a:solidFill>
                <a:effectLst/>
                <a:uLnTx/>
                <a:uFillTx/>
                <a:latin typeface="Garamond" panose="02020404030301010803" pitchFamily="18" charset="0"/>
                <a:ea typeface="+mn-ea"/>
                <a:cs typeface="+mn-cs"/>
              </a:rPr>
              <a:t>years</a:t>
            </a:r>
            <a:r>
              <a:rPr kumimoji="0" lang="fr-FR" sz="1400" b="1" i="0" u="none" strike="noStrike" kern="1200" cap="none" spc="0" normalizeH="0" baseline="0" noProof="0" dirty="0">
                <a:ln>
                  <a:noFill/>
                </a:ln>
                <a:solidFill>
                  <a:srgbClr val="FFFF00"/>
                </a:solidFill>
                <a:effectLst/>
                <a:uLnTx/>
                <a:uFillTx/>
                <a:latin typeface="Garamond" panose="02020404030301010803" pitchFamily="18" charset="0"/>
                <a:ea typeface="+mn-ea"/>
                <a:cs typeface="+mn-cs"/>
              </a:rPr>
              <a:t> </a:t>
            </a:r>
            <a:r>
              <a:rPr kumimoji="0" lang="fr-FR" sz="1400" b="1" i="0" u="none" strike="noStrike" kern="1200" cap="none" spc="0" normalizeH="0" baseline="0" noProof="0" dirty="0" err="1">
                <a:ln>
                  <a:noFill/>
                </a:ln>
                <a:solidFill>
                  <a:srgbClr val="FFFF00"/>
                </a:solidFill>
                <a:effectLst/>
                <a:uLnTx/>
                <a:uFillTx/>
                <a:latin typeface="Garamond" panose="02020404030301010803" pitchFamily="18" charset="0"/>
                <a:ea typeface="+mn-ea"/>
                <a:cs typeface="+mn-cs"/>
              </a:rPr>
              <a:t>after</a:t>
            </a:r>
            <a:r>
              <a:rPr kumimoji="0" lang="fr-FR" sz="1400" b="1" i="0" u="none" strike="noStrike" kern="1200" cap="none" spc="0" normalizeH="0" baseline="0" noProof="0" dirty="0">
                <a:ln>
                  <a:noFill/>
                </a:ln>
                <a:solidFill>
                  <a:srgbClr val="FFFF00"/>
                </a:solidFill>
                <a:effectLst/>
                <a:uLnTx/>
                <a:uFillTx/>
                <a:latin typeface="Garamond" panose="02020404030301010803" pitchFamily="18" charset="0"/>
                <a:ea typeface="+mn-ea"/>
                <a:cs typeface="+mn-cs"/>
              </a:rPr>
              <a:t> Mr. </a:t>
            </a:r>
            <a:r>
              <a:rPr kumimoji="0" lang="fr-FR" sz="1400" b="1" i="0" u="none" strike="noStrike" kern="1200" cap="none" spc="0" normalizeH="0" baseline="0" noProof="0" dirty="0" err="1">
                <a:ln>
                  <a:noFill/>
                </a:ln>
                <a:solidFill>
                  <a:srgbClr val="FFFF00"/>
                </a:solidFill>
                <a:effectLst/>
                <a:uLnTx/>
                <a:uFillTx/>
                <a:latin typeface="Garamond" panose="02020404030301010803" pitchFamily="18" charset="0"/>
                <a:ea typeface="+mn-ea"/>
                <a:cs typeface="+mn-cs"/>
              </a:rPr>
              <a:t>U’s</a:t>
            </a:r>
            <a:r>
              <a:rPr kumimoji="0" lang="fr-FR" sz="1400" b="1" i="0" u="none" strike="noStrike" kern="1200" cap="none" spc="0" normalizeH="0" baseline="0" noProof="0" dirty="0">
                <a:ln>
                  <a:noFill/>
                </a:ln>
                <a:solidFill>
                  <a:srgbClr val="FFFF00"/>
                </a:solidFill>
                <a:effectLst/>
                <a:uLnTx/>
                <a:uFillTx/>
                <a:latin typeface="Garamond" panose="02020404030301010803" pitchFamily="18" charset="0"/>
                <a:ea typeface="+mn-ea"/>
                <a:cs typeface="+mn-cs"/>
              </a:rPr>
              <a:t> Death)</a:t>
            </a:r>
            <a:endParaRPr lang="en-US" sz="2000" dirty="0"/>
          </a:p>
        </p:txBody>
      </p:sp>
      <p:cxnSp>
        <p:nvCxnSpPr>
          <p:cNvPr id="14" name="Connecteur droit 13">
            <a:extLst>
              <a:ext uri="{FF2B5EF4-FFF2-40B4-BE49-F238E27FC236}">
                <a16:creationId xmlns:a16="http://schemas.microsoft.com/office/drawing/2014/main" id="{B5541D4F-ABAB-A327-B3E9-273EED356256}"/>
              </a:ext>
            </a:extLst>
          </p:cNvPr>
          <p:cNvCxnSpPr>
            <a:cxnSpLocks/>
          </p:cNvCxnSpPr>
          <p:nvPr/>
        </p:nvCxnSpPr>
        <p:spPr bwMode="auto">
          <a:xfrm flipV="1">
            <a:off x="5392538" y="2968628"/>
            <a:ext cx="0" cy="1296000"/>
          </a:xfrm>
          <a:prstGeom prst="line">
            <a:avLst/>
          </a:prstGeom>
          <a:solidFill>
            <a:schemeClr val="accent1"/>
          </a:solidFill>
          <a:ln w="12700" cap="flat" cmpd="sng" algn="ctr">
            <a:solidFill>
              <a:srgbClr val="FFFF00"/>
            </a:solidFill>
            <a:prstDash val="solid"/>
            <a:round/>
            <a:headEnd type="none" w="med" len="med"/>
            <a:tailEnd type="triangle" w="med" len="med"/>
          </a:ln>
          <a:effectLst/>
        </p:spPr>
      </p:cxnSp>
      <p:sp>
        <p:nvSpPr>
          <p:cNvPr id="16" name="ZoneTexte 15">
            <a:extLst>
              <a:ext uri="{FF2B5EF4-FFF2-40B4-BE49-F238E27FC236}">
                <a16:creationId xmlns:a16="http://schemas.microsoft.com/office/drawing/2014/main" id="{59839A8B-0A62-0CE4-864D-73563ECEE284}"/>
              </a:ext>
            </a:extLst>
          </p:cNvPr>
          <p:cNvSpPr txBox="1"/>
          <p:nvPr/>
        </p:nvSpPr>
        <p:spPr>
          <a:xfrm>
            <a:off x="5334347" y="3082393"/>
            <a:ext cx="1080707" cy="954107"/>
          </a:xfrm>
          <a:prstGeom prst="rect">
            <a:avLst/>
          </a:prstGeom>
          <a:noFill/>
          <a:ln>
            <a:noFill/>
          </a:ln>
        </p:spPr>
        <p:txBody>
          <a:bodyPr wrap="square" rtlCol="0">
            <a:spAutoFit/>
          </a:bodyPr>
          <a:lstStyle/>
          <a:p>
            <a:pPr algn="ctr"/>
            <a:r>
              <a:rPr lang="fr-FR" sz="1400" dirty="0">
                <a:solidFill>
                  <a:srgbClr val="FFFF00"/>
                </a:solidFill>
              </a:rPr>
              <a:t>Payment of </a:t>
            </a:r>
            <a:r>
              <a:rPr lang="fr-FR" sz="1400" dirty="0" err="1">
                <a:solidFill>
                  <a:srgbClr val="FFFF00"/>
                </a:solidFill>
              </a:rPr>
              <a:t>death</a:t>
            </a:r>
            <a:r>
              <a:rPr lang="fr-FR" sz="1400" dirty="0">
                <a:solidFill>
                  <a:srgbClr val="FFFF00"/>
                </a:solidFill>
              </a:rPr>
              <a:t> </a:t>
            </a:r>
            <a:r>
              <a:rPr lang="fr-FR" sz="1400" dirty="0" err="1">
                <a:solidFill>
                  <a:srgbClr val="FFFF00"/>
                </a:solidFill>
              </a:rPr>
              <a:t>benefit</a:t>
            </a:r>
            <a:r>
              <a:rPr lang="fr-FR" sz="1400" dirty="0">
                <a:solidFill>
                  <a:srgbClr val="FFFF00"/>
                </a:solidFill>
              </a:rPr>
              <a:t> </a:t>
            </a:r>
            <a:r>
              <a:rPr lang="fr-FR" sz="1400" dirty="0" err="1">
                <a:solidFill>
                  <a:srgbClr val="FFFF00"/>
                </a:solidFill>
              </a:rPr>
              <a:t>upon</a:t>
            </a:r>
            <a:r>
              <a:rPr lang="fr-FR" sz="1400" dirty="0">
                <a:solidFill>
                  <a:srgbClr val="FFFF00"/>
                </a:solidFill>
              </a:rPr>
              <a:t> </a:t>
            </a:r>
            <a:r>
              <a:rPr lang="fr-FR" sz="1400" dirty="0" err="1">
                <a:solidFill>
                  <a:srgbClr val="FFFF00"/>
                </a:solidFill>
              </a:rPr>
              <a:t>U’s</a:t>
            </a:r>
            <a:r>
              <a:rPr lang="fr-FR" sz="1400" dirty="0">
                <a:solidFill>
                  <a:srgbClr val="FFFF00"/>
                </a:solidFill>
              </a:rPr>
              <a:t> </a:t>
            </a:r>
            <a:r>
              <a:rPr lang="fr-FR" sz="1400" dirty="0" err="1">
                <a:solidFill>
                  <a:srgbClr val="FFFF00"/>
                </a:solidFill>
              </a:rPr>
              <a:t>death</a:t>
            </a:r>
            <a:endParaRPr lang="fr-FR" sz="1400" dirty="0">
              <a:solidFill>
                <a:srgbClr val="FFFF00"/>
              </a:solidFill>
            </a:endParaRPr>
          </a:p>
        </p:txBody>
      </p:sp>
      <p:sp>
        <p:nvSpPr>
          <p:cNvPr id="29" name="Espace réservé du contenu 2">
            <a:extLst>
              <a:ext uri="{FF2B5EF4-FFF2-40B4-BE49-F238E27FC236}">
                <a16:creationId xmlns:a16="http://schemas.microsoft.com/office/drawing/2014/main" id="{CC7F0BE1-8278-73F2-D03E-4BEDEA6BFD6F}"/>
              </a:ext>
            </a:extLst>
          </p:cNvPr>
          <p:cNvSpPr txBox="1">
            <a:spLocks/>
          </p:cNvSpPr>
          <p:nvPr/>
        </p:nvSpPr>
        <p:spPr bwMode="auto">
          <a:xfrm>
            <a:off x="107504" y="4611194"/>
            <a:ext cx="8928992" cy="177013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lvl1pPr marL="0" indent="0" algn="ctr" rtl="0" eaLnBrk="0" fontAlgn="base" hangingPunct="0">
              <a:spcBef>
                <a:spcPct val="20000"/>
              </a:spcBef>
              <a:spcAft>
                <a:spcPct val="0"/>
              </a:spcAft>
              <a:buNone/>
              <a:defRPr sz="3200">
                <a:solidFill>
                  <a:schemeClr val="bg1"/>
                </a:solidFill>
                <a:latin typeface="+mn-lt"/>
                <a:ea typeface="+mn-ea"/>
                <a:cs typeface="+mn-cs"/>
              </a:defRPr>
            </a:lvl1pPr>
            <a:lvl2pPr marL="457200" indent="0" algn="ctr" rtl="0" eaLnBrk="0" fontAlgn="base" hangingPunct="0">
              <a:spcBef>
                <a:spcPct val="20000"/>
              </a:spcBef>
              <a:spcAft>
                <a:spcPct val="0"/>
              </a:spcAft>
              <a:buNone/>
              <a:defRPr sz="2800">
                <a:solidFill>
                  <a:schemeClr val="bg1"/>
                </a:solidFill>
                <a:latin typeface="+mn-lt"/>
              </a:defRPr>
            </a:lvl2pPr>
            <a:lvl3pPr marL="914400" indent="0" algn="ctr" rtl="0" eaLnBrk="0" fontAlgn="base" hangingPunct="0">
              <a:spcBef>
                <a:spcPct val="20000"/>
              </a:spcBef>
              <a:spcAft>
                <a:spcPct val="0"/>
              </a:spcAft>
              <a:buNone/>
              <a:defRPr sz="2400">
                <a:solidFill>
                  <a:schemeClr val="bg1"/>
                </a:solidFill>
                <a:latin typeface="+mn-lt"/>
              </a:defRPr>
            </a:lvl3pPr>
            <a:lvl4pPr marL="1371600" indent="0" algn="ctr" rtl="0" eaLnBrk="0" fontAlgn="base" hangingPunct="0">
              <a:spcBef>
                <a:spcPct val="20000"/>
              </a:spcBef>
              <a:spcAft>
                <a:spcPct val="0"/>
              </a:spcAft>
              <a:buNone/>
              <a:defRPr sz="2000">
                <a:solidFill>
                  <a:schemeClr val="bg1"/>
                </a:solidFill>
                <a:latin typeface="+mn-lt"/>
              </a:defRPr>
            </a:lvl4pPr>
            <a:lvl5pPr marL="1828800" indent="0" algn="ctr" rtl="0" eaLnBrk="0" fontAlgn="base" hangingPunct="0">
              <a:spcBef>
                <a:spcPct val="20000"/>
              </a:spcBef>
              <a:spcAft>
                <a:spcPct val="0"/>
              </a:spcAft>
              <a:buNone/>
              <a:defRPr sz="2000">
                <a:solidFill>
                  <a:schemeClr val="bg1"/>
                </a:solidFill>
                <a:latin typeface="+mn-lt"/>
              </a:defRPr>
            </a:lvl5pPr>
            <a:lvl6pPr marL="2286000" indent="0" algn="ctr" rtl="0" eaLnBrk="0" fontAlgn="base" hangingPunct="0">
              <a:spcBef>
                <a:spcPct val="20000"/>
              </a:spcBef>
              <a:spcAft>
                <a:spcPct val="0"/>
              </a:spcAft>
              <a:buNone/>
              <a:defRPr sz="2000">
                <a:solidFill>
                  <a:schemeClr val="bg1"/>
                </a:solidFill>
                <a:latin typeface="+mn-lt"/>
              </a:defRPr>
            </a:lvl6pPr>
            <a:lvl7pPr marL="2743200" indent="0" algn="ctr" rtl="0" eaLnBrk="0" fontAlgn="base" hangingPunct="0">
              <a:spcBef>
                <a:spcPct val="20000"/>
              </a:spcBef>
              <a:spcAft>
                <a:spcPct val="0"/>
              </a:spcAft>
              <a:buNone/>
              <a:defRPr sz="2000">
                <a:solidFill>
                  <a:schemeClr val="bg1"/>
                </a:solidFill>
                <a:latin typeface="+mn-lt"/>
              </a:defRPr>
            </a:lvl7pPr>
            <a:lvl8pPr marL="3200400" indent="0" algn="ctr" rtl="0" eaLnBrk="0" fontAlgn="base" hangingPunct="0">
              <a:spcBef>
                <a:spcPct val="20000"/>
              </a:spcBef>
              <a:spcAft>
                <a:spcPct val="0"/>
              </a:spcAft>
              <a:buNone/>
              <a:defRPr sz="2000">
                <a:solidFill>
                  <a:schemeClr val="bg1"/>
                </a:solidFill>
                <a:latin typeface="+mn-lt"/>
              </a:defRPr>
            </a:lvl8pPr>
            <a:lvl9pPr marL="3657600" indent="0" algn="ctr" rtl="0" eaLnBrk="0" fontAlgn="base" hangingPunct="0">
              <a:spcBef>
                <a:spcPct val="20000"/>
              </a:spcBef>
              <a:spcAft>
                <a:spcPct val="0"/>
              </a:spcAft>
              <a:buNone/>
              <a:defRPr sz="2000">
                <a:solidFill>
                  <a:schemeClr val="bg1"/>
                </a:solidFill>
                <a:latin typeface="+mn-lt"/>
              </a:defRPr>
            </a:lvl9pPr>
          </a:lstStyle>
          <a:p>
            <a:pPr algn="l"/>
            <a:r>
              <a:rPr lang="en-US" sz="1200" b="1" kern="0" dirty="0">
                <a:solidFill>
                  <a:srgbClr val="FFFF00"/>
                </a:solidFill>
                <a:latin typeface="Garamond" panose="02020404030301010803" pitchFamily="18" charset="0"/>
              </a:rPr>
              <a:t>Issue: </a:t>
            </a:r>
            <a:r>
              <a:rPr lang="en-US" sz="1200" kern="0" dirty="0">
                <a:solidFill>
                  <a:srgbClr val="FFFF00"/>
                </a:solidFill>
                <a:latin typeface="Garamond" panose="02020404030301010803" pitchFamily="18" charset="0"/>
              </a:rPr>
              <a:t>Are distributions to beneficiaries of irrevocable and discretionary trusts comprising cash coming from the payment of death benefit paid by the insurance company to the trustees subject to French inheritance tax?</a:t>
            </a:r>
          </a:p>
          <a:p>
            <a:pPr algn="l"/>
            <a:r>
              <a:rPr lang="en-US" sz="1200" b="1" kern="0" dirty="0">
                <a:solidFill>
                  <a:srgbClr val="FFFF00"/>
                </a:solidFill>
                <a:latin typeface="Garamond" panose="02020404030301010803" pitchFamily="18" charset="0"/>
              </a:rPr>
              <a:t>Decision of the Appeal Court of Paris: </a:t>
            </a:r>
            <a:r>
              <a:rPr lang="en-US" sz="1200" kern="0" dirty="0">
                <a:solidFill>
                  <a:srgbClr val="FFFF00"/>
                </a:solidFill>
                <a:latin typeface="Garamond" panose="02020404030301010803" pitchFamily="18" charset="0"/>
              </a:rPr>
              <a:t>The Appeal Court confirms the judgement of the Paris court of February 8, 2025 founding that the distributions decided by the trustees in 2011 were subject to inheritance tax.</a:t>
            </a:r>
          </a:p>
          <a:p>
            <a:pPr algn="l"/>
            <a:r>
              <a:rPr lang="en-US" sz="1200" kern="0" dirty="0">
                <a:solidFill>
                  <a:srgbClr val="FFFF00"/>
                </a:solidFill>
                <a:latin typeface="Garamond" panose="02020404030301010803" pitchFamily="18" charset="0"/>
              </a:rPr>
              <a:t>Why? Before 2011, distributions from irrevocable and discretionary trusts arising after the settlor’s death qualified as indirect gifts, as defined by the French civil code, from the settlor to the beneficiaries of the trusts. </a:t>
            </a:r>
          </a:p>
          <a:p>
            <a:pPr algn="l"/>
            <a:r>
              <a:rPr lang="en-US" sz="1200" kern="0" dirty="0">
                <a:solidFill>
                  <a:srgbClr val="FFFF00"/>
                </a:solidFill>
                <a:latin typeface="Garamond" panose="02020404030301010803" pitchFamily="18" charset="0"/>
              </a:rPr>
              <a:t>The fact that the settlor was the insured person of life insurance policies was found to be irrelevant. The judges argued that the life insurance policies were subscribed by the trustees by investing the cash transferred by the settlor to the trusts and not by the settlor (and insured person).</a:t>
            </a:r>
          </a:p>
          <a:p>
            <a:pPr algn="l"/>
            <a:endParaRPr lang="en-US" sz="1400" b="1" kern="0" dirty="0">
              <a:solidFill>
                <a:srgbClr val="FFFF00"/>
              </a:solidFill>
              <a:latin typeface="Garamond" panose="02020404030301010803" pitchFamily="18" charset="0"/>
            </a:endParaRPr>
          </a:p>
          <a:p>
            <a:endParaRPr lang="en-US" sz="1600" kern="0" dirty="0">
              <a:solidFill>
                <a:srgbClr val="FFFF00"/>
              </a:solidFill>
              <a:latin typeface="Garamond" panose="02020404030301010803" pitchFamily="18" charset="0"/>
            </a:endParaRPr>
          </a:p>
          <a:p>
            <a:endParaRPr lang="en-US" sz="1600" kern="0" dirty="0">
              <a:solidFill>
                <a:srgbClr val="FFFF00"/>
              </a:solidFill>
              <a:latin typeface="Garamond" panose="02020404030301010803" pitchFamily="18" charset="0"/>
            </a:endParaRPr>
          </a:p>
        </p:txBody>
      </p:sp>
    </p:spTree>
    <p:extLst>
      <p:ext uri="{BB962C8B-B14F-4D97-AF65-F5344CB8AC3E}">
        <p14:creationId xmlns:p14="http://schemas.microsoft.com/office/powerpoint/2010/main" val="647512948"/>
      </p:ext>
    </p:extLst>
  </p:cSld>
  <p:clrMapOvr>
    <a:masterClrMapping/>
  </p:clrMapOvr>
  <p:transition spd="slow">
    <p:wipe dir="d"/>
  </p:transition>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B442D7AE-193B-1208-8ED8-CB52486A7630}"/>
              </a:ext>
            </a:extLst>
          </p:cNvPr>
          <p:cNvSpPr/>
          <p:nvPr/>
        </p:nvSpPr>
        <p:spPr>
          <a:xfrm>
            <a:off x="464564" y="9702"/>
            <a:ext cx="8244408" cy="1460015"/>
          </a:xfrm>
          <a:prstGeom prst="rect">
            <a:avLst/>
          </a:prstGeom>
        </p:spPr>
        <p:txBody>
          <a:bodyPr wrap="square">
            <a:spAutoFit/>
          </a:bodyPr>
          <a:lstStyle/>
          <a:p>
            <a:pPr algn="ctr">
              <a:spcAft>
                <a:spcPts val="0"/>
              </a:spcAft>
            </a:pPr>
            <a:r>
              <a:rPr lang="en-US" sz="1600" b="1" dirty="0">
                <a:solidFill>
                  <a:srgbClr val="FFFF00"/>
                </a:solidFill>
                <a:ea typeface="Calibri" panose="020F0502020204030204" pitchFamily="34" charset="0"/>
                <a:cs typeface="Times New Roman" panose="02020603050405020304" pitchFamily="18" charset="0"/>
              </a:rPr>
              <a:t>Supreme Court March 13, 2026</a:t>
            </a:r>
          </a:p>
          <a:p>
            <a:pPr algn="ctr">
              <a:spcAft>
                <a:spcPts val="0"/>
              </a:spcAft>
            </a:pPr>
            <a:r>
              <a:rPr lang="en-US" sz="1600" b="1" dirty="0">
                <a:solidFill>
                  <a:srgbClr val="FFFF00"/>
                </a:solidFill>
                <a:ea typeface="Calibri" panose="020F0502020204030204" pitchFamily="34" charset="0"/>
                <a:cs typeface="Times New Roman" panose="02020603050405020304" pitchFamily="18" charset="0"/>
              </a:rPr>
              <a:t>Conseil </a:t>
            </a:r>
            <a:r>
              <a:rPr lang="en-US" sz="1600" b="1" dirty="0" err="1">
                <a:solidFill>
                  <a:srgbClr val="FFFF00"/>
                </a:solidFill>
                <a:ea typeface="Calibri" panose="020F0502020204030204" pitchFamily="34" charset="0"/>
                <a:cs typeface="Times New Roman" panose="02020603050405020304" pitchFamily="18" charset="0"/>
              </a:rPr>
              <a:t>d’Etat</a:t>
            </a:r>
            <a:r>
              <a:rPr lang="en-US" sz="1600" b="1" dirty="0">
                <a:solidFill>
                  <a:srgbClr val="FFFF00"/>
                </a:solidFill>
                <a:ea typeface="Calibri" panose="020F0502020204030204" pitchFamily="34" charset="0"/>
                <a:cs typeface="Times New Roman" panose="02020603050405020304" pitchFamily="18" charset="0"/>
              </a:rPr>
              <a:t> 13 mars 2026 n°500318</a:t>
            </a:r>
          </a:p>
          <a:p>
            <a:pPr algn="ctr">
              <a:spcAft>
                <a:spcPts val="0"/>
              </a:spcAft>
            </a:pPr>
            <a:r>
              <a:rPr lang="en-US" sz="1600" b="1" dirty="0">
                <a:solidFill>
                  <a:srgbClr val="FFFF00"/>
                </a:solidFill>
                <a:ea typeface="Calibri" panose="020F0502020204030204" pitchFamily="34" charset="0"/>
                <a:cs typeface="Times New Roman" panose="02020603050405020304" pitchFamily="18" charset="0"/>
              </a:rPr>
              <a:t>Court of Appeal of Paris October 11, 2024</a:t>
            </a:r>
          </a:p>
          <a:p>
            <a:pPr algn="ctr">
              <a:spcAft>
                <a:spcPts val="0"/>
              </a:spcAft>
            </a:pPr>
            <a:r>
              <a:rPr lang="en-US" sz="1600" b="1" dirty="0">
                <a:solidFill>
                  <a:srgbClr val="FFFF00"/>
                </a:solidFill>
                <a:ea typeface="Calibri" panose="020F0502020204030204" pitchFamily="34" charset="0"/>
                <a:cs typeface="Times New Roman" panose="02020603050405020304" pitchFamily="18" charset="0"/>
              </a:rPr>
              <a:t>Cour administrative de Paris 9ème chambre n°22PA03139</a:t>
            </a:r>
          </a:p>
          <a:p>
            <a:pPr algn="ctr">
              <a:lnSpc>
                <a:spcPct val="107000"/>
              </a:lnSpc>
              <a:spcAft>
                <a:spcPts val="800"/>
              </a:spcAft>
            </a:pPr>
            <a:endParaRPr lang="en-US" sz="2400" b="1" dirty="0">
              <a:solidFill>
                <a:srgbClr val="FFFF00"/>
              </a:solidFill>
              <a:ea typeface="Calibri" panose="020F0502020204030204" pitchFamily="34" charset="0"/>
              <a:cs typeface="Times New Roman" panose="02020603050405020304" pitchFamily="18" charset="0"/>
            </a:endParaRPr>
          </a:p>
        </p:txBody>
      </p:sp>
      <p:sp>
        <p:nvSpPr>
          <p:cNvPr id="5" name="ZoneTexte 4">
            <a:extLst>
              <a:ext uri="{FF2B5EF4-FFF2-40B4-BE49-F238E27FC236}">
                <a16:creationId xmlns:a16="http://schemas.microsoft.com/office/drawing/2014/main" id="{5DE5E248-DBA4-50C5-50F9-1D7A560DF47B}"/>
              </a:ext>
            </a:extLst>
          </p:cNvPr>
          <p:cNvSpPr txBox="1"/>
          <p:nvPr/>
        </p:nvSpPr>
        <p:spPr>
          <a:xfrm>
            <a:off x="174138" y="4431710"/>
            <a:ext cx="8433723" cy="2554545"/>
          </a:xfrm>
          <a:prstGeom prst="rect">
            <a:avLst/>
          </a:prstGeom>
          <a:noFill/>
          <a:ln>
            <a:noFill/>
          </a:ln>
        </p:spPr>
        <p:txBody>
          <a:bodyPr wrap="square" rtlCol="0">
            <a:spAutoFit/>
          </a:bodyPr>
          <a:lstStyle/>
          <a:p>
            <a:r>
              <a:rPr lang="en-US" sz="1400" b="1" noProof="0" dirty="0">
                <a:solidFill>
                  <a:srgbClr val="FFFF00"/>
                </a:solidFill>
              </a:rPr>
              <a:t>Issues:</a:t>
            </a:r>
          </a:p>
          <a:p>
            <a:r>
              <a:rPr lang="en-US" sz="1400" dirty="0">
                <a:solidFill>
                  <a:srgbClr val="FFFF00"/>
                </a:solidFill>
              </a:rPr>
              <a:t>Do the distributions received by </a:t>
            </a:r>
            <a:r>
              <a:rPr lang="en-US" sz="1400" dirty="0" err="1">
                <a:solidFill>
                  <a:srgbClr val="FFFF00"/>
                </a:solidFill>
              </a:rPr>
              <a:t>Mme</a:t>
            </a:r>
            <a:r>
              <a:rPr lang="en-US" sz="1400" dirty="0">
                <a:solidFill>
                  <a:srgbClr val="FFFF00"/>
                </a:solidFill>
              </a:rPr>
              <a:t> A qualify as capital distributions (exempted from income tax) or do they qualify as distribution of income?</a:t>
            </a:r>
          </a:p>
          <a:p>
            <a:r>
              <a:rPr lang="en-US" sz="1400" dirty="0">
                <a:solidFill>
                  <a:srgbClr val="FFFF00"/>
                </a:solidFill>
              </a:rPr>
              <a:t>Who should justify the qualification? Either the FTA or the taxpayer?  </a:t>
            </a:r>
          </a:p>
          <a:p>
            <a:r>
              <a:rPr lang="en-US" sz="1400" b="1" dirty="0">
                <a:solidFill>
                  <a:srgbClr val="FFFF00"/>
                </a:solidFill>
              </a:rPr>
              <a:t>Decision of the French courts:</a:t>
            </a:r>
          </a:p>
          <a:p>
            <a:r>
              <a:rPr lang="en-US" sz="1400" dirty="0">
                <a:solidFill>
                  <a:srgbClr val="FFFF00"/>
                </a:solidFill>
              </a:rPr>
              <a:t>The beneficiaries of the trust should justify the nature of distributions they received from foreign trusts. This entails that trustees are responsible for determining the qualifications of distributions to French resident beneficiaries they decide and provide the proof of this qualification. </a:t>
            </a:r>
          </a:p>
          <a:p>
            <a:endParaRPr lang="en-US" sz="1600" dirty="0">
              <a:solidFill>
                <a:srgbClr val="FFFF00"/>
              </a:solidFill>
            </a:endParaRPr>
          </a:p>
          <a:p>
            <a:endParaRPr lang="en-US" sz="1600" noProof="0" dirty="0">
              <a:solidFill>
                <a:srgbClr val="FFFF00"/>
              </a:solidFill>
            </a:endParaRPr>
          </a:p>
          <a:p>
            <a:endParaRPr lang="fr-FR" sz="1600" dirty="0">
              <a:solidFill>
                <a:srgbClr val="FFFF00"/>
              </a:solidFill>
            </a:endParaRPr>
          </a:p>
        </p:txBody>
      </p:sp>
      <p:sp>
        <p:nvSpPr>
          <p:cNvPr id="2" name="ZoneTexte 1">
            <a:extLst>
              <a:ext uri="{FF2B5EF4-FFF2-40B4-BE49-F238E27FC236}">
                <a16:creationId xmlns:a16="http://schemas.microsoft.com/office/drawing/2014/main" id="{AB07B35A-0444-94E8-000C-A91D823D9596}"/>
              </a:ext>
            </a:extLst>
          </p:cNvPr>
          <p:cNvSpPr txBox="1"/>
          <p:nvPr/>
        </p:nvSpPr>
        <p:spPr>
          <a:xfrm>
            <a:off x="3707904" y="1158418"/>
            <a:ext cx="1349972" cy="584775"/>
          </a:xfrm>
          <a:prstGeom prst="rect">
            <a:avLst/>
          </a:prstGeom>
          <a:noFill/>
          <a:ln>
            <a:solidFill>
              <a:srgbClr val="FFFF00"/>
            </a:solidFill>
          </a:ln>
        </p:spPr>
        <p:txBody>
          <a:bodyPr wrap="square" rtlCol="0">
            <a:spAutoFit/>
          </a:bodyPr>
          <a:lstStyle/>
          <a:p>
            <a:pPr algn="ctr"/>
            <a:r>
              <a:rPr lang="fr-FR" sz="1600" dirty="0">
                <a:solidFill>
                  <a:srgbClr val="FFFF00"/>
                </a:solidFill>
              </a:rPr>
              <a:t>Canadian trustee</a:t>
            </a:r>
          </a:p>
        </p:txBody>
      </p:sp>
      <p:sp>
        <p:nvSpPr>
          <p:cNvPr id="3" name="ZoneTexte 2">
            <a:extLst>
              <a:ext uri="{FF2B5EF4-FFF2-40B4-BE49-F238E27FC236}">
                <a16:creationId xmlns:a16="http://schemas.microsoft.com/office/drawing/2014/main" id="{27DED3A3-FB5E-16CD-F83B-F824C0F10A38}"/>
              </a:ext>
            </a:extLst>
          </p:cNvPr>
          <p:cNvSpPr txBox="1"/>
          <p:nvPr/>
        </p:nvSpPr>
        <p:spPr>
          <a:xfrm>
            <a:off x="6058800" y="1923329"/>
            <a:ext cx="1833740" cy="830997"/>
          </a:xfrm>
          <a:prstGeom prst="rect">
            <a:avLst/>
          </a:prstGeom>
          <a:noFill/>
          <a:ln>
            <a:noFill/>
          </a:ln>
        </p:spPr>
        <p:txBody>
          <a:bodyPr wrap="square" rtlCol="0">
            <a:spAutoFit/>
          </a:bodyPr>
          <a:lstStyle/>
          <a:p>
            <a:pPr algn="ctr"/>
            <a:r>
              <a:rPr lang="fr-FR" sz="1600" dirty="0">
                <a:solidFill>
                  <a:srgbClr val="FFFF00"/>
                </a:solidFill>
              </a:rPr>
              <a:t>Sole </a:t>
            </a:r>
            <a:r>
              <a:rPr lang="fr-FR" sz="1600" dirty="0" err="1">
                <a:solidFill>
                  <a:srgbClr val="FFFF00"/>
                </a:solidFill>
              </a:rPr>
              <a:t>beneficiary</a:t>
            </a:r>
            <a:r>
              <a:rPr lang="fr-FR" sz="1600" dirty="0">
                <a:solidFill>
                  <a:srgbClr val="FFFF00"/>
                </a:solidFill>
              </a:rPr>
              <a:t> </a:t>
            </a:r>
          </a:p>
          <a:p>
            <a:pPr algn="ctr"/>
            <a:r>
              <a:rPr lang="fr-FR" sz="1600" dirty="0">
                <a:solidFill>
                  <a:srgbClr val="FFFF00"/>
                </a:solidFill>
              </a:rPr>
              <a:t>Mme A</a:t>
            </a:r>
          </a:p>
          <a:p>
            <a:pPr algn="ctr"/>
            <a:r>
              <a:rPr lang="fr-FR" sz="1600" dirty="0">
                <a:solidFill>
                  <a:srgbClr val="FFFF00"/>
                </a:solidFill>
              </a:rPr>
              <a:t>French </a:t>
            </a:r>
            <a:r>
              <a:rPr lang="fr-FR" sz="1600" dirty="0" err="1">
                <a:solidFill>
                  <a:srgbClr val="FFFF00"/>
                </a:solidFill>
              </a:rPr>
              <a:t>tax</a:t>
            </a:r>
            <a:r>
              <a:rPr lang="fr-FR" sz="1600" dirty="0">
                <a:solidFill>
                  <a:srgbClr val="FFFF00"/>
                </a:solidFill>
              </a:rPr>
              <a:t> </a:t>
            </a:r>
            <a:r>
              <a:rPr lang="fr-FR" sz="1600" dirty="0" err="1">
                <a:solidFill>
                  <a:srgbClr val="FFFF00"/>
                </a:solidFill>
              </a:rPr>
              <a:t>resident</a:t>
            </a:r>
            <a:endParaRPr lang="fr-FR" sz="1600" dirty="0">
              <a:solidFill>
                <a:srgbClr val="FFFF00"/>
              </a:solidFill>
            </a:endParaRPr>
          </a:p>
        </p:txBody>
      </p:sp>
      <p:cxnSp>
        <p:nvCxnSpPr>
          <p:cNvPr id="6" name="Connecteur droit 5">
            <a:extLst>
              <a:ext uri="{FF2B5EF4-FFF2-40B4-BE49-F238E27FC236}">
                <a16:creationId xmlns:a16="http://schemas.microsoft.com/office/drawing/2014/main" id="{5C6854C7-CAB8-9A09-45DF-48A74C484CD1}"/>
              </a:ext>
            </a:extLst>
          </p:cNvPr>
          <p:cNvCxnSpPr/>
          <p:nvPr/>
        </p:nvCxnSpPr>
        <p:spPr bwMode="auto">
          <a:xfrm>
            <a:off x="4391000" y="3502673"/>
            <a:ext cx="0" cy="540000"/>
          </a:xfrm>
          <a:prstGeom prst="line">
            <a:avLst/>
          </a:prstGeom>
          <a:solidFill>
            <a:schemeClr val="accent1"/>
          </a:solidFill>
          <a:ln w="12700" cap="flat" cmpd="sng" algn="ctr">
            <a:solidFill>
              <a:srgbClr val="FFFF00"/>
            </a:solidFill>
            <a:prstDash val="solid"/>
            <a:round/>
            <a:headEnd type="none" w="med" len="med"/>
            <a:tailEnd type="triangle" w="med" len="med"/>
          </a:ln>
          <a:effectLst/>
        </p:spPr>
      </p:cxnSp>
      <p:cxnSp>
        <p:nvCxnSpPr>
          <p:cNvPr id="7" name="Connecteur droit 6">
            <a:extLst>
              <a:ext uri="{FF2B5EF4-FFF2-40B4-BE49-F238E27FC236}">
                <a16:creationId xmlns:a16="http://schemas.microsoft.com/office/drawing/2014/main" id="{21FC49BD-9226-086C-CB68-6BCE078985AF}"/>
              </a:ext>
            </a:extLst>
          </p:cNvPr>
          <p:cNvCxnSpPr>
            <a:cxnSpLocks/>
          </p:cNvCxnSpPr>
          <p:nvPr/>
        </p:nvCxnSpPr>
        <p:spPr bwMode="auto">
          <a:xfrm flipH="1">
            <a:off x="4391000" y="1743193"/>
            <a:ext cx="0" cy="252000"/>
          </a:xfrm>
          <a:prstGeom prst="line">
            <a:avLst/>
          </a:prstGeom>
          <a:solidFill>
            <a:schemeClr val="accent1"/>
          </a:solidFill>
          <a:ln w="12700" cap="flat" cmpd="sng" algn="ctr">
            <a:solidFill>
              <a:srgbClr val="FFFF00"/>
            </a:solidFill>
            <a:prstDash val="solid"/>
            <a:round/>
            <a:headEnd type="none" w="sm" len="sm"/>
            <a:tailEnd type="none" w="med" len="med"/>
          </a:ln>
          <a:effectLst/>
        </p:spPr>
      </p:cxnSp>
      <p:cxnSp>
        <p:nvCxnSpPr>
          <p:cNvPr id="8" name="Connecteur droit 7">
            <a:extLst>
              <a:ext uri="{FF2B5EF4-FFF2-40B4-BE49-F238E27FC236}">
                <a16:creationId xmlns:a16="http://schemas.microsoft.com/office/drawing/2014/main" id="{ACC9C218-B3BD-64C0-1DE7-10367B970117}"/>
              </a:ext>
            </a:extLst>
          </p:cNvPr>
          <p:cNvCxnSpPr>
            <a:cxnSpLocks/>
          </p:cNvCxnSpPr>
          <p:nvPr/>
        </p:nvCxnSpPr>
        <p:spPr bwMode="auto">
          <a:xfrm flipH="1">
            <a:off x="2500685" y="2636912"/>
            <a:ext cx="1440000" cy="0"/>
          </a:xfrm>
          <a:prstGeom prst="line">
            <a:avLst/>
          </a:prstGeom>
          <a:solidFill>
            <a:schemeClr val="accent1"/>
          </a:solidFill>
          <a:ln w="12700" cap="flat" cmpd="sng" algn="ctr">
            <a:solidFill>
              <a:srgbClr val="FFFF00"/>
            </a:solidFill>
            <a:prstDash val="solid"/>
            <a:round/>
            <a:headEnd type="triangle" w="med" len="med"/>
            <a:tailEnd type="none" w="med" len="med"/>
          </a:ln>
          <a:effectLst/>
        </p:spPr>
      </p:cxnSp>
      <p:sp>
        <p:nvSpPr>
          <p:cNvPr id="9" name="ZoneTexte 8">
            <a:extLst>
              <a:ext uri="{FF2B5EF4-FFF2-40B4-BE49-F238E27FC236}">
                <a16:creationId xmlns:a16="http://schemas.microsoft.com/office/drawing/2014/main" id="{791F22C8-8CD1-EC16-45A4-0C473A00152E}"/>
              </a:ext>
            </a:extLst>
          </p:cNvPr>
          <p:cNvSpPr txBox="1"/>
          <p:nvPr/>
        </p:nvSpPr>
        <p:spPr>
          <a:xfrm>
            <a:off x="3607745" y="2527852"/>
            <a:ext cx="1617155" cy="1077218"/>
          </a:xfrm>
          <a:prstGeom prst="rect">
            <a:avLst/>
          </a:prstGeom>
          <a:noFill/>
          <a:ln>
            <a:noFill/>
          </a:ln>
        </p:spPr>
        <p:txBody>
          <a:bodyPr wrap="square" rtlCol="0">
            <a:spAutoFit/>
          </a:bodyPr>
          <a:lstStyle/>
          <a:p>
            <a:pPr algn="ctr"/>
            <a:r>
              <a:rPr lang="en-US" sz="1600" b="1" noProof="0" dirty="0">
                <a:solidFill>
                  <a:srgbClr val="FFFF00"/>
                </a:solidFill>
              </a:rPr>
              <a:t>Loughrea</a:t>
            </a:r>
          </a:p>
          <a:p>
            <a:pPr algn="ctr"/>
            <a:r>
              <a:rPr lang="en-US" sz="1600" noProof="0" dirty="0">
                <a:solidFill>
                  <a:srgbClr val="FFFF00"/>
                </a:solidFill>
              </a:rPr>
              <a:t>Canadian trust </a:t>
            </a:r>
          </a:p>
          <a:p>
            <a:pPr algn="ctr"/>
            <a:r>
              <a:rPr lang="en-US" sz="1600" dirty="0">
                <a:solidFill>
                  <a:srgbClr val="FFFF00"/>
                </a:solidFill>
              </a:rPr>
              <a:t>Irrevocable </a:t>
            </a:r>
          </a:p>
          <a:p>
            <a:pPr algn="ctr"/>
            <a:r>
              <a:rPr lang="en-US" sz="1600" noProof="0" dirty="0">
                <a:solidFill>
                  <a:srgbClr val="FFFF00"/>
                </a:solidFill>
              </a:rPr>
              <a:t>Discretionary </a:t>
            </a:r>
          </a:p>
        </p:txBody>
      </p:sp>
      <p:sp>
        <p:nvSpPr>
          <p:cNvPr id="10" name="ZoneTexte 9">
            <a:extLst>
              <a:ext uri="{FF2B5EF4-FFF2-40B4-BE49-F238E27FC236}">
                <a16:creationId xmlns:a16="http://schemas.microsoft.com/office/drawing/2014/main" id="{9374A388-05F9-1E20-77AD-08C4E847B3A6}"/>
              </a:ext>
            </a:extLst>
          </p:cNvPr>
          <p:cNvSpPr txBox="1"/>
          <p:nvPr/>
        </p:nvSpPr>
        <p:spPr>
          <a:xfrm>
            <a:off x="1316049" y="2098303"/>
            <a:ext cx="1617155" cy="1077218"/>
          </a:xfrm>
          <a:prstGeom prst="rect">
            <a:avLst/>
          </a:prstGeom>
          <a:noFill/>
          <a:ln>
            <a:noFill/>
          </a:ln>
        </p:spPr>
        <p:txBody>
          <a:bodyPr wrap="square" rtlCol="0">
            <a:spAutoFit/>
          </a:bodyPr>
          <a:lstStyle/>
          <a:p>
            <a:pPr algn="ctr"/>
            <a:r>
              <a:rPr lang="fr-FR" sz="1600" dirty="0" err="1">
                <a:solidFill>
                  <a:srgbClr val="FFFF00"/>
                </a:solidFill>
              </a:rPr>
              <a:t>Settlor</a:t>
            </a:r>
            <a:endParaRPr lang="fr-FR" sz="1600" dirty="0">
              <a:solidFill>
                <a:srgbClr val="FFFF00"/>
              </a:solidFill>
            </a:endParaRPr>
          </a:p>
          <a:p>
            <a:pPr algn="ctr"/>
            <a:r>
              <a:rPr lang="fr-FR" sz="1600" dirty="0">
                <a:solidFill>
                  <a:srgbClr val="FFFF00"/>
                </a:solidFill>
              </a:rPr>
              <a:t>Unknown </a:t>
            </a:r>
          </a:p>
          <a:p>
            <a:pPr algn="ctr"/>
            <a:r>
              <a:rPr lang="fr-FR" sz="1600" dirty="0">
                <a:solidFill>
                  <a:srgbClr val="FFFF00"/>
                </a:solidFill>
              </a:rPr>
              <a:t>(Mme A </a:t>
            </a:r>
            <a:r>
              <a:rPr lang="fr-FR" sz="1600" dirty="0" err="1">
                <a:solidFill>
                  <a:srgbClr val="FFFF00"/>
                </a:solidFill>
              </a:rPr>
              <a:t>is</a:t>
            </a:r>
            <a:r>
              <a:rPr lang="fr-FR" sz="1600" dirty="0">
                <a:solidFill>
                  <a:srgbClr val="FFFF00"/>
                </a:solidFill>
              </a:rPr>
              <a:t> not the </a:t>
            </a:r>
            <a:r>
              <a:rPr lang="fr-FR" sz="1600" dirty="0" err="1">
                <a:solidFill>
                  <a:srgbClr val="FFFF00"/>
                </a:solidFill>
              </a:rPr>
              <a:t>Settlor</a:t>
            </a:r>
            <a:r>
              <a:rPr lang="fr-FR" sz="1600" dirty="0">
                <a:solidFill>
                  <a:srgbClr val="FFFF00"/>
                </a:solidFill>
              </a:rPr>
              <a:t>)</a:t>
            </a:r>
          </a:p>
        </p:txBody>
      </p:sp>
      <p:sp>
        <p:nvSpPr>
          <p:cNvPr id="11" name="Triangle isocèle 10">
            <a:extLst>
              <a:ext uri="{FF2B5EF4-FFF2-40B4-BE49-F238E27FC236}">
                <a16:creationId xmlns:a16="http://schemas.microsoft.com/office/drawing/2014/main" id="{48317807-87EC-5260-B4C3-DF13061CE94C}"/>
              </a:ext>
            </a:extLst>
          </p:cNvPr>
          <p:cNvSpPr/>
          <p:nvPr/>
        </p:nvSpPr>
        <p:spPr bwMode="auto">
          <a:xfrm>
            <a:off x="3356286" y="1993439"/>
            <a:ext cx="2053208" cy="1525546"/>
          </a:xfrm>
          <a:prstGeom prst="triangle">
            <a:avLst/>
          </a:prstGeom>
          <a:noFill/>
          <a:ln w="9525" cap="flat" cmpd="sng" algn="ctr">
            <a:solidFill>
              <a:srgbClr val="FFFF00"/>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ctr" defTabSz="914400" rtl="0" eaLnBrk="0" fontAlgn="base" latinLnBrk="0" hangingPunct="0">
              <a:lnSpc>
                <a:spcPct val="100000"/>
              </a:lnSpc>
              <a:spcBef>
                <a:spcPct val="0"/>
              </a:spcBef>
              <a:spcAft>
                <a:spcPct val="0"/>
              </a:spcAft>
              <a:buClrTx/>
              <a:buSzTx/>
              <a:buFontTx/>
              <a:buNone/>
              <a:tabLst/>
            </a:pPr>
            <a:endParaRPr kumimoji="0" lang="en-US" sz="1200" b="0" i="0" u="none" strike="noStrike" cap="none" normalizeH="0" baseline="0" dirty="0">
              <a:ln>
                <a:noFill/>
              </a:ln>
              <a:solidFill>
                <a:srgbClr val="FFFF00"/>
              </a:solidFill>
              <a:effectLst/>
              <a:latin typeface="Garamond" pitchFamily="18" charset="0"/>
            </a:endParaRPr>
          </a:p>
        </p:txBody>
      </p:sp>
      <p:cxnSp>
        <p:nvCxnSpPr>
          <p:cNvPr id="12" name="Connecteur droit 11">
            <a:extLst>
              <a:ext uri="{FF2B5EF4-FFF2-40B4-BE49-F238E27FC236}">
                <a16:creationId xmlns:a16="http://schemas.microsoft.com/office/drawing/2014/main" id="{3BF488A6-30FC-2EBF-97BA-B76F33F7771E}"/>
              </a:ext>
            </a:extLst>
          </p:cNvPr>
          <p:cNvCxnSpPr>
            <a:cxnSpLocks/>
          </p:cNvCxnSpPr>
          <p:nvPr/>
        </p:nvCxnSpPr>
        <p:spPr bwMode="auto">
          <a:xfrm flipH="1">
            <a:off x="4586768" y="2348880"/>
            <a:ext cx="1692000" cy="0"/>
          </a:xfrm>
          <a:prstGeom prst="line">
            <a:avLst/>
          </a:prstGeom>
          <a:solidFill>
            <a:schemeClr val="accent1"/>
          </a:solidFill>
          <a:ln w="12700" cap="flat" cmpd="sng" algn="ctr">
            <a:solidFill>
              <a:srgbClr val="FFFF00"/>
            </a:solidFill>
            <a:prstDash val="solid"/>
            <a:round/>
            <a:headEnd type="triangle" w="med" len="med"/>
            <a:tailEnd type="none" w="med" len="med"/>
          </a:ln>
          <a:effectLst/>
        </p:spPr>
      </p:cxnSp>
      <p:cxnSp>
        <p:nvCxnSpPr>
          <p:cNvPr id="13" name="Connecteur droit 12">
            <a:extLst>
              <a:ext uri="{FF2B5EF4-FFF2-40B4-BE49-F238E27FC236}">
                <a16:creationId xmlns:a16="http://schemas.microsoft.com/office/drawing/2014/main" id="{D7698AEB-9F5A-9CCE-E9AB-0B4FADB93D4D}"/>
              </a:ext>
            </a:extLst>
          </p:cNvPr>
          <p:cNvCxnSpPr>
            <a:cxnSpLocks/>
          </p:cNvCxnSpPr>
          <p:nvPr/>
        </p:nvCxnSpPr>
        <p:spPr bwMode="auto">
          <a:xfrm flipH="1">
            <a:off x="5191467" y="3174314"/>
            <a:ext cx="1152000" cy="0"/>
          </a:xfrm>
          <a:prstGeom prst="line">
            <a:avLst/>
          </a:prstGeom>
          <a:solidFill>
            <a:schemeClr val="accent1"/>
          </a:solidFill>
          <a:ln w="12700" cap="flat" cmpd="sng" algn="ctr">
            <a:solidFill>
              <a:srgbClr val="FFFF00"/>
            </a:solidFill>
            <a:prstDash val="solid"/>
            <a:round/>
            <a:headEnd type="triangle" w="med" len="med"/>
            <a:tailEnd type="none" w="med" len="med"/>
          </a:ln>
          <a:effectLst/>
        </p:spPr>
      </p:cxnSp>
      <p:sp>
        <p:nvSpPr>
          <p:cNvPr id="14" name="ZoneTexte 13">
            <a:extLst>
              <a:ext uri="{FF2B5EF4-FFF2-40B4-BE49-F238E27FC236}">
                <a16:creationId xmlns:a16="http://schemas.microsoft.com/office/drawing/2014/main" id="{21B3A7A2-659A-CA84-DE7F-5184B4CDD457}"/>
              </a:ext>
            </a:extLst>
          </p:cNvPr>
          <p:cNvSpPr txBox="1"/>
          <p:nvPr/>
        </p:nvSpPr>
        <p:spPr>
          <a:xfrm>
            <a:off x="6226182" y="2812545"/>
            <a:ext cx="1833740" cy="830997"/>
          </a:xfrm>
          <a:prstGeom prst="rect">
            <a:avLst/>
          </a:prstGeom>
          <a:noFill/>
          <a:ln>
            <a:noFill/>
          </a:ln>
        </p:spPr>
        <p:txBody>
          <a:bodyPr wrap="square" rtlCol="0">
            <a:spAutoFit/>
          </a:bodyPr>
          <a:lstStyle/>
          <a:p>
            <a:pPr algn="ctr"/>
            <a:r>
              <a:rPr lang="fr-FR" sz="1600" dirty="0">
                <a:solidFill>
                  <a:srgbClr val="FFFF00"/>
                </a:solidFill>
              </a:rPr>
              <a:t>Distributions </a:t>
            </a:r>
            <a:r>
              <a:rPr lang="fr-FR" sz="1600" dirty="0" err="1">
                <a:solidFill>
                  <a:srgbClr val="FFFF00"/>
                </a:solidFill>
              </a:rPr>
              <a:t>received</a:t>
            </a:r>
            <a:r>
              <a:rPr lang="fr-FR" sz="1600" dirty="0">
                <a:solidFill>
                  <a:srgbClr val="FFFF00"/>
                </a:solidFill>
              </a:rPr>
              <a:t> in 2019 – 2010 - 2011</a:t>
            </a:r>
          </a:p>
        </p:txBody>
      </p:sp>
      <p:sp>
        <p:nvSpPr>
          <p:cNvPr id="15" name="ZoneTexte 14">
            <a:extLst>
              <a:ext uri="{FF2B5EF4-FFF2-40B4-BE49-F238E27FC236}">
                <a16:creationId xmlns:a16="http://schemas.microsoft.com/office/drawing/2014/main" id="{9D797DAA-DA3D-DB9B-E2ED-425E16A34483}"/>
              </a:ext>
            </a:extLst>
          </p:cNvPr>
          <p:cNvSpPr txBox="1"/>
          <p:nvPr/>
        </p:nvSpPr>
        <p:spPr>
          <a:xfrm>
            <a:off x="3781851" y="4059594"/>
            <a:ext cx="1202076" cy="338554"/>
          </a:xfrm>
          <a:prstGeom prst="rect">
            <a:avLst/>
          </a:prstGeom>
          <a:noFill/>
          <a:ln>
            <a:noFill/>
          </a:ln>
        </p:spPr>
        <p:txBody>
          <a:bodyPr wrap="square" rtlCol="0">
            <a:spAutoFit/>
          </a:bodyPr>
          <a:lstStyle/>
          <a:p>
            <a:pPr algn="ctr"/>
            <a:r>
              <a:rPr lang="fr-FR" sz="1600" dirty="0">
                <a:solidFill>
                  <a:srgbClr val="FFFF00"/>
                </a:solidFill>
              </a:rPr>
              <a:t>Assets</a:t>
            </a:r>
          </a:p>
        </p:txBody>
      </p:sp>
    </p:spTree>
    <p:extLst>
      <p:ext uri="{BB962C8B-B14F-4D97-AF65-F5344CB8AC3E}">
        <p14:creationId xmlns:p14="http://schemas.microsoft.com/office/powerpoint/2010/main" val="3375771730"/>
      </p:ext>
    </p:extLst>
  </p:cSld>
  <p:clrMapOvr>
    <a:masterClrMapping/>
  </p:clrMapOvr>
  <p:transition spd="slow">
    <p:wipe dir="d"/>
  </p:transition>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13CB9A3F-CE77-7F07-9B12-1EE53DC93069}"/>
              </a:ext>
            </a:extLst>
          </p:cNvPr>
          <p:cNvSpPr/>
          <p:nvPr/>
        </p:nvSpPr>
        <p:spPr>
          <a:xfrm>
            <a:off x="458757" y="89616"/>
            <a:ext cx="8244408" cy="674865"/>
          </a:xfrm>
          <a:prstGeom prst="rect">
            <a:avLst/>
          </a:prstGeom>
        </p:spPr>
        <p:txBody>
          <a:bodyPr wrap="square">
            <a:spAutoFit/>
          </a:bodyPr>
          <a:lstStyle/>
          <a:p>
            <a:pPr algn="ctr">
              <a:lnSpc>
                <a:spcPct val="107000"/>
              </a:lnSpc>
              <a:spcAft>
                <a:spcPts val="0"/>
              </a:spcAft>
            </a:pPr>
            <a:r>
              <a:rPr lang="en-US" sz="1800" b="1" dirty="0">
                <a:solidFill>
                  <a:srgbClr val="FFFF00"/>
                </a:solidFill>
                <a:ea typeface="Calibri" panose="020F0502020204030204" pitchFamily="34" charset="0"/>
                <a:cs typeface="Times New Roman" panose="02020603050405020304" pitchFamily="18" charset="0"/>
              </a:rPr>
              <a:t>Appeal Court of Paris November 6, 2025</a:t>
            </a:r>
          </a:p>
          <a:p>
            <a:pPr algn="ctr">
              <a:lnSpc>
                <a:spcPct val="107000"/>
              </a:lnSpc>
              <a:spcAft>
                <a:spcPts val="0"/>
              </a:spcAft>
            </a:pPr>
            <a:r>
              <a:rPr lang="en-US" sz="1800" b="1" dirty="0">
                <a:solidFill>
                  <a:srgbClr val="FFFF00"/>
                </a:solidFill>
                <a:ea typeface="Calibri" panose="020F0502020204030204" pitchFamily="34" charset="0"/>
                <a:cs typeface="Times New Roman" panose="02020603050405020304" pitchFamily="18" charset="0"/>
              </a:rPr>
              <a:t>Cour </a:t>
            </a:r>
            <a:r>
              <a:rPr lang="en-US" sz="1800" b="1" dirty="0" err="1">
                <a:solidFill>
                  <a:srgbClr val="FFFF00"/>
                </a:solidFill>
                <a:ea typeface="Calibri" panose="020F0502020204030204" pitchFamily="34" charset="0"/>
                <a:cs typeface="Times New Roman" panose="02020603050405020304" pitchFamily="18" charset="0"/>
              </a:rPr>
              <a:t>d’Appel</a:t>
            </a:r>
            <a:r>
              <a:rPr lang="en-US" sz="1800" b="1" dirty="0">
                <a:solidFill>
                  <a:srgbClr val="FFFF00"/>
                </a:solidFill>
                <a:ea typeface="Calibri" panose="020F0502020204030204" pitchFamily="34" charset="0"/>
                <a:cs typeface="Times New Roman" panose="02020603050405020304" pitchFamily="18" charset="0"/>
              </a:rPr>
              <a:t> administrative de Paris 7ème chambre n°24PA00746</a:t>
            </a:r>
            <a:endParaRPr lang="en-US" sz="2400" b="1" dirty="0">
              <a:solidFill>
                <a:srgbClr val="FFFF00"/>
              </a:solidFill>
              <a:ea typeface="Calibri" panose="020F0502020204030204" pitchFamily="34" charset="0"/>
              <a:cs typeface="Times New Roman" panose="02020603050405020304" pitchFamily="18" charset="0"/>
            </a:endParaRPr>
          </a:p>
        </p:txBody>
      </p:sp>
      <p:sp>
        <p:nvSpPr>
          <p:cNvPr id="5" name="ZoneTexte 4">
            <a:extLst>
              <a:ext uri="{FF2B5EF4-FFF2-40B4-BE49-F238E27FC236}">
                <a16:creationId xmlns:a16="http://schemas.microsoft.com/office/drawing/2014/main" id="{E674C6EB-6DDF-07AD-C539-215B9B4BA7C8}"/>
              </a:ext>
            </a:extLst>
          </p:cNvPr>
          <p:cNvSpPr txBox="1"/>
          <p:nvPr/>
        </p:nvSpPr>
        <p:spPr>
          <a:xfrm>
            <a:off x="269442" y="4221088"/>
            <a:ext cx="8433723" cy="2769989"/>
          </a:xfrm>
          <a:prstGeom prst="rect">
            <a:avLst/>
          </a:prstGeom>
          <a:noFill/>
          <a:ln>
            <a:noFill/>
          </a:ln>
        </p:spPr>
        <p:txBody>
          <a:bodyPr wrap="square" rtlCol="0">
            <a:spAutoFit/>
          </a:bodyPr>
          <a:lstStyle/>
          <a:p>
            <a:r>
              <a:rPr lang="en-US" sz="1400" b="1" noProof="0" dirty="0">
                <a:solidFill>
                  <a:srgbClr val="FFFF00"/>
                </a:solidFill>
              </a:rPr>
              <a:t>Issues:</a:t>
            </a:r>
          </a:p>
          <a:p>
            <a:pPr marL="285750" indent="-285750">
              <a:buFontTx/>
              <a:buChar char="-"/>
            </a:pPr>
            <a:r>
              <a:rPr lang="en-US" sz="1400" dirty="0">
                <a:solidFill>
                  <a:srgbClr val="FFFF00"/>
                </a:solidFill>
              </a:rPr>
              <a:t>Do French CFC rules apply to irrevocable and discretionary trusts?</a:t>
            </a:r>
          </a:p>
          <a:p>
            <a:pPr marL="285750" indent="-285750">
              <a:buFontTx/>
              <a:buChar char="-"/>
            </a:pPr>
            <a:r>
              <a:rPr lang="en-US" sz="1400" noProof="0" dirty="0">
                <a:solidFill>
                  <a:srgbClr val="FFFF00"/>
                </a:solidFill>
              </a:rPr>
              <a:t>How to avoid the application of </a:t>
            </a:r>
            <a:r>
              <a:rPr lang="en-US" sz="1400" dirty="0">
                <a:solidFill>
                  <a:srgbClr val="FFFF00"/>
                </a:solidFill>
              </a:rPr>
              <a:t>article 120.9 of the FTC (income tax on income distributed by the trust) when undistributed income was subject to French CFC rules article 123 bis of the FTC (during a previous period)? </a:t>
            </a:r>
          </a:p>
          <a:p>
            <a:r>
              <a:rPr lang="en-US" sz="1400" b="1" dirty="0">
                <a:solidFill>
                  <a:srgbClr val="FFFF00"/>
                </a:solidFill>
              </a:rPr>
              <a:t>Decision of the Appeal Court of Paris:</a:t>
            </a:r>
          </a:p>
          <a:p>
            <a:pPr marL="285750" indent="-285750">
              <a:buFontTx/>
              <a:buChar char="-"/>
            </a:pPr>
            <a:r>
              <a:rPr lang="en-US" sz="1400" dirty="0">
                <a:solidFill>
                  <a:srgbClr val="FFFF00"/>
                </a:solidFill>
              </a:rPr>
              <a:t>CFC rules do not apply to irrevocable trusts regardless the existence of letters of wishes and loans granted by the trustees to beneficiaries </a:t>
            </a:r>
          </a:p>
          <a:p>
            <a:pPr marL="285750" indent="-285750">
              <a:buFontTx/>
              <a:buChar char="-"/>
            </a:pPr>
            <a:r>
              <a:rPr lang="en-US" sz="1400" dirty="0">
                <a:solidFill>
                  <a:srgbClr val="FFFF00"/>
                </a:solidFill>
              </a:rPr>
              <a:t>The beneficiaries should provide the evidence that distributed income was previously subject to income tax by application of French CFC rules</a:t>
            </a:r>
          </a:p>
          <a:p>
            <a:endParaRPr lang="en-US" sz="1600" dirty="0">
              <a:solidFill>
                <a:srgbClr val="FFFF00"/>
              </a:solidFill>
            </a:endParaRPr>
          </a:p>
          <a:p>
            <a:endParaRPr lang="en-US" sz="1600" noProof="0" dirty="0">
              <a:solidFill>
                <a:srgbClr val="FFFF00"/>
              </a:solidFill>
            </a:endParaRPr>
          </a:p>
          <a:p>
            <a:endParaRPr lang="fr-FR" sz="1600" dirty="0">
              <a:solidFill>
                <a:srgbClr val="FFFF00"/>
              </a:solidFill>
            </a:endParaRPr>
          </a:p>
        </p:txBody>
      </p:sp>
      <p:sp>
        <p:nvSpPr>
          <p:cNvPr id="2" name="ZoneTexte 1">
            <a:extLst>
              <a:ext uri="{FF2B5EF4-FFF2-40B4-BE49-F238E27FC236}">
                <a16:creationId xmlns:a16="http://schemas.microsoft.com/office/drawing/2014/main" id="{1BC42E54-F923-D715-18C9-2B6F655725DB}"/>
              </a:ext>
            </a:extLst>
          </p:cNvPr>
          <p:cNvSpPr txBox="1"/>
          <p:nvPr/>
        </p:nvSpPr>
        <p:spPr>
          <a:xfrm>
            <a:off x="3897014" y="1140638"/>
            <a:ext cx="1349972" cy="584775"/>
          </a:xfrm>
          <a:prstGeom prst="rect">
            <a:avLst/>
          </a:prstGeom>
          <a:noFill/>
          <a:ln>
            <a:solidFill>
              <a:srgbClr val="FFFF00"/>
            </a:solidFill>
          </a:ln>
        </p:spPr>
        <p:txBody>
          <a:bodyPr wrap="square" rtlCol="0">
            <a:spAutoFit/>
          </a:bodyPr>
          <a:lstStyle/>
          <a:p>
            <a:pPr algn="ctr"/>
            <a:r>
              <a:rPr lang="fr-FR" sz="1600" dirty="0">
                <a:solidFill>
                  <a:srgbClr val="FFFF00"/>
                </a:solidFill>
              </a:rPr>
              <a:t>Guernsey Trustee</a:t>
            </a:r>
          </a:p>
        </p:txBody>
      </p:sp>
      <p:sp>
        <p:nvSpPr>
          <p:cNvPr id="3" name="ZoneTexte 2">
            <a:extLst>
              <a:ext uri="{FF2B5EF4-FFF2-40B4-BE49-F238E27FC236}">
                <a16:creationId xmlns:a16="http://schemas.microsoft.com/office/drawing/2014/main" id="{649F94F8-F924-343A-8BA1-D2F82A620BEC}"/>
              </a:ext>
            </a:extLst>
          </p:cNvPr>
          <p:cNvSpPr txBox="1"/>
          <p:nvPr/>
        </p:nvSpPr>
        <p:spPr>
          <a:xfrm>
            <a:off x="6156176" y="2892599"/>
            <a:ext cx="2160240" cy="830997"/>
          </a:xfrm>
          <a:prstGeom prst="rect">
            <a:avLst/>
          </a:prstGeom>
          <a:noFill/>
          <a:ln>
            <a:noFill/>
          </a:ln>
        </p:spPr>
        <p:txBody>
          <a:bodyPr wrap="square" rtlCol="0">
            <a:spAutoFit/>
          </a:bodyPr>
          <a:lstStyle/>
          <a:p>
            <a:pPr algn="ctr"/>
            <a:r>
              <a:rPr lang="fr-FR" sz="1600" dirty="0" err="1">
                <a:solidFill>
                  <a:srgbClr val="FFFF00"/>
                </a:solidFill>
              </a:rPr>
              <a:t>Beneficiary</a:t>
            </a:r>
            <a:endParaRPr lang="fr-FR" sz="1600" dirty="0">
              <a:solidFill>
                <a:srgbClr val="FFFF00"/>
              </a:solidFill>
            </a:endParaRPr>
          </a:p>
          <a:p>
            <a:pPr algn="ctr"/>
            <a:r>
              <a:rPr lang="fr-FR" sz="1600" dirty="0">
                <a:solidFill>
                  <a:srgbClr val="FFFF00"/>
                </a:solidFill>
              </a:rPr>
              <a:t>BC</a:t>
            </a:r>
          </a:p>
          <a:p>
            <a:pPr algn="ctr"/>
            <a:r>
              <a:rPr lang="fr-FR" sz="1600" dirty="0">
                <a:solidFill>
                  <a:srgbClr val="FFFF00"/>
                </a:solidFill>
              </a:rPr>
              <a:t>French </a:t>
            </a:r>
            <a:r>
              <a:rPr lang="fr-FR" sz="1600" dirty="0" err="1">
                <a:solidFill>
                  <a:srgbClr val="FFFF00"/>
                </a:solidFill>
              </a:rPr>
              <a:t>tax</a:t>
            </a:r>
            <a:r>
              <a:rPr lang="fr-FR" sz="1600" dirty="0">
                <a:solidFill>
                  <a:srgbClr val="FFFF00"/>
                </a:solidFill>
              </a:rPr>
              <a:t> </a:t>
            </a:r>
            <a:r>
              <a:rPr lang="fr-FR" sz="1600" dirty="0" err="1">
                <a:solidFill>
                  <a:srgbClr val="FFFF00"/>
                </a:solidFill>
              </a:rPr>
              <a:t>resident</a:t>
            </a:r>
            <a:r>
              <a:rPr lang="fr-FR" sz="1600" dirty="0">
                <a:solidFill>
                  <a:srgbClr val="FFFF00"/>
                </a:solidFill>
              </a:rPr>
              <a:t> </a:t>
            </a:r>
          </a:p>
        </p:txBody>
      </p:sp>
      <p:cxnSp>
        <p:nvCxnSpPr>
          <p:cNvPr id="6" name="Connecteur droit 5">
            <a:extLst>
              <a:ext uri="{FF2B5EF4-FFF2-40B4-BE49-F238E27FC236}">
                <a16:creationId xmlns:a16="http://schemas.microsoft.com/office/drawing/2014/main" id="{58A7AABD-A485-5F16-B11A-9C974BE56ADA}"/>
              </a:ext>
            </a:extLst>
          </p:cNvPr>
          <p:cNvCxnSpPr>
            <a:cxnSpLocks/>
          </p:cNvCxnSpPr>
          <p:nvPr/>
        </p:nvCxnSpPr>
        <p:spPr bwMode="auto">
          <a:xfrm flipH="1">
            <a:off x="4572000" y="1729269"/>
            <a:ext cx="0" cy="746869"/>
          </a:xfrm>
          <a:prstGeom prst="line">
            <a:avLst/>
          </a:prstGeom>
          <a:solidFill>
            <a:schemeClr val="accent1"/>
          </a:solidFill>
          <a:ln w="12700" cap="flat" cmpd="sng" algn="ctr">
            <a:solidFill>
              <a:srgbClr val="FFFF00"/>
            </a:solidFill>
            <a:prstDash val="solid"/>
            <a:round/>
            <a:headEnd type="none" w="sm" len="sm"/>
            <a:tailEnd type="none" w="med" len="med"/>
          </a:ln>
          <a:effectLst/>
        </p:spPr>
      </p:cxnSp>
      <p:cxnSp>
        <p:nvCxnSpPr>
          <p:cNvPr id="7" name="Connecteur droit 6">
            <a:extLst>
              <a:ext uri="{FF2B5EF4-FFF2-40B4-BE49-F238E27FC236}">
                <a16:creationId xmlns:a16="http://schemas.microsoft.com/office/drawing/2014/main" id="{16FF4E4E-6462-79BF-6C24-C2AB10B2ADAC}"/>
              </a:ext>
            </a:extLst>
          </p:cNvPr>
          <p:cNvCxnSpPr>
            <a:cxnSpLocks/>
          </p:cNvCxnSpPr>
          <p:nvPr/>
        </p:nvCxnSpPr>
        <p:spPr bwMode="auto">
          <a:xfrm flipH="1">
            <a:off x="2607556" y="3292075"/>
            <a:ext cx="1393402" cy="0"/>
          </a:xfrm>
          <a:prstGeom prst="line">
            <a:avLst/>
          </a:prstGeom>
          <a:solidFill>
            <a:schemeClr val="accent1"/>
          </a:solidFill>
          <a:ln w="12700" cap="flat" cmpd="sng" algn="ctr">
            <a:solidFill>
              <a:srgbClr val="FFFF00"/>
            </a:solidFill>
            <a:prstDash val="solid"/>
            <a:round/>
            <a:headEnd type="triangle" w="med" len="med"/>
            <a:tailEnd type="none" w="med" len="med"/>
          </a:ln>
          <a:effectLst/>
        </p:spPr>
      </p:cxnSp>
      <p:sp>
        <p:nvSpPr>
          <p:cNvPr id="8" name="ZoneTexte 7">
            <a:extLst>
              <a:ext uri="{FF2B5EF4-FFF2-40B4-BE49-F238E27FC236}">
                <a16:creationId xmlns:a16="http://schemas.microsoft.com/office/drawing/2014/main" id="{F334B6ED-A645-32C4-6564-3113681AE4B5}"/>
              </a:ext>
            </a:extLst>
          </p:cNvPr>
          <p:cNvSpPr txBox="1"/>
          <p:nvPr/>
        </p:nvSpPr>
        <p:spPr>
          <a:xfrm>
            <a:off x="3772383" y="3041888"/>
            <a:ext cx="1617155" cy="1077218"/>
          </a:xfrm>
          <a:prstGeom prst="rect">
            <a:avLst/>
          </a:prstGeom>
          <a:noFill/>
          <a:ln>
            <a:noFill/>
          </a:ln>
        </p:spPr>
        <p:txBody>
          <a:bodyPr wrap="square" rtlCol="0">
            <a:spAutoFit/>
          </a:bodyPr>
          <a:lstStyle/>
          <a:p>
            <a:pPr algn="ctr"/>
            <a:r>
              <a:rPr lang="fr-FR" sz="1600" b="1" dirty="0">
                <a:solidFill>
                  <a:srgbClr val="FFFF00"/>
                </a:solidFill>
              </a:rPr>
              <a:t>The</a:t>
            </a:r>
          </a:p>
          <a:p>
            <a:pPr algn="ctr"/>
            <a:r>
              <a:rPr lang="fr-FR" sz="1600" b="1" dirty="0">
                <a:solidFill>
                  <a:srgbClr val="FFFF00"/>
                </a:solidFill>
              </a:rPr>
              <a:t>Optima Trust</a:t>
            </a:r>
          </a:p>
          <a:p>
            <a:pPr algn="ctr"/>
            <a:r>
              <a:rPr lang="fr-FR" sz="1600" dirty="0" err="1">
                <a:solidFill>
                  <a:srgbClr val="FFFF00"/>
                </a:solidFill>
              </a:rPr>
              <a:t>Irrevocable</a:t>
            </a:r>
            <a:endParaRPr lang="fr-FR" sz="1600" dirty="0">
              <a:solidFill>
                <a:srgbClr val="FFFF00"/>
              </a:solidFill>
            </a:endParaRPr>
          </a:p>
          <a:p>
            <a:pPr algn="ctr"/>
            <a:r>
              <a:rPr lang="fr-FR" sz="1600" dirty="0" err="1">
                <a:solidFill>
                  <a:srgbClr val="FFFF00"/>
                </a:solidFill>
              </a:rPr>
              <a:t>discretionary</a:t>
            </a:r>
            <a:endParaRPr lang="fr-FR" sz="1600" dirty="0">
              <a:solidFill>
                <a:srgbClr val="FFFF00"/>
              </a:solidFill>
            </a:endParaRPr>
          </a:p>
        </p:txBody>
      </p:sp>
      <p:sp>
        <p:nvSpPr>
          <p:cNvPr id="9" name="ZoneTexte 8">
            <a:extLst>
              <a:ext uri="{FF2B5EF4-FFF2-40B4-BE49-F238E27FC236}">
                <a16:creationId xmlns:a16="http://schemas.microsoft.com/office/drawing/2014/main" id="{37FCCD82-A084-0F32-D889-BDBD46707785}"/>
              </a:ext>
            </a:extLst>
          </p:cNvPr>
          <p:cNvSpPr txBox="1"/>
          <p:nvPr/>
        </p:nvSpPr>
        <p:spPr>
          <a:xfrm>
            <a:off x="948747" y="2600211"/>
            <a:ext cx="1617155" cy="1077218"/>
          </a:xfrm>
          <a:prstGeom prst="rect">
            <a:avLst/>
          </a:prstGeom>
          <a:noFill/>
          <a:ln>
            <a:noFill/>
          </a:ln>
        </p:spPr>
        <p:txBody>
          <a:bodyPr wrap="square" rtlCol="0">
            <a:spAutoFit/>
          </a:bodyPr>
          <a:lstStyle/>
          <a:p>
            <a:pPr algn="ctr"/>
            <a:r>
              <a:rPr lang="fr-FR" sz="1600" dirty="0" err="1">
                <a:solidFill>
                  <a:srgbClr val="FFFF00"/>
                </a:solidFill>
              </a:rPr>
              <a:t>Settlor</a:t>
            </a:r>
            <a:endParaRPr lang="fr-FR" sz="1600" dirty="0">
              <a:solidFill>
                <a:srgbClr val="FFFF00"/>
              </a:solidFill>
            </a:endParaRPr>
          </a:p>
          <a:p>
            <a:pPr algn="ctr"/>
            <a:r>
              <a:rPr lang="fr-FR" sz="1600" dirty="0">
                <a:solidFill>
                  <a:srgbClr val="FFFF00"/>
                </a:solidFill>
              </a:rPr>
              <a:t>Xavier C </a:t>
            </a:r>
          </a:p>
          <a:p>
            <a:pPr algn="ctr"/>
            <a:r>
              <a:rPr lang="fr-FR" sz="1600" dirty="0" err="1">
                <a:solidFill>
                  <a:srgbClr val="FFFF00"/>
                </a:solidFill>
              </a:rPr>
              <a:t>died</a:t>
            </a:r>
            <a:r>
              <a:rPr lang="fr-FR" sz="1600" dirty="0">
                <a:solidFill>
                  <a:srgbClr val="FFFF00"/>
                </a:solidFill>
              </a:rPr>
              <a:t> French </a:t>
            </a:r>
            <a:r>
              <a:rPr lang="fr-FR" sz="1600" dirty="0" err="1">
                <a:solidFill>
                  <a:srgbClr val="FFFF00"/>
                </a:solidFill>
              </a:rPr>
              <a:t>tax</a:t>
            </a:r>
            <a:r>
              <a:rPr lang="fr-FR" sz="1600" dirty="0">
                <a:solidFill>
                  <a:srgbClr val="FFFF00"/>
                </a:solidFill>
              </a:rPr>
              <a:t> </a:t>
            </a:r>
            <a:r>
              <a:rPr lang="fr-FR" sz="1600" dirty="0" err="1">
                <a:solidFill>
                  <a:srgbClr val="FFFF00"/>
                </a:solidFill>
              </a:rPr>
              <a:t>resident</a:t>
            </a:r>
            <a:r>
              <a:rPr lang="fr-FR" sz="1600" dirty="0">
                <a:solidFill>
                  <a:srgbClr val="FFFF00"/>
                </a:solidFill>
              </a:rPr>
              <a:t> in 2012</a:t>
            </a:r>
          </a:p>
        </p:txBody>
      </p:sp>
      <p:sp>
        <p:nvSpPr>
          <p:cNvPr id="10" name="Triangle isocèle 9">
            <a:extLst>
              <a:ext uri="{FF2B5EF4-FFF2-40B4-BE49-F238E27FC236}">
                <a16:creationId xmlns:a16="http://schemas.microsoft.com/office/drawing/2014/main" id="{91C2B1C4-2278-D534-5659-48FA03A2D3CE}"/>
              </a:ext>
            </a:extLst>
          </p:cNvPr>
          <p:cNvSpPr/>
          <p:nvPr/>
        </p:nvSpPr>
        <p:spPr bwMode="auto">
          <a:xfrm>
            <a:off x="3505456" y="2476138"/>
            <a:ext cx="2160239" cy="1663922"/>
          </a:xfrm>
          <a:prstGeom prst="triangle">
            <a:avLst/>
          </a:prstGeom>
          <a:noFill/>
          <a:ln w="9525" cap="flat" cmpd="sng" algn="ctr">
            <a:solidFill>
              <a:srgbClr val="FFFF00"/>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ctr" defTabSz="914400" rtl="0" eaLnBrk="0" fontAlgn="base" latinLnBrk="0" hangingPunct="0">
              <a:lnSpc>
                <a:spcPct val="100000"/>
              </a:lnSpc>
              <a:spcBef>
                <a:spcPct val="0"/>
              </a:spcBef>
              <a:spcAft>
                <a:spcPct val="0"/>
              </a:spcAft>
              <a:buClrTx/>
              <a:buSzTx/>
              <a:buFontTx/>
              <a:buNone/>
              <a:tabLst/>
            </a:pPr>
            <a:endParaRPr kumimoji="0" lang="en-US" sz="1200" b="0" i="0" u="none" strike="noStrike" cap="none" normalizeH="0" baseline="0" dirty="0">
              <a:ln>
                <a:noFill/>
              </a:ln>
              <a:solidFill>
                <a:srgbClr val="FFFF00"/>
              </a:solidFill>
              <a:effectLst/>
              <a:latin typeface="Garamond" pitchFamily="18" charset="0"/>
            </a:endParaRPr>
          </a:p>
        </p:txBody>
      </p:sp>
      <p:cxnSp>
        <p:nvCxnSpPr>
          <p:cNvPr id="11" name="Connecteur droit 10">
            <a:extLst>
              <a:ext uri="{FF2B5EF4-FFF2-40B4-BE49-F238E27FC236}">
                <a16:creationId xmlns:a16="http://schemas.microsoft.com/office/drawing/2014/main" id="{61379EBF-12C3-8918-AC7E-6097E2881720}"/>
              </a:ext>
            </a:extLst>
          </p:cNvPr>
          <p:cNvCxnSpPr>
            <a:cxnSpLocks/>
          </p:cNvCxnSpPr>
          <p:nvPr/>
        </p:nvCxnSpPr>
        <p:spPr bwMode="auto">
          <a:xfrm flipH="1">
            <a:off x="5130069" y="3292075"/>
            <a:ext cx="1393402" cy="0"/>
          </a:xfrm>
          <a:prstGeom prst="line">
            <a:avLst/>
          </a:prstGeom>
          <a:solidFill>
            <a:schemeClr val="accent1"/>
          </a:solidFill>
          <a:ln w="12700" cap="flat" cmpd="sng" algn="ctr">
            <a:solidFill>
              <a:srgbClr val="FFFF00"/>
            </a:solidFill>
            <a:prstDash val="solid"/>
            <a:round/>
            <a:headEnd type="triangle" w="med" len="med"/>
            <a:tailEnd type="none" w="med" len="med"/>
          </a:ln>
          <a:effectLst/>
        </p:spPr>
      </p:cxnSp>
      <p:sp>
        <p:nvSpPr>
          <p:cNvPr id="12" name="ZoneTexte 11">
            <a:extLst>
              <a:ext uri="{FF2B5EF4-FFF2-40B4-BE49-F238E27FC236}">
                <a16:creationId xmlns:a16="http://schemas.microsoft.com/office/drawing/2014/main" id="{8F07BA4F-F5B5-6059-1A70-03D73DAE28F9}"/>
              </a:ext>
            </a:extLst>
          </p:cNvPr>
          <p:cNvSpPr txBox="1"/>
          <p:nvPr/>
        </p:nvSpPr>
        <p:spPr>
          <a:xfrm>
            <a:off x="2697330" y="2901150"/>
            <a:ext cx="1239594" cy="338554"/>
          </a:xfrm>
          <a:prstGeom prst="rect">
            <a:avLst/>
          </a:prstGeom>
          <a:noFill/>
          <a:ln>
            <a:noFill/>
          </a:ln>
        </p:spPr>
        <p:txBody>
          <a:bodyPr wrap="square" rtlCol="0">
            <a:spAutoFit/>
          </a:bodyPr>
          <a:lstStyle/>
          <a:p>
            <a:pPr algn="ctr"/>
            <a:r>
              <a:rPr lang="fr-FR" sz="1600" dirty="0">
                <a:solidFill>
                  <a:srgbClr val="FFFF00"/>
                </a:solidFill>
              </a:rPr>
              <a:t>2011</a:t>
            </a:r>
          </a:p>
        </p:txBody>
      </p:sp>
    </p:spTree>
    <p:extLst>
      <p:ext uri="{BB962C8B-B14F-4D97-AF65-F5344CB8AC3E}">
        <p14:creationId xmlns:p14="http://schemas.microsoft.com/office/powerpoint/2010/main" val="2437481456"/>
      </p:ext>
    </p:extLst>
  </p:cSld>
  <p:clrMapOvr>
    <a:masterClrMapping/>
  </p:clrMapOvr>
  <p:transition spd="slow">
    <p:wipe dir="d"/>
  </p:transition>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F787BEF6-8CDB-4F02-E8FE-28D5C3A2D7BC}"/>
              </a:ext>
            </a:extLst>
          </p:cNvPr>
          <p:cNvSpPr/>
          <p:nvPr/>
        </p:nvSpPr>
        <p:spPr>
          <a:xfrm>
            <a:off x="449796" y="44829"/>
            <a:ext cx="8244408" cy="674865"/>
          </a:xfrm>
          <a:prstGeom prst="rect">
            <a:avLst/>
          </a:prstGeom>
        </p:spPr>
        <p:txBody>
          <a:bodyPr wrap="square">
            <a:spAutoFit/>
          </a:bodyPr>
          <a:lstStyle/>
          <a:p>
            <a:pPr algn="ctr">
              <a:lnSpc>
                <a:spcPct val="107000"/>
              </a:lnSpc>
              <a:spcAft>
                <a:spcPts val="0"/>
              </a:spcAft>
            </a:pPr>
            <a:r>
              <a:rPr lang="fr-FR" sz="1800" b="1" dirty="0">
                <a:solidFill>
                  <a:srgbClr val="FFFF00"/>
                </a:solidFill>
                <a:ea typeface="Calibri" panose="020F0502020204030204" pitchFamily="34" charset="0"/>
                <a:cs typeface="Times New Roman" panose="02020603050405020304" pitchFamily="18" charset="0"/>
              </a:rPr>
              <a:t>S</a:t>
            </a:r>
            <a:r>
              <a:rPr lang="en-US" sz="1800" b="1" dirty="0" err="1">
                <a:solidFill>
                  <a:srgbClr val="FFFF00"/>
                </a:solidFill>
                <a:ea typeface="Calibri" panose="020F0502020204030204" pitchFamily="34" charset="0"/>
                <a:cs typeface="Times New Roman" panose="02020603050405020304" pitchFamily="18" charset="0"/>
              </a:rPr>
              <a:t>upreme</a:t>
            </a:r>
            <a:r>
              <a:rPr lang="en-US" sz="1800" b="1" dirty="0">
                <a:solidFill>
                  <a:srgbClr val="FFFF00"/>
                </a:solidFill>
                <a:ea typeface="Calibri" panose="020F0502020204030204" pitchFamily="34" charset="0"/>
                <a:cs typeface="Times New Roman" panose="02020603050405020304" pitchFamily="18" charset="0"/>
              </a:rPr>
              <a:t> Court February 11</a:t>
            </a:r>
            <a:r>
              <a:rPr lang="en-US" sz="1800" b="1" baseline="30000" dirty="0">
                <a:solidFill>
                  <a:srgbClr val="FFFF00"/>
                </a:solidFill>
                <a:ea typeface="Calibri" panose="020F0502020204030204" pitchFamily="34" charset="0"/>
                <a:cs typeface="Times New Roman" panose="02020603050405020304" pitchFamily="18" charset="0"/>
              </a:rPr>
              <a:t>th</a:t>
            </a:r>
            <a:r>
              <a:rPr lang="en-US" sz="1800" b="1" dirty="0">
                <a:solidFill>
                  <a:srgbClr val="FFFF00"/>
                </a:solidFill>
                <a:ea typeface="Calibri" panose="020F0502020204030204" pitchFamily="34" charset="0"/>
                <a:cs typeface="Times New Roman" panose="02020603050405020304" pitchFamily="18" charset="0"/>
              </a:rPr>
              <a:t> 2026</a:t>
            </a:r>
          </a:p>
          <a:p>
            <a:pPr algn="ctr">
              <a:lnSpc>
                <a:spcPct val="107000"/>
              </a:lnSpc>
              <a:spcAft>
                <a:spcPts val="0"/>
              </a:spcAft>
            </a:pPr>
            <a:r>
              <a:rPr lang="en-US" sz="1800" b="1" dirty="0">
                <a:solidFill>
                  <a:srgbClr val="FFFF00"/>
                </a:solidFill>
                <a:ea typeface="Calibri" panose="020F0502020204030204" pitchFamily="34" charset="0"/>
                <a:cs typeface="Times New Roman" panose="02020603050405020304" pitchFamily="18" charset="0"/>
              </a:rPr>
              <a:t>Cour de Cassation chambre </a:t>
            </a:r>
            <a:r>
              <a:rPr lang="en-US" sz="1800" b="1" dirty="0" err="1">
                <a:solidFill>
                  <a:srgbClr val="FFFF00"/>
                </a:solidFill>
                <a:ea typeface="Calibri" panose="020F0502020204030204" pitchFamily="34" charset="0"/>
                <a:cs typeface="Times New Roman" panose="02020603050405020304" pitchFamily="18" charset="0"/>
              </a:rPr>
              <a:t>commerciale</a:t>
            </a:r>
            <a:r>
              <a:rPr lang="en-US" sz="1800" b="1" dirty="0">
                <a:solidFill>
                  <a:srgbClr val="FFFF00"/>
                </a:solidFill>
                <a:ea typeface="Calibri" panose="020F0502020204030204" pitchFamily="34" charset="0"/>
                <a:cs typeface="Times New Roman" panose="02020603050405020304" pitchFamily="18" charset="0"/>
              </a:rPr>
              <a:t> n°23.14.305</a:t>
            </a:r>
            <a:endParaRPr lang="en-US" sz="2400" b="1" dirty="0">
              <a:solidFill>
                <a:srgbClr val="FFFF00"/>
              </a:solidFill>
              <a:ea typeface="Calibri" panose="020F0502020204030204" pitchFamily="34" charset="0"/>
              <a:cs typeface="Times New Roman" panose="02020603050405020304" pitchFamily="18" charset="0"/>
            </a:endParaRPr>
          </a:p>
        </p:txBody>
      </p:sp>
      <p:sp>
        <p:nvSpPr>
          <p:cNvPr id="7" name="ZoneTexte 6">
            <a:extLst>
              <a:ext uri="{FF2B5EF4-FFF2-40B4-BE49-F238E27FC236}">
                <a16:creationId xmlns:a16="http://schemas.microsoft.com/office/drawing/2014/main" id="{10D53962-6888-E59B-F784-BE3AAA709C74}"/>
              </a:ext>
            </a:extLst>
          </p:cNvPr>
          <p:cNvSpPr txBox="1"/>
          <p:nvPr/>
        </p:nvSpPr>
        <p:spPr>
          <a:xfrm>
            <a:off x="273478" y="4725144"/>
            <a:ext cx="8870522" cy="2062103"/>
          </a:xfrm>
          <a:prstGeom prst="rect">
            <a:avLst/>
          </a:prstGeom>
          <a:noFill/>
          <a:ln>
            <a:noFill/>
          </a:ln>
        </p:spPr>
        <p:txBody>
          <a:bodyPr wrap="square" rtlCol="0">
            <a:spAutoFit/>
          </a:bodyPr>
          <a:lstStyle/>
          <a:p>
            <a:r>
              <a:rPr lang="en-US" sz="1400" b="1" noProof="0" dirty="0">
                <a:solidFill>
                  <a:srgbClr val="FFFF00"/>
                </a:solidFill>
              </a:rPr>
              <a:t>Questions:</a:t>
            </a:r>
          </a:p>
          <a:p>
            <a:pPr marL="285750" indent="-285750">
              <a:buFontTx/>
              <a:buChar char="-"/>
            </a:pPr>
            <a:r>
              <a:rPr lang="en-US" sz="1400" noProof="0" dirty="0">
                <a:solidFill>
                  <a:srgbClr val="FFFF00"/>
                </a:solidFill>
              </a:rPr>
              <a:t>Who is </a:t>
            </a:r>
            <a:r>
              <a:rPr lang="en-US" sz="1400" dirty="0">
                <a:solidFill>
                  <a:srgbClr val="FFFF00"/>
                </a:solidFill>
              </a:rPr>
              <a:t>the taxpayer of the sui generis tax: either the trustee who should pay it or the settlor who is the taxpayer for wealth tax purposes?</a:t>
            </a:r>
          </a:p>
          <a:p>
            <a:pPr marL="285750" indent="-285750">
              <a:buFontTx/>
              <a:buChar char="-"/>
            </a:pPr>
            <a:r>
              <a:rPr lang="en-US" sz="1400" noProof="0" dirty="0">
                <a:solidFill>
                  <a:srgbClr val="FFFF00"/>
                </a:solidFill>
              </a:rPr>
              <a:t>Is the C</a:t>
            </a:r>
            <a:r>
              <a:rPr lang="en-US" sz="1400" dirty="0" err="1">
                <a:solidFill>
                  <a:srgbClr val="FFFF00"/>
                </a:solidFill>
              </a:rPr>
              <a:t>anadian</a:t>
            </a:r>
            <a:r>
              <a:rPr lang="en-US" sz="1400" dirty="0">
                <a:solidFill>
                  <a:srgbClr val="FFFF00"/>
                </a:solidFill>
              </a:rPr>
              <a:t> tax treaty applicable in the case at hand, which entails two other questions: </a:t>
            </a:r>
          </a:p>
          <a:p>
            <a:pPr marL="742950" lvl="1" indent="-285750">
              <a:buFontTx/>
              <a:buChar char="-"/>
            </a:pPr>
            <a:r>
              <a:rPr lang="en-US" sz="1400" noProof="0" dirty="0">
                <a:solidFill>
                  <a:srgbClr val="FFFF00"/>
                </a:solidFill>
              </a:rPr>
              <a:t>Does the Canadian-French tax treaty apply to trusts? </a:t>
            </a:r>
          </a:p>
          <a:p>
            <a:pPr marL="742950" lvl="1" indent="-285750">
              <a:buFontTx/>
              <a:buChar char="-"/>
            </a:pPr>
            <a:r>
              <a:rPr lang="en-US" sz="1400" dirty="0">
                <a:solidFill>
                  <a:srgbClr val="FFFF00"/>
                </a:solidFill>
              </a:rPr>
              <a:t>Is the sui generis tax considered as a wealth tax as defined by the Canadian French tax treaty? </a:t>
            </a:r>
          </a:p>
          <a:p>
            <a:pPr marL="742950" lvl="1" indent="-285750">
              <a:buFontTx/>
              <a:buChar char="-"/>
            </a:pPr>
            <a:endParaRPr lang="en-US" sz="1400" noProof="0" dirty="0">
              <a:solidFill>
                <a:srgbClr val="FFFF00"/>
              </a:solidFill>
            </a:endParaRPr>
          </a:p>
          <a:p>
            <a:pPr marL="742950" lvl="1" indent="-285750">
              <a:buFontTx/>
              <a:buChar char="-"/>
            </a:pPr>
            <a:endParaRPr lang="en-US" sz="1400" noProof="0" dirty="0">
              <a:solidFill>
                <a:srgbClr val="FFFF00"/>
              </a:solidFill>
            </a:endParaRPr>
          </a:p>
          <a:p>
            <a:endParaRPr lang="fr-FR" sz="1600" dirty="0">
              <a:solidFill>
                <a:srgbClr val="FFFF00"/>
              </a:solidFill>
            </a:endParaRPr>
          </a:p>
        </p:txBody>
      </p:sp>
      <p:sp>
        <p:nvSpPr>
          <p:cNvPr id="2" name="ZoneTexte 1">
            <a:extLst>
              <a:ext uri="{FF2B5EF4-FFF2-40B4-BE49-F238E27FC236}">
                <a16:creationId xmlns:a16="http://schemas.microsoft.com/office/drawing/2014/main" id="{27BEBD42-0E88-597A-FB12-F002377A3192}"/>
              </a:ext>
            </a:extLst>
          </p:cNvPr>
          <p:cNvSpPr txBox="1"/>
          <p:nvPr/>
        </p:nvSpPr>
        <p:spPr>
          <a:xfrm>
            <a:off x="3897060" y="1129781"/>
            <a:ext cx="1349972" cy="584775"/>
          </a:xfrm>
          <a:prstGeom prst="rect">
            <a:avLst/>
          </a:prstGeom>
          <a:noFill/>
          <a:ln>
            <a:solidFill>
              <a:srgbClr val="FFFF00"/>
            </a:solidFill>
          </a:ln>
        </p:spPr>
        <p:txBody>
          <a:bodyPr wrap="square" rtlCol="0">
            <a:spAutoFit/>
          </a:bodyPr>
          <a:lstStyle/>
          <a:p>
            <a:pPr algn="ctr"/>
            <a:r>
              <a:rPr lang="fr-FR" sz="1600" dirty="0">
                <a:solidFill>
                  <a:srgbClr val="FFFF00"/>
                </a:solidFill>
              </a:rPr>
              <a:t>Canadian Trustee</a:t>
            </a:r>
          </a:p>
        </p:txBody>
      </p:sp>
      <p:sp>
        <p:nvSpPr>
          <p:cNvPr id="3" name="ZoneTexte 2">
            <a:extLst>
              <a:ext uri="{FF2B5EF4-FFF2-40B4-BE49-F238E27FC236}">
                <a16:creationId xmlns:a16="http://schemas.microsoft.com/office/drawing/2014/main" id="{3845F5B1-EBA2-33AE-EF18-18FD556D3B79}"/>
              </a:ext>
            </a:extLst>
          </p:cNvPr>
          <p:cNvSpPr txBox="1"/>
          <p:nvPr/>
        </p:nvSpPr>
        <p:spPr>
          <a:xfrm>
            <a:off x="6182789" y="2444505"/>
            <a:ext cx="2160240" cy="338554"/>
          </a:xfrm>
          <a:prstGeom prst="rect">
            <a:avLst/>
          </a:prstGeom>
          <a:noFill/>
          <a:ln>
            <a:noFill/>
          </a:ln>
        </p:spPr>
        <p:txBody>
          <a:bodyPr wrap="square" rtlCol="0">
            <a:spAutoFit/>
          </a:bodyPr>
          <a:lstStyle/>
          <a:p>
            <a:pPr algn="ctr"/>
            <a:r>
              <a:rPr lang="fr-FR" sz="1600" dirty="0" err="1">
                <a:solidFill>
                  <a:srgbClr val="FFFF00"/>
                </a:solidFill>
              </a:rPr>
              <a:t>Beneficiaries</a:t>
            </a:r>
            <a:endParaRPr lang="fr-FR" sz="1600" dirty="0">
              <a:solidFill>
                <a:srgbClr val="FFFF00"/>
              </a:solidFill>
            </a:endParaRPr>
          </a:p>
        </p:txBody>
      </p:sp>
      <p:cxnSp>
        <p:nvCxnSpPr>
          <p:cNvPr id="4" name="Connecteur droit 3">
            <a:extLst>
              <a:ext uri="{FF2B5EF4-FFF2-40B4-BE49-F238E27FC236}">
                <a16:creationId xmlns:a16="http://schemas.microsoft.com/office/drawing/2014/main" id="{B19A719F-DC71-AC05-84A5-9DB7E682E626}"/>
              </a:ext>
            </a:extLst>
          </p:cNvPr>
          <p:cNvCxnSpPr>
            <a:cxnSpLocks/>
          </p:cNvCxnSpPr>
          <p:nvPr/>
        </p:nvCxnSpPr>
        <p:spPr bwMode="auto">
          <a:xfrm flipH="1">
            <a:off x="4572000" y="1729269"/>
            <a:ext cx="0" cy="432000"/>
          </a:xfrm>
          <a:prstGeom prst="line">
            <a:avLst/>
          </a:prstGeom>
          <a:solidFill>
            <a:schemeClr val="accent1"/>
          </a:solidFill>
          <a:ln w="12700" cap="flat" cmpd="sng" algn="ctr">
            <a:solidFill>
              <a:srgbClr val="FFFF00"/>
            </a:solidFill>
            <a:prstDash val="solid"/>
            <a:round/>
            <a:headEnd type="none" w="sm" len="sm"/>
            <a:tailEnd type="none" w="med" len="med"/>
          </a:ln>
          <a:effectLst/>
        </p:spPr>
      </p:cxnSp>
      <p:cxnSp>
        <p:nvCxnSpPr>
          <p:cNvPr id="5" name="Connecteur droit 4">
            <a:extLst>
              <a:ext uri="{FF2B5EF4-FFF2-40B4-BE49-F238E27FC236}">
                <a16:creationId xmlns:a16="http://schemas.microsoft.com/office/drawing/2014/main" id="{010D99F2-2F08-38E4-FD78-8FBA3238055A}"/>
              </a:ext>
            </a:extLst>
          </p:cNvPr>
          <p:cNvCxnSpPr>
            <a:cxnSpLocks/>
          </p:cNvCxnSpPr>
          <p:nvPr/>
        </p:nvCxnSpPr>
        <p:spPr bwMode="auto">
          <a:xfrm flipH="1">
            <a:off x="2195736" y="2635181"/>
            <a:ext cx="2016000" cy="0"/>
          </a:xfrm>
          <a:prstGeom prst="line">
            <a:avLst/>
          </a:prstGeom>
          <a:solidFill>
            <a:schemeClr val="accent1"/>
          </a:solidFill>
          <a:ln w="12700" cap="flat" cmpd="sng" algn="ctr">
            <a:solidFill>
              <a:srgbClr val="FFFF00"/>
            </a:solidFill>
            <a:prstDash val="solid"/>
            <a:round/>
            <a:headEnd type="triangle" w="med" len="med"/>
            <a:tailEnd type="none" w="med" len="med"/>
          </a:ln>
          <a:effectLst/>
        </p:spPr>
      </p:cxnSp>
      <p:sp>
        <p:nvSpPr>
          <p:cNvPr id="8" name="ZoneTexte 7">
            <a:extLst>
              <a:ext uri="{FF2B5EF4-FFF2-40B4-BE49-F238E27FC236}">
                <a16:creationId xmlns:a16="http://schemas.microsoft.com/office/drawing/2014/main" id="{C95EDB11-0ABB-F26D-0C6C-43719D2FC02D}"/>
              </a:ext>
            </a:extLst>
          </p:cNvPr>
          <p:cNvSpPr txBox="1"/>
          <p:nvPr/>
        </p:nvSpPr>
        <p:spPr>
          <a:xfrm>
            <a:off x="3785952" y="2737514"/>
            <a:ext cx="1617155" cy="830997"/>
          </a:xfrm>
          <a:prstGeom prst="rect">
            <a:avLst/>
          </a:prstGeom>
          <a:noFill/>
          <a:ln>
            <a:noFill/>
          </a:ln>
        </p:spPr>
        <p:txBody>
          <a:bodyPr wrap="square" rtlCol="0">
            <a:spAutoFit/>
          </a:bodyPr>
          <a:lstStyle/>
          <a:p>
            <a:pPr algn="ctr"/>
            <a:r>
              <a:rPr lang="fr-FR" sz="1600" b="1" dirty="0">
                <a:solidFill>
                  <a:srgbClr val="FFFF00"/>
                </a:solidFill>
              </a:rPr>
              <a:t>Oscar II</a:t>
            </a:r>
          </a:p>
          <a:p>
            <a:pPr algn="ctr"/>
            <a:r>
              <a:rPr lang="fr-FR" sz="1600" dirty="0" err="1">
                <a:solidFill>
                  <a:srgbClr val="FFFF00"/>
                </a:solidFill>
              </a:rPr>
              <a:t>Irrevocable</a:t>
            </a:r>
            <a:r>
              <a:rPr lang="fr-FR" sz="1600" dirty="0">
                <a:solidFill>
                  <a:srgbClr val="FFFF00"/>
                </a:solidFill>
              </a:rPr>
              <a:t> </a:t>
            </a:r>
            <a:r>
              <a:rPr lang="fr-FR" sz="1600" dirty="0" err="1">
                <a:solidFill>
                  <a:srgbClr val="FFFF00"/>
                </a:solidFill>
              </a:rPr>
              <a:t>discretionary</a:t>
            </a:r>
            <a:r>
              <a:rPr lang="fr-FR" sz="1600" dirty="0">
                <a:solidFill>
                  <a:srgbClr val="FFFF00"/>
                </a:solidFill>
              </a:rPr>
              <a:t> trust </a:t>
            </a:r>
          </a:p>
        </p:txBody>
      </p:sp>
      <p:sp>
        <p:nvSpPr>
          <p:cNvPr id="9" name="ZoneTexte 8">
            <a:extLst>
              <a:ext uri="{FF2B5EF4-FFF2-40B4-BE49-F238E27FC236}">
                <a16:creationId xmlns:a16="http://schemas.microsoft.com/office/drawing/2014/main" id="{8A761C9B-D043-C1F1-045E-C0C187F6170B}"/>
              </a:ext>
            </a:extLst>
          </p:cNvPr>
          <p:cNvSpPr txBox="1"/>
          <p:nvPr/>
        </p:nvSpPr>
        <p:spPr>
          <a:xfrm>
            <a:off x="831386" y="2198905"/>
            <a:ext cx="1617155" cy="1077218"/>
          </a:xfrm>
          <a:prstGeom prst="rect">
            <a:avLst/>
          </a:prstGeom>
          <a:noFill/>
          <a:ln>
            <a:noFill/>
          </a:ln>
        </p:spPr>
        <p:txBody>
          <a:bodyPr wrap="square" rtlCol="0">
            <a:spAutoFit/>
          </a:bodyPr>
          <a:lstStyle/>
          <a:p>
            <a:pPr algn="ctr"/>
            <a:r>
              <a:rPr lang="fr-FR" sz="1600" dirty="0">
                <a:solidFill>
                  <a:srgbClr val="FFFF00"/>
                </a:solidFill>
              </a:rPr>
              <a:t>Mme X</a:t>
            </a:r>
          </a:p>
          <a:p>
            <a:pPr algn="ctr"/>
            <a:r>
              <a:rPr lang="fr-FR" sz="1600" dirty="0">
                <a:solidFill>
                  <a:srgbClr val="FFFF00"/>
                </a:solidFill>
              </a:rPr>
              <a:t>French </a:t>
            </a:r>
            <a:r>
              <a:rPr lang="fr-FR" sz="1600" dirty="0" err="1">
                <a:solidFill>
                  <a:srgbClr val="FFFF00"/>
                </a:solidFill>
              </a:rPr>
              <a:t>tax</a:t>
            </a:r>
            <a:r>
              <a:rPr lang="fr-FR" sz="1600" dirty="0">
                <a:solidFill>
                  <a:srgbClr val="FFFF00"/>
                </a:solidFill>
              </a:rPr>
              <a:t> </a:t>
            </a:r>
            <a:r>
              <a:rPr lang="fr-FR" sz="1600" dirty="0" err="1">
                <a:solidFill>
                  <a:srgbClr val="FFFF00"/>
                </a:solidFill>
              </a:rPr>
              <a:t>resident</a:t>
            </a:r>
            <a:endParaRPr lang="fr-FR" sz="1600" dirty="0">
              <a:solidFill>
                <a:srgbClr val="FFFF00"/>
              </a:solidFill>
            </a:endParaRPr>
          </a:p>
          <a:p>
            <a:pPr algn="ctr"/>
            <a:endParaRPr lang="fr-FR" sz="1600" dirty="0">
              <a:solidFill>
                <a:srgbClr val="FFFF00"/>
              </a:solidFill>
            </a:endParaRPr>
          </a:p>
        </p:txBody>
      </p:sp>
      <p:sp>
        <p:nvSpPr>
          <p:cNvPr id="10" name="Triangle isocèle 9">
            <a:extLst>
              <a:ext uri="{FF2B5EF4-FFF2-40B4-BE49-F238E27FC236}">
                <a16:creationId xmlns:a16="http://schemas.microsoft.com/office/drawing/2014/main" id="{CDFE7ADB-B76E-8776-9E28-8089C731E865}"/>
              </a:ext>
            </a:extLst>
          </p:cNvPr>
          <p:cNvSpPr/>
          <p:nvPr/>
        </p:nvSpPr>
        <p:spPr bwMode="auto">
          <a:xfrm>
            <a:off x="3500841" y="2161269"/>
            <a:ext cx="2160239" cy="1663922"/>
          </a:xfrm>
          <a:prstGeom prst="triangle">
            <a:avLst/>
          </a:prstGeom>
          <a:noFill/>
          <a:ln w="9525" cap="flat" cmpd="sng" algn="ctr">
            <a:solidFill>
              <a:srgbClr val="FFFF00"/>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ctr" defTabSz="914400" rtl="0" eaLnBrk="0" fontAlgn="base" latinLnBrk="0" hangingPunct="0">
              <a:lnSpc>
                <a:spcPct val="100000"/>
              </a:lnSpc>
              <a:spcBef>
                <a:spcPct val="0"/>
              </a:spcBef>
              <a:spcAft>
                <a:spcPct val="0"/>
              </a:spcAft>
              <a:buClrTx/>
              <a:buSzTx/>
              <a:buFontTx/>
              <a:buNone/>
              <a:tabLst/>
            </a:pPr>
            <a:endParaRPr kumimoji="0" lang="en-US" sz="1200" b="0" i="0" u="none" strike="noStrike" cap="none" normalizeH="0" baseline="0" dirty="0">
              <a:ln>
                <a:noFill/>
              </a:ln>
              <a:solidFill>
                <a:srgbClr val="FFFF00"/>
              </a:solidFill>
              <a:effectLst/>
              <a:latin typeface="Garamond" pitchFamily="18" charset="0"/>
            </a:endParaRPr>
          </a:p>
        </p:txBody>
      </p:sp>
      <p:cxnSp>
        <p:nvCxnSpPr>
          <p:cNvPr id="11" name="Connecteur droit 10">
            <a:extLst>
              <a:ext uri="{FF2B5EF4-FFF2-40B4-BE49-F238E27FC236}">
                <a16:creationId xmlns:a16="http://schemas.microsoft.com/office/drawing/2014/main" id="{206D1FC5-4734-15A1-9574-8DDD88106F9F}"/>
              </a:ext>
            </a:extLst>
          </p:cNvPr>
          <p:cNvCxnSpPr>
            <a:cxnSpLocks/>
          </p:cNvCxnSpPr>
          <p:nvPr/>
        </p:nvCxnSpPr>
        <p:spPr bwMode="auto">
          <a:xfrm flipH="1">
            <a:off x="4945033" y="2628376"/>
            <a:ext cx="1728000" cy="0"/>
          </a:xfrm>
          <a:prstGeom prst="line">
            <a:avLst/>
          </a:prstGeom>
          <a:solidFill>
            <a:schemeClr val="accent1"/>
          </a:solidFill>
          <a:ln w="12700" cap="flat" cmpd="sng" algn="ctr">
            <a:solidFill>
              <a:srgbClr val="FFFF00"/>
            </a:solidFill>
            <a:prstDash val="solid"/>
            <a:round/>
            <a:headEnd type="triangle" w="med" len="med"/>
            <a:tailEnd type="none" w="med" len="med"/>
          </a:ln>
          <a:effectLst/>
        </p:spPr>
      </p:cxnSp>
      <p:sp>
        <p:nvSpPr>
          <p:cNvPr id="12" name="ZoneTexte 11">
            <a:extLst>
              <a:ext uri="{FF2B5EF4-FFF2-40B4-BE49-F238E27FC236}">
                <a16:creationId xmlns:a16="http://schemas.microsoft.com/office/drawing/2014/main" id="{60355865-1007-DF40-FF4B-6CDD59656BB8}"/>
              </a:ext>
            </a:extLst>
          </p:cNvPr>
          <p:cNvSpPr txBox="1"/>
          <p:nvPr/>
        </p:nvSpPr>
        <p:spPr>
          <a:xfrm>
            <a:off x="2539733" y="1982793"/>
            <a:ext cx="1239594" cy="584775"/>
          </a:xfrm>
          <a:prstGeom prst="rect">
            <a:avLst/>
          </a:prstGeom>
          <a:noFill/>
          <a:ln>
            <a:noFill/>
          </a:ln>
        </p:spPr>
        <p:txBody>
          <a:bodyPr wrap="square" rtlCol="0">
            <a:spAutoFit/>
          </a:bodyPr>
          <a:lstStyle/>
          <a:p>
            <a:pPr algn="ctr"/>
            <a:r>
              <a:rPr lang="fr-FR" sz="1600" dirty="0" err="1">
                <a:solidFill>
                  <a:srgbClr val="FFFF00"/>
                </a:solidFill>
              </a:rPr>
              <a:t>Settlor</a:t>
            </a:r>
            <a:r>
              <a:rPr lang="fr-FR" sz="1600" dirty="0">
                <a:solidFill>
                  <a:srgbClr val="FFFF00"/>
                </a:solidFill>
              </a:rPr>
              <a:t> in 1986</a:t>
            </a:r>
          </a:p>
        </p:txBody>
      </p:sp>
      <p:cxnSp>
        <p:nvCxnSpPr>
          <p:cNvPr id="13" name="Connecteur droit 12">
            <a:extLst>
              <a:ext uri="{FF2B5EF4-FFF2-40B4-BE49-F238E27FC236}">
                <a16:creationId xmlns:a16="http://schemas.microsoft.com/office/drawing/2014/main" id="{9015CD3D-B785-5695-2DEE-9C4D814D8ADE}"/>
              </a:ext>
            </a:extLst>
          </p:cNvPr>
          <p:cNvCxnSpPr>
            <a:cxnSpLocks/>
          </p:cNvCxnSpPr>
          <p:nvPr/>
        </p:nvCxnSpPr>
        <p:spPr bwMode="auto">
          <a:xfrm flipV="1">
            <a:off x="4604734" y="3825191"/>
            <a:ext cx="0" cy="360000"/>
          </a:xfrm>
          <a:prstGeom prst="line">
            <a:avLst/>
          </a:prstGeom>
          <a:solidFill>
            <a:schemeClr val="accent1"/>
          </a:solidFill>
          <a:ln w="12700" cap="flat" cmpd="sng" algn="ctr">
            <a:solidFill>
              <a:srgbClr val="FFFF00"/>
            </a:solidFill>
            <a:prstDash val="solid"/>
            <a:round/>
            <a:headEnd type="triangle" w="med" len="med"/>
            <a:tailEnd type="none" w="med" len="med"/>
          </a:ln>
          <a:effectLst/>
        </p:spPr>
      </p:cxnSp>
      <p:sp>
        <p:nvSpPr>
          <p:cNvPr id="14" name="ZoneTexte 13">
            <a:extLst>
              <a:ext uri="{FF2B5EF4-FFF2-40B4-BE49-F238E27FC236}">
                <a16:creationId xmlns:a16="http://schemas.microsoft.com/office/drawing/2014/main" id="{697105D2-A518-8C8E-F6D4-A20113275E9F}"/>
              </a:ext>
            </a:extLst>
          </p:cNvPr>
          <p:cNvSpPr txBox="1"/>
          <p:nvPr/>
        </p:nvSpPr>
        <p:spPr>
          <a:xfrm>
            <a:off x="6039080" y="1041384"/>
            <a:ext cx="2160239" cy="1077218"/>
          </a:xfrm>
          <a:prstGeom prst="rect">
            <a:avLst/>
          </a:prstGeom>
          <a:noFill/>
          <a:ln>
            <a:noFill/>
          </a:ln>
        </p:spPr>
        <p:txBody>
          <a:bodyPr wrap="square" rtlCol="0">
            <a:spAutoFit/>
          </a:bodyPr>
          <a:lstStyle/>
          <a:p>
            <a:r>
              <a:rPr lang="fr-FR" sz="1600" dirty="0">
                <a:solidFill>
                  <a:srgbClr val="FFFF00"/>
                </a:solidFill>
              </a:rPr>
              <a:t>FTA </a:t>
            </a:r>
            <a:r>
              <a:rPr lang="fr-FR" sz="1600" dirty="0" err="1">
                <a:solidFill>
                  <a:srgbClr val="FFFF00"/>
                </a:solidFill>
              </a:rPr>
              <a:t>asked</a:t>
            </a:r>
            <a:r>
              <a:rPr lang="fr-FR" sz="1600" dirty="0">
                <a:solidFill>
                  <a:srgbClr val="FFFF00"/>
                </a:solidFill>
              </a:rPr>
              <a:t> the Canadian trustee for the </a:t>
            </a:r>
            <a:r>
              <a:rPr lang="fr-FR" sz="1600" dirty="0" err="1">
                <a:solidFill>
                  <a:srgbClr val="FFFF00"/>
                </a:solidFill>
              </a:rPr>
              <a:t>payment</a:t>
            </a:r>
            <a:r>
              <a:rPr lang="fr-FR" sz="1600" dirty="0">
                <a:solidFill>
                  <a:srgbClr val="FFFF00"/>
                </a:solidFill>
              </a:rPr>
              <a:t> of the sui generis </a:t>
            </a:r>
            <a:r>
              <a:rPr lang="fr-FR" sz="1600" dirty="0" err="1">
                <a:solidFill>
                  <a:srgbClr val="FFFF00"/>
                </a:solidFill>
              </a:rPr>
              <a:t>tax</a:t>
            </a:r>
            <a:endParaRPr lang="fr-FR" sz="1600" dirty="0">
              <a:solidFill>
                <a:srgbClr val="FFFF00"/>
              </a:solidFill>
            </a:endParaRPr>
          </a:p>
          <a:p>
            <a:pPr algn="ctr"/>
            <a:endParaRPr lang="fr-FR" sz="1600" dirty="0">
              <a:solidFill>
                <a:srgbClr val="FFFF00"/>
              </a:solidFill>
            </a:endParaRPr>
          </a:p>
        </p:txBody>
      </p:sp>
      <p:cxnSp>
        <p:nvCxnSpPr>
          <p:cNvPr id="15" name="Connecteur droit 14">
            <a:extLst>
              <a:ext uri="{FF2B5EF4-FFF2-40B4-BE49-F238E27FC236}">
                <a16:creationId xmlns:a16="http://schemas.microsoft.com/office/drawing/2014/main" id="{6711444D-F739-627B-00B7-2D766E5254C3}"/>
              </a:ext>
            </a:extLst>
          </p:cNvPr>
          <p:cNvCxnSpPr>
            <a:cxnSpLocks/>
          </p:cNvCxnSpPr>
          <p:nvPr/>
        </p:nvCxnSpPr>
        <p:spPr bwMode="auto">
          <a:xfrm flipH="1">
            <a:off x="5283080" y="1422168"/>
            <a:ext cx="756000" cy="0"/>
          </a:xfrm>
          <a:prstGeom prst="line">
            <a:avLst/>
          </a:prstGeom>
          <a:solidFill>
            <a:schemeClr val="accent1"/>
          </a:solidFill>
          <a:ln w="12700" cap="flat" cmpd="sng" algn="ctr">
            <a:solidFill>
              <a:srgbClr val="FFFF00"/>
            </a:solidFill>
            <a:prstDash val="solid"/>
            <a:round/>
            <a:headEnd type="none" w="med" len="med"/>
            <a:tailEnd type="triangle" w="med" len="med"/>
          </a:ln>
          <a:effectLst/>
        </p:spPr>
      </p:cxnSp>
      <p:cxnSp>
        <p:nvCxnSpPr>
          <p:cNvPr id="16" name="Connecteur droit 15">
            <a:extLst>
              <a:ext uri="{FF2B5EF4-FFF2-40B4-BE49-F238E27FC236}">
                <a16:creationId xmlns:a16="http://schemas.microsoft.com/office/drawing/2014/main" id="{34A9893E-3B22-DD6D-E3ED-820B1620C8A2}"/>
              </a:ext>
            </a:extLst>
          </p:cNvPr>
          <p:cNvCxnSpPr>
            <a:cxnSpLocks/>
          </p:cNvCxnSpPr>
          <p:nvPr/>
        </p:nvCxnSpPr>
        <p:spPr bwMode="auto">
          <a:xfrm flipV="1">
            <a:off x="1639963" y="2951189"/>
            <a:ext cx="0" cy="540000"/>
          </a:xfrm>
          <a:prstGeom prst="line">
            <a:avLst/>
          </a:prstGeom>
          <a:solidFill>
            <a:schemeClr val="accent1"/>
          </a:solidFill>
          <a:ln w="12700" cap="flat" cmpd="sng" algn="ctr">
            <a:solidFill>
              <a:srgbClr val="FFFF00"/>
            </a:solidFill>
            <a:prstDash val="solid"/>
            <a:round/>
            <a:headEnd type="triangle" w="med" len="med"/>
            <a:tailEnd type="none" w="med" len="med"/>
          </a:ln>
          <a:effectLst/>
        </p:spPr>
      </p:cxnSp>
      <p:sp>
        <p:nvSpPr>
          <p:cNvPr id="18" name="ZoneTexte 17">
            <a:extLst>
              <a:ext uri="{FF2B5EF4-FFF2-40B4-BE49-F238E27FC236}">
                <a16:creationId xmlns:a16="http://schemas.microsoft.com/office/drawing/2014/main" id="{C9BE3611-0ACE-456F-BD1E-9A1BCE92B36A}"/>
              </a:ext>
            </a:extLst>
          </p:cNvPr>
          <p:cNvSpPr txBox="1"/>
          <p:nvPr/>
        </p:nvSpPr>
        <p:spPr>
          <a:xfrm>
            <a:off x="708637" y="3209157"/>
            <a:ext cx="2015998" cy="1384995"/>
          </a:xfrm>
          <a:prstGeom prst="rect">
            <a:avLst/>
          </a:prstGeom>
          <a:noFill/>
        </p:spPr>
        <p:txBody>
          <a:bodyPr wrap="square">
            <a:spAutoFit/>
          </a:bodyPr>
          <a:lstStyle/>
          <a:p>
            <a:r>
              <a:rPr lang="fr-FR" sz="1400" dirty="0" err="1">
                <a:solidFill>
                  <a:srgbClr val="FFFF00"/>
                </a:solidFill>
              </a:rPr>
              <a:t>Since</a:t>
            </a:r>
            <a:r>
              <a:rPr lang="fr-FR" sz="1400" dirty="0">
                <a:solidFill>
                  <a:srgbClr val="FFFF00"/>
                </a:solidFill>
              </a:rPr>
              <a:t> 2012 </a:t>
            </a:r>
          </a:p>
          <a:p>
            <a:r>
              <a:rPr lang="fr-FR" sz="1400" dirty="0">
                <a:solidFill>
                  <a:srgbClr val="FFFF00"/>
                </a:solidFill>
              </a:rPr>
              <a:t>Mme X </a:t>
            </a:r>
            <a:r>
              <a:rPr lang="fr-FR" sz="1400" dirty="0" err="1">
                <a:solidFill>
                  <a:srgbClr val="FFFF00"/>
                </a:solidFill>
              </a:rPr>
              <a:t>is</a:t>
            </a:r>
            <a:r>
              <a:rPr lang="fr-FR" sz="1400" dirty="0">
                <a:solidFill>
                  <a:srgbClr val="FFFF00"/>
                </a:solidFill>
              </a:rPr>
              <a:t> </a:t>
            </a:r>
            <a:r>
              <a:rPr lang="fr-FR" sz="1400" dirty="0" err="1">
                <a:solidFill>
                  <a:srgbClr val="FFFF00"/>
                </a:solidFill>
              </a:rPr>
              <a:t>subject</a:t>
            </a:r>
            <a:r>
              <a:rPr lang="fr-FR" sz="1400" dirty="0">
                <a:solidFill>
                  <a:srgbClr val="FFFF00"/>
                </a:solidFill>
              </a:rPr>
              <a:t> to French </a:t>
            </a:r>
            <a:r>
              <a:rPr lang="fr-FR" sz="1400" dirty="0" err="1">
                <a:solidFill>
                  <a:srgbClr val="FFFF00"/>
                </a:solidFill>
              </a:rPr>
              <a:t>wealth</a:t>
            </a:r>
            <a:r>
              <a:rPr lang="fr-FR" sz="1400" dirty="0">
                <a:solidFill>
                  <a:srgbClr val="FFFF00"/>
                </a:solidFill>
              </a:rPr>
              <a:t> </a:t>
            </a:r>
            <a:r>
              <a:rPr lang="fr-FR" sz="1400" dirty="0" err="1">
                <a:solidFill>
                  <a:srgbClr val="FFFF00"/>
                </a:solidFill>
              </a:rPr>
              <a:t>tax</a:t>
            </a:r>
            <a:r>
              <a:rPr lang="fr-FR" sz="1400" dirty="0">
                <a:solidFill>
                  <a:srgbClr val="FFFF00"/>
                </a:solidFill>
              </a:rPr>
              <a:t> on trust assets. Mme X </a:t>
            </a:r>
            <a:r>
              <a:rPr lang="fr-FR" sz="1400" dirty="0" err="1">
                <a:solidFill>
                  <a:srgbClr val="FFFF00"/>
                </a:solidFill>
              </a:rPr>
              <a:t>did</a:t>
            </a:r>
            <a:r>
              <a:rPr lang="fr-FR" sz="1400" dirty="0">
                <a:solidFill>
                  <a:srgbClr val="FFFF00"/>
                </a:solidFill>
              </a:rPr>
              <a:t> not report </a:t>
            </a:r>
            <a:r>
              <a:rPr lang="fr-FR" sz="1400" dirty="0" err="1">
                <a:solidFill>
                  <a:srgbClr val="FFFF00"/>
                </a:solidFill>
              </a:rPr>
              <a:t>them</a:t>
            </a:r>
            <a:r>
              <a:rPr lang="fr-FR" sz="1400" dirty="0">
                <a:solidFill>
                  <a:srgbClr val="FFFF00"/>
                </a:solidFill>
              </a:rPr>
              <a:t> in </a:t>
            </a:r>
            <a:r>
              <a:rPr lang="fr-FR" sz="1400" dirty="0" err="1">
                <a:solidFill>
                  <a:srgbClr val="FFFF00"/>
                </a:solidFill>
              </a:rPr>
              <a:t>her</a:t>
            </a:r>
            <a:r>
              <a:rPr lang="fr-FR" sz="1400" dirty="0">
                <a:solidFill>
                  <a:srgbClr val="FFFF00"/>
                </a:solidFill>
              </a:rPr>
              <a:t> </a:t>
            </a:r>
            <a:r>
              <a:rPr lang="fr-FR" sz="1400" dirty="0" err="1">
                <a:solidFill>
                  <a:srgbClr val="FFFF00"/>
                </a:solidFill>
              </a:rPr>
              <a:t>wealth</a:t>
            </a:r>
            <a:r>
              <a:rPr lang="fr-FR" sz="1400" dirty="0">
                <a:solidFill>
                  <a:srgbClr val="FFFF00"/>
                </a:solidFill>
              </a:rPr>
              <a:t> </a:t>
            </a:r>
            <a:r>
              <a:rPr lang="fr-FR" sz="1400" dirty="0" err="1">
                <a:solidFill>
                  <a:srgbClr val="FFFF00"/>
                </a:solidFill>
              </a:rPr>
              <a:t>tax</a:t>
            </a:r>
            <a:r>
              <a:rPr lang="fr-FR" sz="1400" dirty="0">
                <a:solidFill>
                  <a:srgbClr val="FFFF00"/>
                </a:solidFill>
              </a:rPr>
              <a:t> return </a:t>
            </a:r>
          </a:p>
        </p:txBody>
      </p:sp>
      <p:sp>
        <p:nvSpPr>
          <p:cNvPr id="19" name="ZoneTexte 18">
            <a:extLst>
              <a:ext uri="{FF2B5EF4-FFF2-40B4-BE49-F238E27FC236}">
                <a16:creationId xmlns:a16="http://schemas.microsoft.com/office/drawing/2014/main" id="{403B6C57-8F34-18F9-13EA-1F79B8196562}"/>
              </a:ext>
            </a:extLst>
          </p:cNvPr>
          <p:cNvSpPr txBox="1"/>
          <p:nvPr/>
        </p:nvSpPr>
        <p:spPr>
          <a:xfrm>
            <a:off x="3796156" y="4185191"/>
            <a:ext cx="1617155" cy="830997"/>
          </a:xfrm>
          <a:prstGeom prst="rect">
            <a:avLst/>
          </a:prstGeom>
          <a:noFill/>
          <a:ln>
            <a:noFill/>
          </a:ln>
        </p:spPr>
        <p:txBody>
          <a:bodyPr wrap="square" rtlCol="0">
            <a:spAutoFit/>
          </a:bodyPr>
          <a:lstStyle/>
          <a:p>
            <a:pPr algn="ctr"/>
            <a:r>
              <a:rPr lang="fr-FR" sz="1600" dirty="0">
                <a:solidFill>
                  <a:srgbClr val="FFFF00"/>
                </a:solidFill>
              </a:rPr>
              <a:t>Assets </a:t>
            </a:r>
            <a:r>
              <a:rPr lang="fr-FR" sz="1600" dirty="0" err="1">
                <a:solidFill>
                  <a:srgbClr val="FFFF00"/>
                </a:solidFill>
              </a:rPr>
              <a:t>located</a:t>
            </a:r>
            <a:r>
              <a:rPr lang="fr-FR" sz="1600" dirty="0">
                <a:solidFill>
                  <a:srgbClr val="FFFF00"/>
                </a:solidFill>
              </a:rPr>
              <a:t> </a:t>
            </a:r>
            <a:r>
              <a:rPr lang="fr-FR" sz="1600" dirty="0" err="1">
                <a:solidFill>
                  <a:srgbClr val="FFFF00"/>
                </a:solidFill>
              </a:rPr>
              <a:t>outside</a:t>
            </a:r>
            <a:r>
              <a:rPr lang="fr-FR" sz="1600" dirty="0">
                <a:solidFill>
                  <a:srgbClr val="FFFF00"/>
                </a:solidFill>
              </a:rPr>
              <a:t> France</a:t>
            </a:r>
          </a:p>
          <a:p>
            <a:pPr algn="ctr"/>
            <a:endParaRPr lang="fr-FR" sz="1600" dirty="0">
              <a:solidFill>
                <a:srgbClr val="FFFF00"/>
              </a:solidFill>
            </a:endParaRPr>
          </a:p>
        </p:txBody>
      </p:sp>
    </p:spTree>
    <p:extLst>
      <p:ext uri="{BB962C8B-B14F-4D97-AF65-F5344CB8AC3E}">
        <p14:creationId xmlns:p14="http://schemas.microsoft.com/office/powerpoint/2010/main" val="3472996084"/>
      </p:ext>
    </p:extLst>
  </p:cSld>
  <p:clrMapOvr>
    <a:masterClrMapping/>
  </p:clrMapOvr>
  <p:transition spd="slow">
    <p:wipe dir="d"/>
  </p:transition>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0123F78-AA4F-860F-F539-60D6447E61BC}"/>
            </a:ext>
          </a:extLst>
        </p:cNvPr>
        <p:cNvGrpSpPr/>
        <p:nvPr/>
      </p:nvGrpSpPr>
      <p:grpSpPr>
        <a:xfrm>
          <a:off x="0" y="0"/>
          <a:ext cx="0" cy="0"/>
          <a:chOff x="0" y="0"/>
          <a:chExt cx="0" cy="0"/>
        </a:xfrm>
      </p:grpSpPr>
      <p:sp>
        <p:nvSpPr>
          <p:cNvPr id="6" name="Rectangle 5">
            <a:extLst>
              <a:ext uri="{FF2B5EF4-FFF2-40B4-BE49-F238E27FC236}">
                <a16:creationId xmlns:a16="http://schemas.microsoft.com/office/drawing/2014/main" id="{BA730A42-8BEC-F772-BB79-CEDCD09A3587}"/>
              </a:ext>
            </a:extLst>
          </p:cNvPr>
          <p:cNvSpPr/>
          <p:nvPr/>
        </p:nvSpPr>
        <p:spPr>
          <a:xfrm>
            <a:off x="449796" y="188640"/>
            <a:ext cx="8244408" cy="674865"/>
          </a:xfrm>
          <a:prstGeom prst="rect">
            <a:avLst/>
          </a:prstGeom>
        </p:spPr>
        <p:txBody>
          <a:bodyPr wrap="square">
            <a:spAutoFit/>
          </a:bodyPr>
          <a:lstStyle/>
          <a:p>
            <a:pPr algn="ctr">
              <a:lnSpc>
                <a:spcPct val="107000"/>
              </a:lnSpc>
              <a:spcAft>
                <a:spcPts val="0"/>
              </a:spcAft>
            </a:pPr>
            <a:r>
              <a:rPr lang="fr-FR" sz="1800" b="1" dirty="0">
                <a:solidFill>
                  <a:srgbClr val="FFFF00"/>
                </a:solidFill>
                <a:ea typeface="Calibri" panose="020F0502020204030204" pitchFamily="34" charset="0"/>
                <a:cs typeface="Times New Roman" panose="02020603050405020304" pitchFamily="18" charset="0"/>
              </a:rPr>
              <a:t>S</a:t>
            </a:r>
            <a:r>
              <a:rPr lang="en-US" sz="1800" b="1" dirty="0" err="1">
                <a:solidFill>
                  <a:srgbClr val="FFFF00"/>
                </a:solidFill>
                <a:ea typeface="Calibri" panose="020F0502020204030204" pitchFamily="34" charset="0"/>
                <a:cs typeface="Times New Roman" panose="02020603050405020304" pitchFamily="18" charset="0"/>
              </a:rPr>
              <a:t>upreme</a:t>
            </a:r>
            <a:r>
              <a:rPr lang="en-US" sz="1800" b="1" dirty="0">
                <a:solidFill>
                  <a:srgbClr val="FFFF00"/>
                </a:solidFill>
                <a:ea typeface="Calibri" panose="020F0502020204030204" pitchFamily="34" charset="0"/>
                <a:cs typeface="Times New Roman" panose="02020603050405020304" pitchFamily="18" charset="0"/>
              </a:rPr>
              <a:t> Court February 11</a:t>
            </a:r>
            <a:r>
              <a:rPr lang="en-US" sz="1800" b="1" baseline="30000" dirty="0">
                <a:solidFill>
                  <a:srgbClr val="FFFF00"/>
                </a:solidFill>
                <a:ea typeface="Calibri" panose="020F0502020204030204" pitchFamily="34" charset="0"/>
                <a:cs typeface="Times New Roman" panose="02020603050405020304" pitchFamily="18" charset="0"/>
              </a:rPr>
              <a:t>th</a:t>
            </a:r>
            <a:r>
              <a:rPr lang="en-US" sz="1800" b="1" dirty="0">
                <a:solidFill>
                  <a:srgbClr val="FFFF00"/>
                </a:solidFill>
                <a:ea typeface="Calibri" panose="020F0502020204030204" pitchFamily="34" charset="0"/>
                <a:cs typeface="Times New Roman" panose="02020603050405020304" pitchFamily="18" charset="0"/>
              </a:rPr>
              <a:t> 2026</a:t>
            </a:r>
          </a:p>
          <a:p>
            <a:pPr algn="ctr">
              <a:lnSpc>
                <a:spcPct val="107000"/>
              </a:lnSpc>
              <a:spcAft>
                <a:spcPts val="0"/>
              </a:spcAft>
            </a:pPr>
            <a:r>
              <a:rPr lang="en-US" sz="1800" b="1" dirty="0">
                <a:solidFill>
                  <a:srgbClr val="FFFF00"/>
                </a:solidFill>
                <a:ea typeface="Calibri" panose="020F0502020204030204" pitchFamily="34" charset="0"/>
                <a:cs typeface="Times New Roman" panose="02020603050405020304" pitchFamily="18" charset="0"/>
              </a:rPr>
              <a:t>Cour de Cassation chambre </a:t>
            </a:r>
            <a:r>
              <a:rPr lang="en-US" sz="1800" b="1" dirty="0" err="1">
                <a:solidFill>
                  <a:srgbClr val="FFFF00"/>
                </a:solidFill>
                <a:ea typeface="Calibri" panose="020F0502020204030204" pitchFamily="34" charset="0"/>
                <a:cs typeface="Times New Roman" panose="02020603050405020304" pitchFamily="18" charset="0"/>
              </a:rPr>
              <a:t>commerciale</a:t>
            </a:r>
            <a:r>
              <a:rPr lang="en-US" sz="1800" b="1" dirty="0">
                <a:solidFill>
                  <a:srgbClr val="FFFF00"/>
                </a:solidFill>
                <a:ea typeface="Calibri" panose="020F0502020204030204" pitchFamily="34" charset="0"/>
                <a:cs typeface="Times New Roman" panose="02020603050405020304" pitchFamily="18" charset="0"/>
              </a:rPr>
              <a:t> n°23.14.305</a:t>
            </a:r>
            <a:endParaRPr lang="en-US" sz="2400" b="1" dirty="0">
              <a:solidFill>
                <a:srgbClr val="FFFF00"/>
              </a:solidFill>
              <a:ea typeface="Calibri" panose="020F0502020204030204" pitchFamily="34" charset="0"/>
              <a:cs typeface="Times New Roman" panose="02020603050405020304" pitchFamily="18" charset="0"/>
            </a:endParaRPr>
          </a:p>
        </p:txBody>
      </p:sp>
      <p:sp>
        <p:nvSpPr>
          <p:cNvPr id="7" name="ZoneTexte 6">
            <a:extLst>
              <a:ext uri="{FF2B5EF4-FFF2-40B4-BE49-F238E27FC236}">
                <a16:creationId xmlns:a16="http://schemas.microsoft.com/office/drawing/2014/main" id="{47564331-67F9-34B2-2D6F-D36424E563FB}"/>
              </a:ext>
            </a:extLst>
          </p:cNvPr>
          <p:cNvSpPr txBox="1"/>
          <p:nvPr/>
        </p:nvSpPr>
        <p:spPr>
          <a:xfrm>
            <a:off x="157342" y="4168805"/>
            <a:ext cx="8870522" cy="2800767"/>
          </a:xfrm>
          <a:prstGeom prst="rect">
            <a:avLst/>
          </a:prstGeom>
          <a:noFill/>
          <a:ln>
            <a:noFill/>
          </a:ln>
        </p:spPr>
        <p:txBody>
          <a:bodyPr wrap="square" rtlCol="0">
            <a:spAutoFit/>
          </a:bodyPr>
          <a:lstStyle/>
          <a:p>
            <a:r>
              <a:rPr lang="en-US" sz="1200" b="1" dirty="0">
                <a:solidFill>
                  <a:srgbClr val="FFFF00"/>
                </a:solidFill>
              </a:rPr>
              <a:t>Decisions of the French Courts: </a:t>
            </a:r>
          </a:p>
          <a:p>
            <a:endParaRPr lang="en-US" sz="1200" dirty="0">
              <a:solidFill>
                <a:srgbClr val="FFFF00"/>
              </a:solidFill>
            </a:endParaRPr>
          </a:p>
          <a:p>
            <a:r>
              <a:rPr lang="en-US" sz="1200" b="1" dirty="0">
                <a:solidFill>
                  <a:srgbClr val="FFFF00"/>
                </a:solidFill>
              </a:rPr>
              <a:t>The Judicial Court of Paris </a:t>
            </a:r>
            <a:r>
              <a:rPr lang="en-US" sz="1200" dirty="0">
                <a:solidFill>
                  <a:srgbClr val="FFFF00"/>
                </a:solidFill>
              </a:rPr>
              <a:t>decided that the Canadian-French tax treaty was not applicable because the taxpayer of the sui generis tax is the settlor, a French tax resident. It concluded that the Canadian French tax treaty was not applicable. </a:t>
            </a:r>
          </a:p>
          <a:p>
            <a:endParaRPr lang="en-US" sz="1200" dirty="0">
              <a:solidFill>
                <a:srgbClr val="FFFF00"/>
              </a:solidFill>
            </a:endParaRPr>
          </a:p>
          <a:p>
            <a:r>
              <a:rPr lang="en-US" sz="1200" b="1" dirty="0">
                <a:solidFill>
                  <a:srgbClr val="FFFF00"/>
                </a:solidFill>
              </a:rPr>
              <a:t>The Appeal Court of Paris </a:t>
            </a:r>
            <a:r>
              <a:rPr lang="en-US" sz="1200" dirty="0">
                <a:solidFill>
                  <a:srgbClr val="FFFF00"/>
                </a:solidFill>
              </a:rPr>
              <a:t>concluded that the Canadian-French tax treaty applies to the Oscar II Trust, that only Canada may apply wealth tax to the Oscar II and that the application of the sui generis tax to the trustee and the application of wealth tax on the French resident settlor would entail a double taxation.</a:t>
            </a:r>
          </a:p>
          <a:p>
            <a:endParaRPr lang="en-US" sz="1200" dirty="0">
              <a:solidFill>
                <a:srgbClr val="FFFF00"/>
              </a:solidFill>
            </a:endParaRPr>
          </a:p>
          <a:p>
            <a:r>
              <a:rPr lang="en-US" sz="1200" b="1" dirty="0">
                <a:solidFill>
                  <a:srgbClr val="FFFF00"/>
                </a:solidFill>
              </a:rPr>
              <a:t>The Supreme Court </a:t>
            </a:r>
            <a:r>
              <a:rPr lang="en-US" sz="1200" dirty="0">
                <a:solidFill>
                  <a:srgbClr val="FFFF00"/>
                </a:solidFill>
              </a:rPr>
              <a:t>annuls the decision of the Appeal Court of Paris, arguing that it does not qualify the sui generis tax as a wealth tax in the sense of the Canadian French tax treaty. The Supreme Court send the case back to the Appeal Court of Paris.</a:t>
            </a:r>
          </a:p>
          <a:p>
            <a:pPr marL="742950" lvl="1" indent="-285750">
              <a:buFontTx/>
              <a:buChar char="-"/>
            </a:pPr>
            <a:endParaRPr lang="en-US" sz="1400" noProof="0" dirty="0">
              <a:solidFill>
                <a:srgbClr val="FFFF00"/>
              </a:solidFill>
            </a:endParaRPr>
          </a:p>
          <a:p>
            <a:pPr marL="742950" lvl="1" indent="-285750">
              <a:buFontTx/>
              <a:buChar char="-"/>
            </a:pPr>
            <a:endParaRPr lang="en-US" sz="1400" noProof="0" dirty="0">
              <a:solidFill>
                <a:srgbClr val="FFFF00"/>
              </a:solidFill>
            </a:endParaRPr>
          </a:p>
          <a:p>
            <a:endParaRPr lang="fr-FR" sz="1600" dirty="0">
              <a:solidFill>
                <a:srgbClr val="FFFF00"/>
              </a:solidFill>
            </a:endParaRPr>
          </a:p>
        </p:txBody>
      </p:sp>
      <p:sp>
        <p:nvSpPr>
          <p:cNvPr id="2" name="ZoneTexte 1">
            <a:extLst>
              <a:ext uri="{FF2B5EF4-FFF2-40B4-BE49-F238E27FC236}">
                <a16:creationId xmlns:a16="http://schemas.microsoft.com/office/drawing/2014/main" id="{720C39B9-5DC8-BEBF-030E-7515E21000F0}"/>
              </a:ext>
            </a:extLst>
          </p:cNvPr>
          <p:cNvSpPr txBox="1"/>
          <p:nvPr/>
        </p:nvSpPr>
        <p:spPr>
          <a:xfrm>
            <a:off x="3915293" y="1052929"/>
            <a:ext cx="1349972" cy="584775"/>
          </a:xfrm>
          <a:prstGeom prst="rect">
            <a:avLst/>
          </a:prstGeom>
          <a:noFill/>
          <a:ln>
            <a:solidFill>
              <a:srgbClr val="FFFF00"/>
            </a:solidFill>
          </a:ln>
        </p:spPr>
        <p:txBody>
          <a:bodyPr wrap="square" rtlCol="0">
            <a:spAutoFit/>
          </a:bodyPr>
          <a:lstStyle/>
          <a:p>
            <a:pPr algn="ctr"/>
            <a:r>
              <a:rPr lang="fr-FR" sz="1600" dirty="0">
                <a:solidFill>
                  <a:srgbClr val="FFFF00"/>
                </a:solidFill>
              </a:rPr>
              <a:t>Canadian Trustee</a:t>
            </a:r>
          </a:p>
        </p:txBody>
      </p:sp>
      <p:sp>
        <p:nvSpPr>
          <p:cNvPr id="4" name="ZoneTexte 3">
            <a:extLst>
              <a:ext uri="{FF2B5EF4-FFF2-40B4-BE49-F238E27FC236}">
                <a16:creationId xmlns:a16="http://schemas.microsoft.com/office/drawing/2014/main" id="{BE4337A1-4B32-DF1B-3A6B-DE949DBA606A}"/>
              </a:ext>
            </a:extLst>
          </p:cNvPr>
          <p:cNvSpPr txBox="1"/>
          <p:nvPr/>
        </p:nvSpPr>
        <p:spPr>
          <a:xfrm>
            <a:off x="6552970" y="2653701"/>
            <a:ext cx="2160240" cy="338554"/>
          </a:xfrm>
          <a:prstGeom prst="rect">
            <a:avLst/>
          </a:prstGeom>
          <a:noFill/>
          <a:ln>
            <a:noFill/>
          </a:ln>
        </p:spPr>
        <p:txBody>
          <a:bodyPr wrap="square" rtlCol="0">
            <a:spAutoFit/>
          </a:bodyPr>
          <a:lstStyle/>
          <a:p>
            <a:pPr algn="ctr"/>
            <a:r>
              <a:rPr lang="fr-FR" sz="1600" dirty="0" err="1">
                <a:solidFill>
                  <a:srgbClr val="FFFF00"/>
                </a:solidFill>
              </a:rPr>
              <a:t>Beneficiaries</a:t>
            </a:r>
            <a:endParaRPr lang="fr-FR" sz="1600" dirty="0">
              <a:solidFill>
                <a:srgbClr val="FFFF00"/>
              </a:solidFill>
            </a:endParaRPr>
          </a:p>
        </p:txBody>
      </p:sp>
      <p:cxnSp>
        <p:nvCxnSpPr>
          <p:cNvPr id="5" name="Connecteur droit 4">
            <a:extLst>
              <a:ext uri="{FF2B5EF4-FFF2-40B4-BE49-F238E27FC236}">
                <a16:creationId xmlns:a16="http://schemas.microsoft.com/office/drawing/2014/main" id="{E4128A33-F154-9496-6005-27013A023B3A}"/>
              </a:ext>
            </a:extLst>
          </p:cNvPr>
          <p:cNvCxnSpPr>
            <a:cxnSpLocks/>
          </p:cNvCxnSpPr>
          <p:nvPr/>
        </p:nvCxnSpPr>
        <p:spPr bwMode="auto">
          <a:xfrm flipH="1">
            <a:off x="4591006" y="1679225"/>
            <a:ext cx="0" cy="360000"/>
          </a:xfrm>
          <a:prstGeom prst="line">
            <a:avLst/>
          </a:prstGeom>
          <a:solidFill>
            <a:schemeClr val="accent1"/>
          </a:solidFill>
          <a:ln w="12700" cap="flat" cmpd="sng" algn="ctr">
            <a:solidFill>
              <a:srgbClr val="FFFF00"/>
            </a:solidFill>
            <a:prstDash val="solid"/>
            <a:round/>
            <a:headEnd type="none" w="sm" len="sm"/>
            <a:tailEnd type="none" w="med" len="med"/>
          </a:ln>
          <a:effectLst/>
        </p:spPr>
      </p:cxnSp>
      <p:cxnSp>
        <p:nvCxnSpPr>
          <p:cNvPr id="8" name="Connecteur droit 7">
            <a:extLst>
              <a:ext uri="{FF2B5EF4-FFF2-40B4-BE49-F238E27FC236}">
                <a16:creationId xmlns:a16="http://schemas.microsoft.com/office/drawing/2014/main" id="{184A3908-EAE0-558A-AF84-C9D972CF0333}"/>
              </a:ext>
            </a:extLst>
          </p:cNvPr>
          <p:cNvCxnSpPr>
            <a:cxnSpLocks/>
          </p:cNvCxnSpPr>
          <p:nvPr/>
        </p:nvCxnSpPr>
        <p:spPr bwMode="auto">
          <a:xfrm flipH="1">
            <a:off x="2059817" y="2822978"/>
            <a:ext cx="2016000" cy="0"/>
          </a:xfrm>
          <a:prstGeom prst="line">
            <a:avLst/>
          </a:prstGeom>
          <a:solidFill>
            <a:schemeClr val="accent1"/>
          </a:solidFill>
          <a:ln w="12700" cap="flat" cmpd="sng" algn="ctr">
            <a:solidFill>
              <a:srgbClr val="FFFF00"/>
            </a:solidFill>
            <a:prstDash val="solid"/>
            <a:round/>
            <a:headEnd type="triangle" w="med" len="med"/>
            <a:tailEnd type="none" w="med" len="med"/>
          </a:ln>
          <a:effectLst/>
        </p:spPr>
      </p:cxnSp>
      <p:sp>
        <p:nvSpPr>
          <p:cNvPr id="9" name="ZoneTexte 8">
            <a:extLst>
              <a:ext uri="{FF2B5EF4-FFF2-40B4-BE49-F238E27FC236}">
                <a16:creationId xmlns:a16="http://schemas.microsoft.com/office/drawing/2014/main" id="{E9106FE5-A9A9-0B10-A700-DEE400BF1562}"/>
              </a:ext>
            </a:extLst>
          </p:cNvPr>
          <p:cNvSpPr txBox="1"/>
          <p:nvPr/>
        </p:nvSpPr>
        <p:spPr>
          <a:xfrm>
            <a:off x="3781701" y="2551271"/>
            <a:ext cx="1617155" cy="830997"/>
          </a:xfrm>
          <a:prstGeom prst="rect">
            <a:avLst/>
          </a:prstGeom>
          <a:noFill/>
          <a:ln>
            <a:noFill/>
          </a:ln>
        </p:spPr>
        <p:txBody>
          <a:bodyPr wrap="square" rtlCol="0">
            <a:spAutoFit/>
          </a:bodyPr>
          <a:lstStyle/>
          <a:p>
            <a:pPr algn="ctr"/>
            <a:r>
              <a:rPr lang="fr-FR" sz="1600" b="1" dirty="0">
                <a:solidFill>
                  <a:srgbClr val="FFFF00"/>
                </a:solidFill>
              </a:rPr>
              <a:t>Oscar II</a:t>
            </a:r>
          </a:p>
          <a:p>
            <a:pPr algn="ctr"/>
            <a:r>
              <a:rPr lang="fr-FR" sz="1600" dirty="0" err="1">
                <a:solidFill>
                  <a:srgbClr val="FFFF00"/>
                </a:solidFill>
              </a:rPr>
              <a:t>Irrevocable</a:t>
            </a:r>
            <a:r>
              <a:rPr lang="fr-FR" sz="1600" dirty="0">
                <a:solidFill>
                  <a:srgbClr val="FFFF00"/>
                </a:solidFill>
              </a:rPr>
              <a:t> </a:t>
            </a:r>
            <a:r>
              <a:rPr lang="fr-FR" sz="1600" dirty="0" err="1">
                <a:solidFill>
                  <a:srgbClr val="FFFF00"/>
                </a:solidFill>
              </a:rPr>
              <a:t>discretionary</a:t>
            </a:r>
            <a:r>
              <a:rPr lang="fr-FR" sz="1600" dirty="0">
                <a:solidFill>
                  <a:srgbClr val="FFFF00"/>
                </a:solidFill>
              </a:rPr>
              <a:t> trust </a:t>
            </a:r>
          </a:p>
        </p:txBody>
      </p:sp>
      <p:sp>
        <p:nvSpPr>
          <p:cNvPr id="10" name="ZoneTexte 9">
            <a:extLst>
              <a:ext uri="{FF2B5EF4-FFF2-40B4-BE49-F238E27FC236}">
                <a16:creationId xmlns:a16="http://schemas.microsoft.com/office/drawing/2014/main" id="{18BE6FCA-FC64-BD6D-A547-28EBCB4E9062}"/>
              </a:ext>
            </a:extLst>
          </p:cNvPr>
          <p:cNvSpPr txBox="1"/>
          <p:nvPr/>
        </p:nvSpPr>
        <p:spPr>
          <a:xfrm>
            <a:off x="807572" y="2284369"/>
            <a:ext cx="1617155" cy="1077218"/>
          </a:xfrm>
          <a:prstGeom prst="rect">
            <a:avLst/>
          </a:prstGeom>
          <a:noFill/>
          <a:ln>
            <a:noFill/>
          </a:ln>
        </p:spPr>
        <p:txBody>
          <a:bodyPr wrap="square" rtlCol="0">
            <a:spAutoFit/>
          </a:bodyPr>
          <a:lstStyle/>
          <a:p>
            <a:pPr algn="ctr"/>
            <a:r>
              <a:rPr lang="fr-FR" sz="1600" dirty="0">
                <a:solidFill>
                  <a:srgbClr val="FFFF00"/>
                </a:solidFill>
              </a:rPr>
              <a:t>Mme X</a:t>
            </a:r>
          </a:p>
          <a:p>
            <a:pPr algn="ctr"/>
            <a:r>
              <a:rPr lang="fr-FR" sz="1600" dirty="0">
                <a:solidFill>
                  <a:srgbClr val="FFFF00"/>
                </a:solidFill>
              </a:rPr>
              <a:t>French </a:t>
            </a:r>
            <a:r>
              <a:rPr lang="fr-FR" sz="1600" dirty="0" err="1">
                <a:solidFill>
                  <a:srgbClr val="FFFF00"/>
                </a:solidFill>
              </a:rPr>
              <a:t>tax</a:t>
            </a:r>
            <a:r>
              <a:rPr lang="fr-FR" sz="1600" dirty="0">
                <a:solidFill>
                  <a:srgbClr val="FFFF00"/>
                </a:solidFill>
              </a:rPr>
              <a:t> </a:t>
            </a:r>
            <a:r>
              <a:rPr lang="fr-FR" sz="1600" dirty="0" err="1">
                <a:solidFill>
                  <a:srgbClr val="FFFF00"/>
                </a:solidFill>
              </a:rPr>
              <a:t>resident</a:t>
            </a:r>
            <a:endParaRPr lang="fr-FR" sz="1600" dirty="0">
              <a:solidFill>
                <a:srgbClr val="FFFF00"/>
              </a:solidFill>
            </a:endParaRPr>
          </a:p>
          <a:p>
            <a:pPr algn="ctr"/>
            <a:endParaRPr lang="fr-FR" sz="1600" dirty="0">
              <a:solidFill>
                <a:srgbClr val="FFFF00"/>
              </a:solidFill>
            </a:endParaRPr>
          </a:p>
        </p:txBody>
      </p:sp>
      <p:sp>
        <p:nvSpPr>
          <p:cNvPr id="11" name="Triangle isocèle 10">
            <a:extLst>
              <a:ext uri="{FF2B5EF4-FFF2-40B4-BE49-F238E27FC236}">
                <a16:creationId xmlns:a16="http://schemas.microsoft.com/office/drawing/2014/main" id="{09CBDCA1-F1B8-BA1A-9AC6-3CF3C548E9E3}"/>
              </a:ext>
            </a:extLst>
          </p:cNvPr>
          <p:cNvSpPr/>
          <p:nvPr/>
        </p:nvSpPr>
        <p:spPr bwMode="auto">
          <a:xfrm>
            <a:off x="3510886" y="2029348"/>
            <a:ext cx="2160239" cy="1472143"/>
          </a:xfrm>
          <a:prstGeom prst="triangle">
            <a:avLst/>
          </a:prstGeom>
          <a:noFill/>
          <a:ln w="9525" cap="flat" cmpd="sng" algn="ctr">
            <a:solidFill>
              <a:srgbClr val="FFFF00"/>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ctr" defTabSz="914400" rtl="0" eaLnBrk="0" fontAlgn="base" latinLnBrk="0" hangingPunct="0">
              <a:lnSpc>
                <a:spcPct val="100000"/>
              </a:lnSpc>
              <a:spcBef>
                <a:spcPct val="0"/>
              </a:spcBef>
              <a:spcAft>
                <a:spcPct val="0"/>
              </a:spcAft>
              <a:buClrTx/>
              <a:buSzTx/>
              <a:buFontTx/>
              <a:buNone/>
              <a:tabLst/>
            </a:pPr>
            <a:endParaRPr kumimoji="0" lang="en-US" sz="1200" b="0" i="0" u="none" strike="noStrike" cap="none" normalizeH="0" baseline="0" dirty="0">
              <a:ln>
                <a:noFill/>
              </a:ln>
              <a:solidFill>
                <a:srgbClr val="FFFF00"/>
              </a:solidFill>
              <a:effectLst/>
              <a:latin typeface="Garamond" pitchFamily="18" charset="0"/>
            </a:endParaRPr>
          </a:p>
        </p:txBody>
      </p:sp>
      <p:cxnSp>
        <p:nvCxnSpPr>
          <p:cNvPr id="12" name="Connecteur droit 11">
            <a:extLst>
              <a:ext uri="{FF2B5EF4-FFF2-40B4-BE49-F238E27FC236}">
                <a16:creationId xmlns:a16="http://schemas.microsoft.com/office/drawing/2014/main" id="{578D4CB9-865C-985D-B540-FEBBB14944B6}"/>
              </a:ext>
            </a:extLst>
          </p:cNvPr>
          <p:cNvCxnSpPr>
            <a:cxnSpLocks/>
          </p:cNvCxnSpPr>
          <p:nvPr/>
        </p:nvCxnSpPr>
        <p:spPr bwMode="auto">
          <a:xfrm flipH="1">
            <a:off x="5181766" y="2822978"/>
            <a:ext cx="1728000" cy="0"/>
          </a:xfrm>
          <a:prstGeom prst="line">
            <a:avLst/>
          </a:prstGeom>
          <a:solidFill>
            <a:schemeClr val="accent1"/>
          </a:solidFill>
          <a:ln w="12700" cap="flat" cmpd="sng" algn="ctr">
            <a:solidFill>
              <a:srgbClr val="FFFF00"/>
            </a:solidFill>
            <a:prstDash val="solid"/>
            <a:round/>
            <a:headEnd type="triangle" w="med" len="med"/>
            <a:tailEnd type="none" w="med" len="med"/>
          </a:ln>
          <a:effectLst/>
        </p:spPr>
      </p:cxnSp>
      <p:sp>
        <p:nvSpPr>
          <p:cNvPr id="13" name="ZoneTexte 12">
            <a:extLst>
              <a:ext uri="{FF2B5EF4-FFF2-40B4-BE49-F238E27FC236}">
                <a16:creationId xmlns:a16="http://schemas.microsoft.com/office/drawing/2014/main" id="{CDEE1259-D1BE-8E08-8B00-78C4CDC4E634}"/>
              </a:ext>
            </a:extLst>
          </p:cNvPr>
          <p:cNvSpPr txBox="1"/>
          <p:nvPr/>
        </p:nvSpPr>
        <p:spPr>
          <a:xfrm>
            <a:off x="2406260" y="2144466"/>
            <a:ext cx="1239594" cy="584775"/>
          </a:xfrm>
          <a:prstGeom prst="rect">
            <a:avLst/>
          </a:prstGeom>
          <a:noFill/>
          <a:ln>
            <a:noFill/>
          </a:ln>
        </p:spPr>
        <p:txBody>
          <a:bodyPr wrap="square" rtlCol="0">
            <a:spAutoFit/>
          </a:bodyPr>
          <a:lstStyle/>
          <a:p>
            <a:pPr algn="ctr"/>
            <a:r>
              <a:rPr lang="fr-FR" sz="1600" dirty="0" err="1">
                <a:solidFill>
                  <a:srgbClr val="FFFF00"/>
                </a:solidFill>
              </a:rPr>
              <a:t>Settlor</a:t>
            </a:r>
            <a:r>
              <a:rPr lang="fr-FR" sz="1600" dirty="0">
                <a:solidFill>
                  <a:srgbClr val="FFFF00"/>
                </a:solidFill>
              </a:rPr>
              <a:t> in 1986</a:t>
            </a:r>
          </a:p>
        </p:txBody>
      </p:sp>
      <p:cxnSp>
        <p:nvCxnSpPr>
          <p:cNvPr id="14" name="Connecteur droit 13">
            <a:extLst>
              <a:ext uri="{FF2B5EF4-FFF2-40B4-BE49-F238E27FC236}">
                <a16:creationId xmlns:a16="http://schemas.microsoft.com/office/drawing/2014/main" id="{5881821C-9A10-973B-D44F-1BEFD5357A1B}"/>
              </a:ext>
            </a:extLst>
          </p:cNvPr>
          <p:cNvCxnSpPr>
            <a:cxnSpLocks/>
          </p:cNvCxnSpPr>
          <p:nvPr/>
        </p:nvCxnSpPr>
        <p:spPr bwMode="auto">
          <a:xfrm flipV="1">
            <a:off x="4608929" y="3501491"/>
            <a:ext cx="0" cy="252000"/>
          </a:xfrm>
          <a:prstGeom prst="line">
            <a:avLst/>
          </a:prstGeom>
          <a:solidFill>
            <a:schemeClr val="accent1"/>
          </a:solidFill>
          <a:ln w="12700" cap="flat" cmpd="sng" algn="ctr">
            <a:solidFill>
              <a:srgbClr val="FFFF00"/>
            </a:solidFill>
            <a:prstDash val="solid"/>
            <a:round/>
            <a:headEnd type="triangle" w="med" len="med"/>
            <a:tailEnd type="none" w="med" len="med"/>
          </a:ln>
          <a:effectLst/>
        </p:spPr>
      </p:cxnSp>
      <p:sp>
        <p:nvSpPr>
          <p:cNvPr id="15" name="ZoneTexte 14">
            <a:extLst>
              <a:ext uri="{FF2B5EF4-FFF2-40B4-BE49-F238E27FC236}">
                <a16:creationId xmlns:a16="http://schemas.microsoft.com/office/drawing/2014/main" id="{1972072B-E561-D1A2-34F3-F37B9388E8EE}"/>
              </a:ext>
            </a:extLst>
          </p:cNvPr>
          <p:cNvSpPr txBox="1"/>
          <p:nvPr/>
        </p:nvSpPr>
        <p:spPr>
          <a:xfrm>
            <a:off x="3800351" y="3739936"/>
            <a:ext cx="1617155" cy="830997"/>
          </a:xfrm>
          <a:prstGeom prst="rect">
            <a:avLst/>
          </a:prstGeom>
          <a:noFill/>
          <a:ln>
            <a:noFill/>
          </a:ln>
        </p:spPr>
        <p:txBody>
          <a:bodyPr wrap="square" rtlCol="0">
            <a:spAutoFit/>
          </a:bodyPr>
          <a:lstStyle/>
          <a:p>
            <a:pPr algn="ctr"/>
            <a:r>
              <a:rPr lang="fr-FR" sz="1600" dirty="0">
                <a:solidFill>
                  <a:srgbClr val="FFFF00"/>
                </a:solidFill>
              </a:rPr>
              <a:t>Assets </a:t>
            </a:r>
            <a:r>
              <a:rPr lang="fr-FR" sz="1600" dirty="0" err="1">
                <a:solidFill>
                  <a:srgbClr val="FFFF00"/>
                </a:solidFill>
              </a:rPr>
              <a:t>located</a:t>
            </a:r>
            <a:r>
              <a:rPr lang="fr-FR" sz="1600" dirty="0">
                <a:solidFill>
                  <a:srgbClr val="FFFF00"/>
                </a:solidFill>
              </a:rPr>
              <a:t> </a:t>
            </a:r>
            <a:r>
              <a:rPr lang="fr-FR" sz="1600" dirty="0" err="1">
                <a:solidFill>
                  <a:srgbClr val="FFFF00"/>
                </a:solidFill>
              </a:rPr>
              <a:t>outside</a:t>
            </a:r>
            <a:r>
              <a:rPr lang="fr-FR" sz="1600" dirty="0">
                <a:solidFill>
                  <a:srgbClr val="FFFF00"/>
                </a:solidFill>
              </a:rPr>
              <a:t> France</a:t>
            </a:r>
          </a:p>
          <a:p>
            <a:pPr algn="ctr"/>
            <a:endParaRPr lang="fr-FR" sz="1600" dirty="0">
              <a:solidFill>
                <a:srgbClr val="FFFF00"/>
              </a:solidFill>
            </a:endParaRPr>
          </a:p>
        </p:txBody>
      </p:sp>
      <p:sp>
        <p:nvSpPr>
          <p:cNvPr id="16" name="ZoneTexte 15">
            <a:extLst>
              <a:ext uri="{FF2B5EF4-FFF2-40B4-BE49-F238E27FC236}">
                <a16:creationId xmlns:a16="http://schemas.microsoft.com/office/drawing/2014/main" id="{20069CBA-F4E3-9A60-A996-8568A02ABE22}"/>
              </a:ext>
            </a:extLst>
          </p:cNvPr>
          <p:cNvSpPr txBox="1"/>
          <p:nvPr/>
        </p:nvSpPr>
        <p:spPr>
          <a:xfrm>
            <a:off x="6045766" y="894146"/>
            <a:ext cx="2160239" cy="1077218"/>
          </a:xfrm>
          <a:prstGeom prst="rect">
            <a:avLst/>
          </a:prstGeom>
          <a:noFill/>
          <a:ln>
            <a:noFill/>
          </a:ln>
        </p:spPr>
        <p:txBody>
          <a:bodyPr wrap="square" rtlCol="0">
            <a:spAutoFit/>
          </a:bodyPr>
          <a:lstStyle/>
          <a:p>
            <a:r>
              <a:rPr lang="fr-FR" sz="1600" dirty="0">
                <a:solidFill>
                  <a:srgbClr val="FFFF00"/>
                </a:solidFill>
              </a:rPr>
              <a:t>FTA </a:t>
            </a:r>
            <a:r>
              <a:rPr lang="fr-FR" sz="1600" dirty="0" err="1">
                <a:solidFill>
                  <a:srgbClr val="FFFF00"/>
                </a:solidFill>
              </a:rPr>
              <a:t>asked</a:t>
            </a:r>
            <a:r>
              <a:rPr lang="fr-FR" sz="1600" dirty="0">
                <a:solidFill>
                  <a:srgbClr val="FFFF00"/>
                </a:solidFill>
              </a:rPr>
              <a:t> the Canadian trustee for the </a:t>
            </a:r>
            <a:r>
              <a:rPr lang="fr-FR" sz="1600" dirty="0" err="1">
                <a:solidFill>
                  <a:srgbClr val="FFFF00"/>
                </a:solidFill>
              </a:rPr>
              <a:t>payment</a:t>
            </a:r>
            <a:r>
              <a:rPr lang="fr-FR" sz="1600" dirty="0">
                <a:solidFill>
                  <a:srgbClr val="FFFF00"/>
                </a:solidFill>
              </a:rPr>
              <a:t> of the sui generis </a:t>
            </a:r>
            <a:r>
              <a:rPr lang="fr-FR" sz="1600" dirty="0" err="1">
                <a:solidFill>
                  <a:srgbClr val="FFFF00"/>
                </a:solidFill>
              </a:rPr>
              <a:t>tax</a:t>
            </a:r>
            <a:endParaRPr lang="fr-FR" sz="1600" dirty="0">
              <a:solidFill>
                <a:srgbClr val="FFFF00"/>
              </a:solidFill>
            </a:endParaRPr>
          </a:p>
          <a:p>
            <a:pPr algn="ctr"/>
            <a:endParaRPr lang="fr-FR" sz="1600" dirty="0">
              <a:solidFill>
                <a:srgbClr val="FFFF00"/>
              </a:solidFill>
            </a:endParaRPr>
          </a:p>
        </p:txBody>
      </p:sp>
      <p:cxnSp>
        <p:nvCxnSpPr>
          <p:cNvPr id="17" name="Connecteur droit 16">
            <a:extLst>
              <a:ext uri="{FF2B5EF4-FFF2-40B4-BE49-F238E27FC236}">
                <a16:creationId xmlns:a16="http://schemas.microsoft.com/office/drawing/2014/main" id="{BB3FBA17-CD75-763E-1661-394AA76DF203}"/>
              </a:ext>
            </a:extLst>
          </p:cNvPr>
          <p:cNvCxnSpPr>
            <a:cxnSpLocks/>
          </p:cNvCxnSpPr>
          <p:nvPr/>
        </p:nvCxnSpPr>
        <p:spPr bwMode="auto">
          <a:xfrm flipH="1">
            <a:off x="5289766" y="1342408"/>
            <a:ext cx="756000" cy="0"/>
          </a:xfrm>
          <a:prstGeom prst="line">
            <a:avLst/>
          </a:prstGeom>
          <a:solidFill>
            <a:schemeClr val="accent1"/>
          </a:solidFill>
          <a:ln w="12700" cap="flat" cmpd="sng" algn="ctr">
            <a:solidFill>
              <a:srgbClr val="FFFF00"/>
            </a:solidFill>
            <a:prstDash val="solid"/>
            <a:round/>
            <a:headEnd type="none" w="med" len="med"/>
            <a:tailEnd type="triangle" w="med" len="med"/>
          </a:ln>
          <a:effectLst/>
        </p:spPr>
      </p:cxnSp>
      <p:cxnSp>
        <p:nvCxnSpPr>
          <p:cNvPr id="18" name="Connecteur droit 17">
            <a:extLst>
              <a:ext uri="{FF2B5EF4-FFF2-40B4-BE49-F238E27FC236}">
                <a16:creationId xmlns:a16="http://schemas.microsoft.com/office/drawing/2014/main" id="{5756A405-55F8-B4DE-D790-40A6E07F8C23}"/>
              </a:ext>
            </a:extLst>
          </p:cNvPr>
          <p:cNvCxnSpPr>
            <a:cxnSpLocks/>
          </p:cNvCxnSpPr>
          <p:nvPr/>
        </p:nvCxnSpPr>
        <p:spPr bwMode="auto">
          <a:xfrm flipV="1">
            <a:off x="1639257" y="3091587"/>
            <a:ext cx="0" cy="360000"/>
          </a:xfrm>
          <a:prstGeom prst="line">
            <a:avLst/>
          </a:prstGeom>
          <a:solidFill>
            <a:schemeClr val="accent1"/>
          </a:solidFill>
          <a:ln w="12700" cap="flat" cmpd="sng" algn="ctr">
            <a:solidFill>
              <a:srgbClr val="FFFF00"/>
            </a:solidFill>
            <a:prstDash val="solid"/>
            <a:round/>
            <a:headEnd type="triangle" w="med" len="med"/>
            <a:tailEnd type="none" w="med" len="med"/>
          </a:ln>
          <a:effectLst/>
        </p:spPr>
      </p:cxnSp>
      <p:sp>
        <p:nvSpPr>
          <p:cNvPr id="19" name="ZoneTexte 18">
            <a:extLst>
              <a:ext uri="{FF2B5EF4-FFF2-40B4-BE49-F238E27FC236}">
                <a16:creationId xmlns:a16="http://schemas.microsoft.com/office/drawing/2014/main" id="{6721019B-1553-ED62-97E8-432F39C2C666}"/>
              </a:ext>
            </a:extLst>
          </p:cNvPr>
          <p:cNvSpPr txBox="1"/>
          <p:nvPr/>
        </p:nvSpPr>
        <p:spPr>
          <a:xfrm>
            <a:off x="103784" y="3153279"/>
            <a:ext cx="3529367" cy="984885"/>
          </a:xfrm>
          <a:prstGeom prst="rect">
            <a:avLst/>
          </a:prstGeom>
          <a:noFill/>
          <a:ln>
            <a:noFill/>
          </a:ln>
        </p:spPr>
        <p:txBody>
          <a:bodyPr wrap="square" rtlCol="0">
            <a:spAutoFit/>
          </a:bodyPr>
          <a:lstStyle/>
          <a:p>
            <a:r>
              <a:rPr lang="fr-FR" sz="1400" dirty="0" err="1">
                <a:solidFill>
                  <a:srgbClr val="FFFF00"/>
                </a:solidFill>
              </a:rPr>
              <a:t>Since</a:t>
            </a:r>
            <a:r>
              <a:rPr lang="fr-FR" sz="1400" dirty="0">
                <a:solidFill>
                  <a:srgbClr val="FFFF00"/>
                </a:solidFill>
              </a:rPr>
              <a:t> 2012 </a:t>
            </a:r>
          </a:p>
          <a:p>
            <a:r>
              <a:rPr lang="fr-FR" sz="1400" dirty="0">
                <a:solidFill>
                  <a:srgbClr val="FFFF00"/>
                </a:solidFill>
              </a:rPr>
              <a:t>Subject to French </a:t>
            </a:r>
            <a:r>
              <a:rPr lang="fr-FR" sz="1400" dirty="0" err="1">
                <a:solidFill>
                  <a:srgbClr val="FFFF00"/>
                </a:solidFill>
              </a:rPr>
              <a:t>wealth</a:t>
            </a:r>
            <a:r>
              <a:rPr lang="fr-FR" sz="1400" dirty="0">
                <a:solidFill>
                  <a:srgbClr val="FFFF00"/>
                </a:solidFill>
              </a:rPr>
              <a:t> </a:t>
            </a:r>
            <a:r>
              <a:rPr lang="fr-FR" sz="1400" dirty="0" err="1">
                <a:solidFill>
                  <a:srgbClr val="FFFF00"/>
                </a:solidFill>
              </a:rPr>
              <a:t>tax</a:t>
            </a:r>
            <a:r>
              <a:rPr lang="fr-FR" sz="1400" dirty="0">
                <a:solidFill>
                  <a:srgbClr val="FFFF00"/>
                </a:solidFill>
              </a:rPr>
              <a:t> on trust assets Mme X </a:t>
            </a:r>
            <a:r>
              <a:rPr lang="fr-FR" sz="1400" dirty="0" err="1">
                <a:solidFill>
                  <a:srgbClr val="FFFF00"/>
                </a:solidFill>
              </a:rPr>
              <a:t>did</a:t>
            </a:r>
            <a:r>
              <a:rPr lang="fr-FR" sz="1400" dirty="0">
                <a:solidFill>
                  <a:srgbClr val="FFFF00"/>
                </a:solidFill>
              </a:rPr>
              <a:t> not report in </a:t>
            </a:r>
            <a:r>
              <a:rPr lang="fr-FR" sz="1400" dirty="0" err="1">
                <a:solidFill>
                  <a:srgbClr val="FFFF00"/>
                </a:solidFill>
              </a:rPr>
              <a:t>her</a:t>
            </a:r>
            <a:r>
              <a:rPr lang="fr-FR" sz="1400" dirty="0">
                <a:solidFill>
                  <a:srgbClr val="FFFF00"/>
                </a:solidFill>
              </a:rPr>
              <a:t> </a:t>
            </a:r>
            <a:r>
              <a:rPr lang="fr-FR" sz="1400" dirty="0" err="1">
                <a:solidFill>
                  <a:srgbClr val="FFFF00"/>
                </a:solidFill>
              </a:rPr>
              <a:t>wealth</a:t>
            </a:r>
            <a:r>
              <a:rPr lang="fr-FR" sz="1400" dirty="0">
                <a:solidFill>
                  <a:srgbClr val="FFFF00"/>
                </a:solidFill>
              </a:rPr>
              <a:t> </a:t>
            </a:r>
            <a:r>
              <a:rPr lang="fr-FR" sz="1400" dirty="0" err="1">
                <a:solidFill>
                  <a:srgbClr val="FFFF00"/>
                </a:solidFill>
              </a:rPr>
              <a:t>tax</a:t>
            </a:r>
            <a:r>
              <a:rPr lang="fr-FR" sz="1400" dirty="0">
                <a:solidFill>
                  <a:srgbClr val="FFFF00"/>
                </a:solidFill>
              </a:rPr>
              <a:t> return </a:t>
            </a:r>
          </a:p>
          <a:p>
            <a:pPr algn="ctr"/>
            <a:endParaRPr lang="fr-FR" sz="1600" dirty="0">
              <a:solidFill>
                <a:srgbClr val="FFFF00"/>
              </a:solidFill>
            </a:endParaRPr>
          </a:p>
        </p:txBody>
      </p:sp>
    </p:spTree>
    <p:extLst>
      <p:ext uri="{BB962C8B-B14F-4D97-AF65-F5344CB8AC3E}">
        <p14:creationId xmlns:p14="http://schemas.microsoft.com/office/powerpoint/2010/main" val="2707372865"/>
      </p:ext>
    </p:extLst>
  </p:cSld>
  <p:clrMapOvr>
    <a:masterClrMapping/>
  </p:clrMapOvr>
  <p:transition spd="slow">
    <p:wipe dir="d"/>
  </p:transition>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2303748" y="175534"/>
            <a:ext cx="4248472" cy="864096"/>
          </a:xfrm>
        </p:spPr>
        <p:txBody>
          <a:bodyPr>
            <a:normAutofit/>
          </a:bodyPr>
          <a:lstStyle/>
          <a:p>
            <a:pPr algn="ctr"/>
            <a:r>
              <a:rPr lang="fr-FR" sz="2400" b="1" dirty="0">
                <a:solidFill>
                  <a:srgbClr val="FFFF00"/>
                </a:solidFill>
                <a:latin typeface="Garamond" panose="02020404030301010803" pitchFamily="18" charset="0"/>
              </a:rPr>
              <a:t>CONCLUSION</a:t>
            </a:r>
            <a:endParaRPr lang="fr-FR" sz="3200" b="1" dirty="0">
              <a:solidFill>
                <a:srgbClr val="FFFF00"/>
              </a:solidFill>
              <a:latin typeface="Garamond" panose="02020404030301010803" pitchFamily="18" charset="0"/>
            </a:endParaRPr>
          </a:p>
        </p:txBody>
      </p:sp>
      <p:sp>
        <p:nvSpPr>
          <p:cNvPr id="4" name="ZoneTexte 3">
            <a:extLst>
              <a:ext uri="{FF2B5EF4-FFF2-40B4-BE49-F238E27FC236}">
                <a16:creationId xmlns:a16="http://schemas.microsoft.com/office/drawing/2014/main" id="{7D1350BF-DDEA-240F-283A-3172ABB1EEF7}"/>
              </a:ext>
            </a:extLst>
          </p:cNvPr>
          <p:cNvSpPr txBox="1"/>
          <p:nvPr/>
        </p:nvSpPr>
        <p:spPr>
          <a:xfrm>
            <a:off x="323528" y="942293"/>
            <a:ext cx="8064896" cy="4812536"/>
          </a:xfrm>
          <a:prstGeom prst="rect">
            <a:avLst/>
          </a:prstGeom>
          <a:noFill/>
        </p:spPr>
        <p:txBody>
          <a:bodyPr wrap="square">
            <a:spAutoFit/>
          </a:bodyPr>
          <a:lstStyle/>
          <a:p>
            <a:pPr algn="just">
              <a:lnSpc>
                <a:spcPct val="107000"/>
              </a:lnSpc>
              <a:spcAft>
                <a:spcPts val="800"/>
              </a:spcAft>
              <a:buNone/>
            </a:pPr>
            <a:r>
              <a:rPr lang="en-US" sz="1600" kern="100" dirty="0">
                <a:solidFill>
                  <a:srgbClr val="FFFF00"/>
                </a:solidFill>
                <a:effectLst/>
                <a:latin typeface="Garamond" panose="02020404030301010803" pitchFamily="18" charset="0"/>
                <a:ea typeface="Calibri" panose="020F0502020204030204" pitchFamily="34" charset="0"/>
                <a:cs typeface="Times New Roman" panose="02020603050405020304" pitchFamily="18" charset="0"/>
              </a:rPr>
              <a:t>The recent decisions of the French </a:t>
            </a:r>
            <a:r>
              <a:rPr lang="en-US" sz="1600" kern="100" dirty="0">
                <a:solidFill>
                  <a:srgbClr val="FFFF00"/>
                </a:solidFill>
                <a:ea typeface="Calibri" panose="020F0502020204030204" pitchFamily="34" charset="0"/>
                <a:cs typeface="Times New Roman" panose="02020603050405020304" pitchFamily="18" charset="0"/>
              </a:rPr>
              <a:t>courts</a:t>
            </a:r>
            <a:r>
              <a:rPr lang="en-US" sz="1600" kern="100" dirty="0">
                <a:solidFill>
                  <a:srgbClr val="FFFF00"/>
                </a:solidFill>
                <a:effectLst/>
                <a:latin typeface="Garamond" panose="02020404030301010803" pitchFamily="18" charset="0"/>
                <a:ea typeface="Calibri" panose="020F0502020204030204" pitchFamily="34" charset="0"/>
                <a:cs typeface="Times New Roman" panose="02020603050405020304" pitchFamily="18" charset="0"/>
              </a:rPr>
              <a:t> confirm:</a:t>
            </a:r>
          </a:p>
          <a:p>
            <a:pPr marL="342900" lvl="0" indent="-342900" algn="just">
              <a:lnSpc>
                <a:spcPct val="107000"/>
              </a:lnSpc>
              <a:buFont typeface="Symbol" panose="05050102010706020507" pitchFamily="18" charset="2"/>
              <a:buChar char=""/>
            </a:pPr>
            <a:r>
              <a:rPr lang="en-US" sz="1600" kern="100" dirty="0">
                <a:solidFill>
                  <a:srgbClr val="FFFF00"/>
                </a:solidFill>
                <a:effectLst/>
                <a:latin typeface="Garamond" panose="02020404030301010803" pitchFamily="18" charset="0"/>
                <a:ea typeface="Calibri" panose="020F0502020204030204" pitchFamily="34" charset="0"/>
                <a:cs typeface="Times New Roman" panose="02020603050405020304" pitchFamily="18" charset="0"/>
              </a:rPr>
              <a:t>the primacy of substance over form when it comes:</a:t>
            </a:r>
          </a:p>
          <a:p>
            <a:pPr marL="715963" lvl="1" indent="-258763" algn="just">
              <a:lnSpc>
                <a:spcPct val="107000"/>
              </a:lnSpc>
              <a:buFont typeface="Courier New" panose="02070309020205020404" pitchFamily="49" charset="0"/>
              <a:buChar char="o"/>
            </a:pPr>
            <a:r>
              <a:rPr lang="en-US" sz="1600" kern="100" dirty="0">
                <a:solidFill>
                  <a:srgbClr val="FFFF00"/>
                </a:solidFill>
                <a:effectLst/>
                <a:latin typeface="Garamond" panose="02020404030301010803" pitchFamily="18" charset="0"/>
                <a:ea typeface="Calibri" panose="020F0502020204030204" pitchFamily="34" charset="0"/>
                <a:cs typeface="Times New Roman" panose="02020603050405020304" pitchFamily="18" charset="0"/>
              </a:rPr>
              <a:t>to the application of inheritance tax when the settlors died before July 31, 2011 to determine the taxable event of inheritance tax and </a:t>
            </a:r>
          </a:p>
          <a:p>
            <a:pPr marL="742950" lvl="1" indent="-285750" algn="just">
              <a:lnSpc>
                <a:spcPct val="107000"/>
              </a:lnSpc>
              <a:buFont typeface="Courier New" panose="02070309020205020404" pitchFamily="49" charset="0"/>
              <a:buChar char="o"/>
            </a:pPr>
            <a:r>
              <a:rPr lang="en-US" sz="1600" kern="100" dirty="0">
                <a:solidFill>
                  <a:srgbClr val="FFFF00"/>
                </a:solidFill>
                <a:effectLst/>
                <a:latin typeface="Garamond" panose="02020404030301010803" pitchFamily="18" charset="0"/>
                <a:ea typeface="Calibri" panose="020F0502020204030204" pitchFamily="34" charset="0"/>
                <a:cs typeface="Times New Roman" panose="02020603050405020304" pitchFamily="18" charset="0"/>
              </a:rPr>
              <a:t>to apply or avoid CFC rules on undistributed income from trusts;</a:t>
            </a:r>
          </a:p>
          <a:p>
            <a:pPr marL="342900" lvl="0" indent="-342900" algn="just">
              <a:lnSpc>
                <a:spcPct val="107000"/>
              </a:lnSpc>
              <a:spcAft>
                <a:spcPts val="800"/>
              </a:spcAft>
              <a:buFont typeface="Symbol" panose="05050102010706020507" pitchFamily="18" charset="2"/>
              <a:buChar char=""/>
            </a:pPr>
            <a:r>
              <a:rPr lang="en-US" sz="1600" kern="100" dirty="0">
                <a:solidFill>
                  <a:srgbClr val="FFFF00"/>
                </a:solidFill>
                <a:effectLst/>
                <a:latin typeface="Garamond" panose="02020404030301010803" pitchFamily="18" charset="0"/>
                <a:ea typeface="Calibri" panose="020F0502020204030204" pitchFamily="34" charset="0"/>
                <a:cs typeface="Times New Roman" panose="02020603050405020304" pitchFamily="18" charset="0"/>
              </a:rPr>
              <a:t>the obligations put on the trustees of foreign trusts having a French connecting factor</a:t>
            </a:r>
            <a:r>
              <a:rPr lang="en-US" sz="1600" kern="100" dirty="0">
                <a:solidFill>
                  <a:srgbClr val="FFFF00"/>
                </a:solidFill>
                <a:ea typeface="Calibri" panose="020F0502020204030204" pitchFamily="34" charset="0"/>
                <a:cs typeface="Times New Roman" panose="02020603050405020304" pitchFamily="18" charset="0"/>
              </a:rPr>
              <a:t> to</a:t>
            </a:r>
            <a:r>
              <a:rPr lang="en-US" sz="1600" kern="100" dirty="0">
                <a:solidFill>
                  <a:srgbClr val="FFFF00"/>
                </a:solidFill>
                <a:effectLst/>
                <a:latin typeface="Garamond" panose="02020404030301010803" pitchFamily="18" charset="0"/>
                <a:ea typeface="Calibri" panose="020F0502020204030204" pitchFamily="34" charset="0"/>
                <a:cs typeface="Times New Roman" panose="02020603050405020304" pitchFamily="18" charset="0"/>
              </a:rPr>
              <a:t>:</a:t>
            </a:r>
          </a:p>
          <a:p>
            <a:pPr marL="742950" lvl="1" indent="-285750" algn="just">
              <a:lnSpc>
                <a:spcPct val="107000"/>
              </a:lnSpc>
              <a:spcAft>
                <a:spcPts val="800"/>
              </a:spcAft>
              <a:buFont typeface="Courier New" panose="02070309020205020404" pitchFamily="49" charset="0"/>
              <a:buChar char="o"/>
            </a:pPr>
            <a:r>
              <a:rPr lang="en-US" sz="1600" kern="100" dirty="0">
                <a:solidFill>
                  <a:srgbClr val="FFFF00"/>
                </a:solidFill>
                <a:effectLst/>
                <a:latin typeface="Garamond" panose="02020404030301010803" pitchFamily="18" charset="0"/>
                <a:ea typeface="Calibri" panose="020F0502020204030204" pitchFamily="34" charset="0"/>
                <a:cs typeface="Times New Roman" panose="02020603050405020304" pitchFamily="18" charset="0"/>
              </a:rPr>
              <a:t>file annual returns and event returns to the FTA (on time, or in any case, spontaneously);</a:t>
            </a:r>
          </a:p>
          <a:p>
            <a:pPr marL="742950" lvl="1" indent="-285750" algn="just">
              <a:lnSpc>
                <a:spcPct val="107000"/>
              </a:lnSpc>
              <a:spcAft>
                <a:spcPts val="800"/>
              </a:spcAft>
              <a:buFont typeface="Courier New" panose="02070309020205020404" pitchFamily="49" charset="0"/>
              <a:buChar char="o"/>
            </a:pPr>
            <a:r>
              <a:rPr lang="en-US" sz="1600" kern="100" dirty="0">
                <a:solidFill>
                  <a:srgbClr val="FFFF00"/>
                </a:solidFill>
                <a:effectLst/>
                <a:latin typeface="Garamond" panose="02020404030301010803" pitchFamily="18" charset="0"/>
                <a:ea typeface="Calibri" panose="020F0502020204030204" pitchFamily="34" charset="0"/>
                <a:cs typeface="Times New Roman" panose="02020603050405020304" pitchFamily="18" charset="0"/>
              </a:rPr>
              <a:t>qualify the distributions benefiting to French tax resident beneficiaries, as either capital or income; </a:t>
            </a:r>
          </a:p>
          <a:p>
            <a:pPr marL="742950" lvl="1" indent="-285750" algn="just">
              <a:lnSpc>
                <a:spcPct val="107000"/>
              </a:lnSpc>
              <a:buFont typeface="Courier New" panose="02070309020205020404" pitchFamily="49" charset="0"/>
              <a:buChar char="o"/>
            </a:pPr>
            <a:r>
              <a:rPr lang="en-US" sz="1600" kern="100" dirty="0">
                <a:solidFill>
                  <a:srgbClr val="FFFF00"/>
                </a:solidFill>
                <a:effectLst/>
                <a:latin typeface="Garamond" panose="02020404030301010803" pitchFamily="18" charset="0"/>
                <a:ea typeface="Calibri" panose="020F0502020204030204" pitchFamily="34" charset="0"/>
                <a:cs typeface="Times New Roman" panose="02020603050405020304" pitchFamily="18" charset="0"/>
              </a:rPr>
              <a:t>be ready to justify the qualification given to distributions they made. In other words the trustee should prepare </a:t>
            </a:r>
            <a:r>
              <a:rPr lang="en-US" sz="1600" b="1" kern="100" dirty="0">
                <a:solidFill>
                  <a:srgbClr val="FFFF00"/>
                </a:solidFill>
                <a:effectLst/>
                <a:latin typeface="Garamond" panose="02020404030301010803" pitchFamily="18" charset="0"/>
                <a:ea typeface="Calibri" panose="020F0502020204030204" pitchFamily="34" charset="0"/>
                <a:cs typeface="Times New Roman" panose="02020603050405020304" pitchFamily="18" charset="0"/>
              </a:rPr>
              <a:t>specific accounting records</a:t>
            </a:r>
            <a:r>
              <a:rPr lang="en-US" sz="1600" kern="100" dirty="0">
                <a:solidFill>
                  <a:srgbClr val="FFFF00"/>
                </a:solidFill>
                <a:effectLst/>
                <a:latin typeface="Garamond" panose="02020404030301010803" pitchFamily="18" charset="0"/>
                <a:ea typeface="Calibri" panose="020F0502020204030204" pitchFamily="34" charset="0"/>
                <a:cs typeface="Times New Roman" panose="02020603050405020304" pitchFamily="18" charset="0"/>
              </a:rPr>
              <a:t> </a:t>
            </a:r>
            <a:r>
              <a:rPr lang="en-US" sz="1600" b="1" kern="100" dirty="0">
                <a:solidFill>
                  <a:srgbClr val="FFFF00"/>
                </a:solidFill>
                <a:effectLst/>
                <a:latin typeface="Garamond" panose="02020404030301010803" pitchFamily="18" charset="0"/>
                <a:ea typeface="Calibri" panose="020F0502020204030204" pitchFamily="34" charset="0"/>
                <a:cs typeface="Times New Roman" panose="02020603050405020304" pitchFamily="18" charset="0"/>
              </a:rPr>
              <a:t>for French tax purposes</a:t>
            </a:r>
            <a:r>
              <a:rPr lang="en-US" sz="1600" kern="100" dirty="0">
                <a:solidFill>
                  <a:srgbClr val="FFFF00"/>
                </a:solidFill>
                <a:effectLst/>
                <a:latin typeface="Garamond" panose="02020404030301010803" pitchFamily="18" charset="0"/>
                <a:ea typeface="Calibri" panose="020F0502020204030204" pitchFamily="34" charset="0"/>
                <a:cs typeface="Times New Roman" panose="02020603050405020304" pitchFamily="18" charset="0"/>
              </a:rPr>
              <a:t>;</a:t>
            </a:r>
          </a:p>
          <a:p>
            <a:pPr marL="742950" lvl="1" indent="-285750" algn="just">
              <a:lnSpc>
                <a:spcPct val="107000"/>
              </a:lnSpc>
              <a:spcAft>
                <a:spcPts val="800"/>
              </a:spcAft>
              <a:buFont typeface="Courier New" panose="02070309020205020404" pitchFamily="49" charset="0"/>
              <a:buChar char="o"/>
            </a:pPr>
            <a:r>
              <a:rPr lang="en-US" sz="1600" kern="100" dirty="0">
                <a:solidFill>
                  <a:srgbClr val="FFFF00"/>
                </a:solidFill>
                <a:effectLst/>
                <a:latin typeface="Garamond" panose="02020404030301010803" pitchFamily="18" charset="0"/>
                <a:ea typeface="Calibri" panose="020F0502020204030204" pitchFamily="34" charset="0"/>
                <a:cs typeface="Times New Roman" panose="02020603050405020304" pitchFamily="18" charset="0"/>
              </a:rPr>
              <a:t>may also have to pay the French sui generis tax to the French tax authorities if the settlor or beneficiary deemed settlor did not report the trust’s assets for French wealth tax purposes. </a:t>
            </a:r>
          </a:p>
          <a:p>
            <a:pPr marL="715963" lvl="1" algn="just">
              <a:lnSpc>
                <a:spcPct val="107000"/>
              </a:lnSpc>
              <a:spcAft>
                <a:spcPts val="800"/>
              </a:spcAft>
            </a:pPr>
            <a:r>
              <a:rPr lang="en-US" sz="1600" kern="100" dirty="0">
                <a:solidFill>
                  <a:srgbClr val="FFFF00"/>
                </a:solidFill>
                <a:effectLst/>
                <a:latin typeface="Garamond" panose="02020404030301010803" pitchFamily="18" charset="0"/>
                <a:ea typeface="Calibri" panose="020F0502020204030204" pitchFamily="34" charset="0"/>
                <a:cs typeface="Times New Roman" panose="02020603050405020304" pitchFamily="18" charset="0"/>
              </a:rPr>
              <a:t>We are looking forward for the decision of the Court of Appeal of Paris concerning the Oscar II Trust case.</a:t>
            </a:r>
          </a:p>
        </p:txBody>
      </p:sp>
    </p:spTree>
    <p:extLst>
      <p:ext uri="{BB962C8B-B14F-4D97-AF65-F5344CB8AC3E}">
        <p14:creationId xmlns:p14="http://schemas.microsoft.com/office/powerpoint/2010/main" val="1325991574"/>
      </p:ext>
    </p:extLst>
  </p:cSld>
  <p:clrMapOvr>
    <a:masterClrMapping/>
  </p:clrMapOvr>
  <p:transition spd="slow">
    <p:wipe dir="d"/>
  </p:transition>
</p:sld>
</file>

<file path=ppt/theme/theme1.xml><?xml version="1.0" encoding="utf-8"?>
<a:theme xmlns:a="http://schemas.openxmlformats.org/drawingml/2006/main" name="03 05 14 exchange of information">
  <a:themeElements>
    <a:clrScheme name="03 05 14 exchange of information 1">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03 05 14 exchange of information">
      <a:majorFont>
        <a:latin typeface="Times New Roman"/>
        <a:ea typeface=""/>
        <a:cs typeface=""/>
      </a:majorFont>
      <a:minorFont>
        <a:latin typeface="Times New Roman"/>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noFill/>
        <a:ln w="9525" cap="flat" cmpd="sng" algn="ctr">
          <a:solidFill>
            <a:schemeClr val="tx1"/>
          </a:solidFill>
          <a:prstDash val="solid"/>
          <a:round/>
          <a:headEnd type="none" w="med" len="med"/>
          <a:tailEnd type="none" w="med" len="med"/>
        </a:ln>
        <a:effectLst/>
      </a:spPr>
      <a:bodyPr vert="horz" wrap="square" lIns="91440" tIns="45720" rIns="91440" bIns="45720" numCol="1" rtlCol="0" anchor="t" anchorCtr="0" compatLnSpc="1">
        <a:prstTxWarp prst="textNoShape">
          <a:avLst/>
        </a:prstTxWarp>
      </a:bodyPr>
      <a:lstStyle>
        <a:defPPr marL="0" marR="0" indent="0" algn="ctr" defTabSz="914400" rtl="0" eaLnBrk="0" fontAlgn="base" latinLnBrk="0" hangingPunct="0">
          <a:lnSpc>
            <a:spcPct val="100000"/>
          </a:lnSpc>
          <a:spcBef>
            <a:spcPct val="0"/>
          </a:spcBef>
          <a:spcAft>
            <a:spcPct val="0"/>
          </a:spcAft>
          <a:buClrTx/>
          <a:buSzTx/>
          <a:buFontTx/>
          <a:buNone/>
          <a:tabLst/>
          <a:defRPr kumimoji="0" sz="2800" b="0" i="0" u="none" strike="noStrike" cap="none" normalizeH="0" baseline="0" dirty="0" smtClean="0">
            <a:ln>
              <a:noFill/>
            </a:ln>
            <a:solidFill>
              <a:srgbClr val="FFFF00"/>
            </a:solidFill>
            <a:effectLst/>
            <a:latin typeface="Garamond" pitchFamily="18" charset="0"/>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Tx/>
          <a:buNone/>
          <a:tabLst/>
          <a:defRPr kumimoji="0" lang="fr-FR" sz="3200" b="0" i="0" u="none" strike="noStrike" cap="none" normalizeH="0" baseline="0" smtClean="0">
            <a:ln>
              <a:noFill/>
            </a:ln>
            <a:solidFill>
              <a:schemeClr val="tx1"/>
            </a:solidFill>
            <a:effectLst/>
            <a:latin typeface="Garamond" pitchFamily="18" charset="0"/>
          </a:defRPr>
        </a:defPPr>
      </a:lstStyle>
    </a:lnDef>
  </a:objectDefaults>
  <a:extraClrSchemeLst>
    <a:extraClrScheme>
      <a:clrScheme name="03 05 14 exchange of information 1">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clrMap bg1="lt1" tx1="dk1" bg2="lt2" tx2="dk2" accent1="accent1" accent2="accent2" accent3="accent3" accent4="accent4" accent5="accent5" accent6="accent6" hlink="hlink" folHlink="folHlink"/>
    </a:extraClrScheme>
    <a:extraClrScheme>
      <a:clrScheme name="03 05 14 exchange of information 2">
        <a:dk1>
          <a:srgbClr val="000000"/>
        </a:dk1>
        <a:lt1>
          <a:srgbClr val="FFFFFF"/>
        </a:lt1>
        <a:dk2>
          <a:srgbClr val="0000FF"/>
        </a:dk2>
        <a:lt2>
          <a:srgbClr val="FFFF00"/>
        </a:lt2>
        <a:accent1>
          <a:srgbClr val="FF9900"/>
        </a:accent1>
        <a:accent2>
          <a:srgbClr val="00FFFF"/>
        </a:accent2>
        <a:accent3>
          <a:srgbClr val="AAAAFF"/>
        </a:accent3>
        <a:accent4>
          <a:srgbClr val="DADADA"/>
        </a:accent4>
        <a:accent5>
          <a:srgbClr val="FFCAAA"/>
        </a:accent5>
        <a:accent6>
          <a:srgbClr val="00E7E7"/>
        </a:accent6>
        <a:hlink>
          <a:srgbClr val="FF0000"/>
        </a:hlink>
        <a:folHlink>
          <a:srgbClr val="969696"/>
        </a:folHlink>
      </a:clrScheme>
      <a:clrMap bg1="dk2" tx1="lt1" bg2="dk1" tx2="lt2" accent1="accent1" accent2="accent2" accent3="accent3" accent4="accent4" accent5="accent5" accent6="accent6" hlink="hlink" folHlink="folHlink"/>
    </a:extraClrScheme>
    <a:extraClrScheme>
      <a:clrScheme name="03 05 14 exchange of information 3">
        <a:dk1>
          <a:srgbClr val="000000"/>
        </a:dk1>
        <a:lt1>
          <a:srgbClr val="FFFFCC"/>
        </a:lt1>
        <a:dk2>
          <a:srgbClr val="808000"/>
        </a:dk2>
        <a:lt2>
          <a:srgbClr val="666633"/>
        </a:lt2>
        <a:accent1>
          <a:srgbClr val="339933"/>
        </a:accent1>
        <a:accent2>
          <a:srgbClr val="800000"/>
        </a:accent2>
        <a:accent3>
          <a:srgbClr val="FFFFE2"/>
        </a:accent3>
        <a:accent4>
          <a:srgbClr val="000000"/>
        </a:accent4>
        <a:accent5>
          <a:srgbClr val="ADCAAD"/>
        </a:accent5>
        <a:accent6>
          <a:srgbClr val="730000"/>
        </a:accent6>
        <a:hlink>
          <a:srgbClr val="0033CC"/>
        </a:hlink>
        <a:folHlink>
          <a:srgbClr val="FFCC66"/>
        </a:folHlink>
      </a:clrScheme>
      <a:clrMap bg1="lt1" tx1="dk1" bg2="lt2" tx2="dk2" accent1="accent1" accent2="accent2" accent3="accent3" accent4="accent4" accent5="accent5" accent6="accent6" hlink="hlink" folHlink="folHlink"/>
    </a:extraClrScheme>
    <a:extraClrScheme>
      <a:clrScheme name="03 05 14 exchange of information 4">
        <a:dk1>
          <a:srgbClr val="000000"/>
        </a:dk1>
        <a:lt1>
          <a:srgbClr val="FFFFFF"/>
        </a:lt1>
        <a:dk2>
          <a:srgbClr val="000000"/>
        </a:dk2>
        <a:lt2>
          <a:srgbClr val="333333"/>
        </a:lt2>
        <a:accent1>
          <a:srgbClr val="DDDDDD"/>
        </a:accent1>
        <a:accent2>
          <a:srgbClr val="808080"/>
        </a:accent2>
        <a:accent3>
          <a:srgbClr val="FFFFFF"/>
        </a:accent3>
        <a:accent4>
          <a:srgbClr val="000000"/>
        </a:accent4>
        <a:accent5>
          <a:srgbClr val="EBEBEB"/>
        </a:accent5>
        <a:accent6>
          <a:srgbClr val="737373"/>
        </a:accent6>
        <a:hlink>
          <a:srgbClr val="4D4D4D"/>
        </a:hlink>
        <a:folHlink>
          <a:srgbClr val="EAEAEA"/>
        </a:folHlink>
      </a:clrScheme>
      <a:clrMap bg1="lt1" tx1="dk1" bg2="lt2" tx2="dk2" accent1="accent1" accent2="accent2" accent3="accent3" accent4="accent4" accent5="accent5" accent6="accent6" hlink="hlink" folHlink="folHlink"/>
    </a:extraClrScheme>
    <a:extraClrScheme>
      <a:clrScheme name="03 05 14 exchange of information 5">
        <a:dk1>
          <a:srgbClr val="000000"/>
        </a:dk1>
        <a:lt1>
          <a:srgbClr val="FFFFFF"/>
        </a:lt1>
        <a:dk2>
          <a:srgbClr val="000000"/>
        </a:dk2>
        <a:lt2>
          <a:srgbClr val="808080"/>
        </a:lt2>
        <a:accent1>
          <a:srgbClr val="FFCC66"/>
        </a:accent1>
        <a:accent2>
          <a:srgbClr val="0000FF"/>
        </a:accent2>
        <a:accent3>
          <a:srgbClr val="FFFFFF"/>
        </a:accent3>
        <a:accent4>
          <a:srgbClr val="000000"/>
        </a:accent4>
        <a:accent5>
          <a:srgbClr val="FFE2B8"/>
        </a:accent5>
        <a:accent6>
          <a:srgbClr val="0000E7"/>
        </a:accent6>
        <a:hlink>
          <a:srgbClr val="CC00CC"/>
        </a:hlink>
        <a:folHlink>
          <a:srgbClr val="C0C0C0"/>
        </a:folHlink>
      </a:clrScheme>
      <a:clrMap bg1="lt1" tx1="dk1" bg2="lt2" tx2="dk2" accent1="accent1" accent2="accent2" accent3="accent3" accent4="accent4" accent5="accent5" accent6="accent6" hlink="hlink" folHlink="folHlink"/>
    </a:extraClrScheme>
    <a:extraClrScheme>
      <a:clrScheme name="03 05 14 exchange of information 6">
        <a:dk1>
          <a:srgbClr val="000000"/>
        </a:dk1>
        <a:lt1>
          <a:srgbClr val="FFFFFF"/>
        </a:lt1>
        <a:dk2>
          <a:srgbClr val="000000"/>
        </a:dk2>
        <a:lt2>
          <a:srgbClr val="808080"/>
        </a:lt2>
        <a:accent1>
          <a:srgbClr val="C0C0C0"/>
        </a:accent1>
        <a:accent2>
          <a:srgbClr val="0066FF"/>
        </a:accent2>
        <a:accent3>
          <a:srgbClr val="FFFFFF"/>
        </a:accent3>
        <a:accent4>
          <a:srgbClr val="000000"/>
        </a:accent4>
        <a:accent5>
          <a:srgbClr val="DCDCDC"/>
        </a:accent5>
        <a:accent6>
          <a:srgbClr val="005CE7"/>
        </a:accent6>
        <a:hlink>
          <a:srgbClr val="FF0000"/>
        </a:hlink>
        <a:folHlink>
          <a:srgbClr val="009900"/>
        </a:folHlink>
      </a:clrScheme>
      <a:clrMap bg1="lt1" tx1="dk1" bg2="lt2" tx2="dk2" accent1="accent1" accent2="accent2" accent3="accent3" accent4="accent4" accent5="accent5" accent6="accent6" hlink="hlink" folHlink="folHlink"/>
    </a:extraClrScheme>
    <a:extraClrScheme>
      <a:clrScheme name="03 05 14 exchange of information 7">
        <a:dk1>
          <a:srgbClr val="000000"/>
        </a:dk1>
        <a:lt1>
          <a:srgbClr val="FFFFFF"/>
        </a:lt1>
        <a:dk2>
          <a:srgbClr val="000000"/>
        </a:dk2>
        <a:lt2>
          <a:srgbClr val="808080"/>
        </a:lt2>
        <a:accent1>
          <a:srgbClr val="3399FF"/>
        </a:accent1>
        <a:accent2>
          <a:srgbClr val="99FFCC"/>
        </a:accent2>
        <a:accent3>
          <a:srgbClr val="FFFFFF"/>
        </a:accent3>
        <a:accent4>
          <a:srgbClr val="000000"/>
        </a:accent4>
        <a:accent5>
          <a:srgbClr val="ADCAFF"/>
        </a:accent5>
        <a:accent6>
          <a:srgbClr val="8AE7B9"/>
        </a:accent6>
        <a:hlink>
          <a:srgbClr val="CC00CC"/>
        </a:hlink>
        <a:folHlink>
          <a:srgbClr val="B2B2B2"/>
        </a:folHlink>
      </a:clrScheme>
      <a:clrMap bg1="lt1" tx1="dk1" bg2="lt2" tx2="dk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Thème Office">
  <a:themeElements>
    <a:clrScheme name="">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Thème Offic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
  <TotalTime>72017</TotalTime>
  <Words>2102</Words>
  <Application>Microsoft Office PowerPoint</Application>
  <PresentationFormat>Transparent</PresentationFormat>
  <Paragraphs>308</Paragraphs>
  <Slides>11</Slides>
  <Notes>3</Notes>
  <HiddenSlides>0</HiddenSlides>
  <MMClips>0</MMClips>
  <ScaleCrop>false</ScaleCrop>
  <HeadingPairs>
    <vt:vector size="6" baseType="variant">
      <vt:variant>
        <vt:lpstr>Polices utilisées</vt:lpstr>
      </vt:variant>
      <vt:variant>
        <vt:i4>6</vt:i4>
      </vt:variant>
      <vt:variant>
        <vt:lpstr>Thème</vt:lpstr>
      </vt:variant>
      <vt:variant>
        <vt:i4>1</vt:i4>
      </vt:variant>
      <vt:variant>
        <vt:lpstr>Titres des diapositives</vt:lpstr>
      </vt:variant>
      <vt:variant>
        <vt:i4>11</vt:i4>
      </vt:variant>
    </vt:vector>
  </HeadingPairs>
  <TitlesOfParts>
    <vt:vector size="18" baseType="lpstr">
      <vt:lpstr>Arial</vt:lpstr>
      <vt:lpstr>Calibri</vt:lpstr>
      <vt:lpstr>Courier New</vt:lpstr>
      <vt:lpstr>Garamond</vt:lpstr>
      <vt:lpstr>Symbol</vt:lpstr>
      <vt:lpstr>Times New Roman</vt:lpstr>
      <vt:lpstr>03 05 14 exchange of information</vt:lpstr>
      <vt:lpstr>International Academy of Estate and Trust Law Tax and Global Mobility Update   May 18, 2026 Vancouver, Canada </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CONCLUSION</vt:lpstr>
    </vt:vector>
  </TitlesOfParts>
  <Company>TIRARD-NAUDIN</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Aucun titre de diapositive</dc:title>
  <dc:creator>POSTE10</dc:creator>
  <cp:lastModifiedBy>Cabinet TIRARD NAUDIN</cp:lastModifiedBy>
  <cp:revision>2764</cp:revision>
  <cp:lastPrinted>2026-05-11T13:50:00Z</cp:lastPrinted>
  <dcterms:created xsi:type="dcterms:W3CDTF">2002-11-21T09:57:33Z</dcterms:created>
  <dcterms:modified xsi:type="dcterms:W3CDTF">2026-05-11T16:48:35Z</dcterms:modified>
</cp:coreProperties>
</file>