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Lst>
  <p:notesMasterIdLst>
    <p:notesMasterId r:id="rId25"/>
  </p:notesMasterIdLst>
  <p:handoutMasterIdLst>
    <p:handoutMasterId r:id="rId26"/>
  </p:handoutMasterIdLst>
  <p:sldIdLst>
    <p:sldId id="642" r:id="rId2"/>
    <p:sldId id="676" r:id="rId3"/>
    <p:sldId id="679" r:id="rId4"/>
    <p:sldId id="708" r:id="rId5"/>
    <p:sldId id="709" r:id="rId6"/>
    <p:sldId id="710" r:id="rId7"/>
    <p:sldId id="711" r:id="rId8"/>
    <p:sldId id="712" r:id="rId9"/>
    <p:sldId id="713" r:id="rId10"/>
    <p:sldId id="714" r:id="rId11"/>
    <p:sldId id="715" r:id="rId12"/>
    <p:sldId id="716" r:id="rId13"/>
    <p:sldId id="717" r:id="rId14"/>
    <p:sldId id="718" r:id="rId15"/>
    <p:sldId id="720" r:id="rId16"/>
    <p:sldId id="719" r:id="rId17"/>
    <p:sldId id="721" r:id="rId18"/>
    <p:sldId id="722" r:id="rId19"/>
    <p:sldId id="723" r:id="rId20"/>
    <p:sldId id="724" r:id="rId21"/>
    <p:sldId id="725" r:id="rId22"/>
    <p:sldId id="726" r:id="rId23"/>
    <p:sldId id="658" r:id="rId24"/>
  </p:sldIdLst>
  <p:sldSz cx="9144000" cy="6858000" type="overhead"/>
  <p:notesSz cx="6797675" cy="9874250"/>
  <p:defaultTextStyle>
    <a:defPPr>
      <a:defRPr lang="fr-FR"/>
    </a:defPPr>
    <a:lvl1pPr algn="l" rtl="0" eaLnBrk="0" fontAlgn="base" hangingPunct="0">
      <a:spcBef>
        <a:spcPct val="0"/>
      </a:spcBef>
      <a:spcAft>
        <a:spcPct val="0"/>
      </a:spcAft>
      <a:defRPr sz="3200" kern="1200">
        <a:solidFill>
          <a:schemeClr val="tx1"/>
        </a:solidFill>
        <a:latin typeface="Garamond" panose="02020404030301010803" pitchFamily="18" charset="0"/>
        <a:ea typeface="+mn-ea"/>
        <a:cs typeface="+mn-cs"/>
      </a:defRPr>
    </a:lvl1pPr>
    <a:lvl2pPr marL="457200" algn="l" rtl="0" eaLnBrk="0" fontAlgn="base" hangingPunct="0">
      <a:spcBef>
        <a:spcPct val="0"/>
      </a:spcBef>
      <a:spcAft>
        <a:spcPct val="0"/>
      </a:spcAft>
      <a:defRPr sz="3200" kern="1200">
        <a:solidFill>
          <a:schemeClr val="tx1"/>
        </a:solidFill>
        <a:latin typeface="Garamond" panose="02020404030301010803" pitchFamily="18" charset="0"/>
        <a:ea typeface="+mn-ea"/>
        <a:cs typeface="+mn-cs"/>
      </a:defRPr>
    </a:lvl2pPr>
    <a:lvl3pPr marL="914400" algn="l" rtl="0" eaLnBrk="0" fontAlgn="base" hangingPunct="0">
      <a:spcBef>
        <a:spcPct val="0"/>
      </a:spcBef>
      <a:spcAft>
        <a:spcPct val="0"/>
      </a:spcAft>
      <a:defRPr sz="3200" kern="1200">
        <a:solidFill>
          <a:schemeClr val="tx1"/>
        </a:solidFill>
        <a:latin typeface="Garamond" panose="02020404030301010803" pitchFamily="18" charset="0"/>
        <a:ea typeface="+mn-ea"/>
        <a:cs typeface="+mn-cs"/>
      </a:defRPr>
    </a:lvl3pPr>
    <a:lvl4pPr marL="1371600" algn="l" rtl="0" eaLnBrk="0" fontAlgn="base" hangingPunct="0">
      <a:spcBef>
        <a:spcPct val="0"/>
      </a:spcBef>
      <a:spcAft>
        <a:spcPct val="0"/>
      </a:spcAft>
      <a:defRPr sz="3200" kern="1200">
        <a:solidFill>
          <a:schemeClr val="tx1"/>
        </a:solidFill>
        <a:latin typeface="Garamond" panose="02020404030301010803" pitchFamily="18" charset="0"/>
        <a:ea typeface="+mn-ea"/>
        <a:cs typeface="+mn-cs"/>
      </a:defRPr>
    </a:lvl4pPr>
    <a:lvl5pPr marL="1828800" algn="l" rtl="0" eaLnBrk="0" fontAlgn="base" hangingPunct="0">
      <a:spcBef>
        <a:spcPct val="0"/>
      </a:spcBef>
      <a:spcAft>
        <a:spcPct val="0"/>
      </a:spcAft>
      <a:defRPr sz="3200" kern="1200">
        <a:solidFill>
          <a:schemeClr val="tx1"/>
        </a:solidFill>
        <a:latin typeface="Garamond" panose="02020404030301010803" pitchFamily="18" charset="0"/>
        <a:ea typeface="+mn-ea"/>
        <a:cs typeface="+mn-cs"/>
      </a:defRPr>
    </a:lvl5pPr>
    <a:lvl6pPr marL="2286000" algn="l" defTabSz="914400" rtl="0" eaLnBrk="1" latinLnBrk="0" hangingPunct="1">
      <a:defRPr sz="3200" kern="1200">
        <a:solidFill>
          <a:schemeClr val="tx1"/>
        </a:solidFill>
        <a:latin typeface="Garamond" panose="02020404030301010803" pitchFamily="18" charset="0"/>
        <a:ea typeface="+mn-ea"/>
        <a:cs typeface="+mn-cs"/>
      </a:defRPr>
    </a:lvl6pPr>
    <a:lvl7pPr marL="2743200" algn="l" defTabSz="914400" rtl="0" eaLnBrk="1" latinLnBrk="0" hangingPunct="1">
      <a:defRPr sz="3200" kern="1200">
        <a:solidFill>
          <a:schemeClr val="tx1"/>
        </a:solidFill>
        <a:latin typeface="Garamond" panose="02020404030301010803" pitchFamily="18" charset="0"/>
        <a:ea typeface="+mn-ea"/>
        <a:cs typeface="+mn-cs"/>
      </a:defRPr>
    </a:lvl7pPr>
    <a:lvl8pPr marL="3200400" algn="l" defTabSz="914400" rtl="0" eaLnBrk="1" latinLnBrk="0" hangingPunct="1">
      <a:defRPr sz="3200" kern="1200">
        <a:solidFill>
          <a:schemeClr val="tx1"/>
        </a:solidFill>
        <a:latin typeface="Garamond" panose="02020404030301010803" pitchFamily="18" charset="0"/>
        <a:ea typeface="+mn-ea"/>
        <a:cs typeface="+mn-cs"/>
      </a:defRPr>
    </a:lvl8pPr>
    <a:lvl9pPr marL="3657600" algn="l" defTabSz="914400" rtl="0" eaLnBrk="1" latinLnBrk="0" hangingPunct="1">
      <a:defRPr sz="3200" kern="1200">
        <a:solidFill>
          <a:schemeClr val="tx1"/>
        </a:solidFill>
        <a:latin typeface="Garamond" panose="02020404030301010803" pitchFamily="18" charset="0"/>
        <a:ea typeface="+mn-ea"/>
        <a:cs typeface="+mn-cs"/>
      </a:defRPr>
    </a:lvl9pPr>
  </p:defaultTextStyle>
  <p:extLst>
    <p:ext uri="{EFAFB233-063F-42B5-8137-9DF3F51BA10A}">
      <p15:sldGuideLst xmlns:p15="http://schemas.microsoft.com/office/powerpoint/2012/main">
        <p15:guide id="1" orient="horz" pos="3612">
          <p15:clr>
            <a:srgbClr val="A4A3A4"/>
          </p15:clr>
        </p15:guide>
        <p15:guide id="2" orient="horz" pos="4292">
          <p15:clr>
            <a:srgbClr val="A4A3A4"/>
          </p15:clr>
        </p15:guide>
        <p15:guide id="3" orient="horz" pos="2160">
          <p15:clr>
            <a:srgbClr val="A4A3A4"/>
          </p15:clr>
        </p15:guide>
        <p15:guide id="4" pos="2835">
          <p15:clr>
            <a:srgbClr val="A4A3A4"/>
          </p15:clr>
        </p15:guide>
      </p15:sldGuideLst>
    </p:ext>
    <p:ext uri="{2D200454-40CA-4A62-9FC3-DE9A4176ACB9}">
      <p15:notesGuideLst xmlns:p15="http://schemas.microsoft.com/office/powerpoint/2012/main">
        <p15:guide id="1" orient="horz" pos="3111" userDrawn="1">
          <p15:clr>
            <a:srgbClr val="A4A3A4"/>
          </p15:clr>
        </p15:guide>
        <p15:guide id="2" pos="214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ommercial Omega Systemes" initials="COS" lastIdx="1" clrIdx="0">
    <p:extLst>
      <p:ext uri="{19B8F6BF-5375-455C-9EA6-DF929625EA0E}">
        <p15:presenceInfo xmlns:p15="http://schemas.microsoft.com/office/powerpoint/2012/main" userId="93c8da8e10c8913e" providerId="Windows Live"/>
      </p:ext>
    </p:extLst>
  </p:cmAuthor>
  <p:cmAuthor id="2" name="Oméga Systèmes" initials="OS" lastIdx="1" clrIdx="1">
    <p:extLst>
      <p:ext uri="{19B8F6BF-5375-455C-9EA6-DF929625EA0E}">
        <p15:presenceInfo xmlns:p15="http://schemas.microsoft.com/office/powerpoint/2012/main" userId="bd571af6ffa9a12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3333FF"/>
    <a:srgbClr val="0000FF"/>
    <a:srgbClr val="28D220"/>
    <a:srgbClr val="1B89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505E3EF-67EA-436B-97B2-0124C06EBD24}" styleName="Style moyen 4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EBBBCC-DAD2-459C-BE2E-F6DE35CF9A28}" styleName="Style foncé 2 - Accentuation 3/Accentuation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8799B23B-EC83-4686-B30A-512413B5E67A}" styleName="Style léger 3 - Accentuation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Style léger 3 - Accentuation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8A107856-5554-42FB-B03E-39F5DBC370BA}" styleName="Style moyen 4 - Accentuation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DA37D80-6434-44D0-A028-1B22A696006F}" styleName="Style léger 3 - Accentuation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E8B1032C-EA38-4F05-BA0D-38AFFFC7BED3}" styleName="Style léger 3 - Accentuation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FECB4D8-DB02-4DC6-A0A2-4F2EBAE1DC90}" styleName="Style moyen 1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F2DE63D5-997A-4646-A377-4702673A728D}" styleName="Style léger 2 - Accentuation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C083E6E3-FA7D-4D7B-A595-EF9225AFEA82}" styleName="Style léger 1 - Accentuation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Style moyen 3 - Accentuation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10A1B5D5-9B99-4C35-A422-299274C87663}" styleName="Style moyen 1 - Accentuation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D03447BB-5D67-496B-8E87-E561075AD55C}" styleName="Style foncé 1 - Accentuation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42" autoAdjust="0"/>
    <p:restoredTop sz="99862" autoAdjust="0"/>
  </p:normalViewPr>
  <p:slideViewPr>
    <p:cSldViewPr>
      <p:cViewPr varScale="1">
        <p:scale>
          <a:sx n="111" d="100"/>
          <a:sy n="111" d="100"/>
        </p:scale>
        <p:origin x="1542" y="102"/>
      </p:cViewPr>
      <p:guideLst>
        <p:guide orient="horz" pos="3612"/>
        <p:guide orient="horz" pos="4292"/>
        <p:guide orient="horz" pos="2160"/>
        <p:guide pos="283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0" d="100"/>
          <a:sy n="50" d="100"/>
        </p:scale>
        <p:origin x="-1872" y="-102"/>
      </p:cViewPr>
      <p:guideLst>
        <p:guide orient="horz" pos="3111"/>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hdr" sz="quarter"/>
          </p:nvPr>
        </p:nvSpPr>
        <p:spPr bwMode="auto">
          <a:xfrm>
            <a:off x="0" y="2"/>
            <a:ext cx="2946674" cy="49348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GB"/>
          </a:p>
        </p:txBody>
      </p:sp>
      <p:sp>
        <p:nvSpPr>
          <p:cNvPr id="64515" name="Rectangle 3"/>
          <p:cNvSpPr>
            <a:spLocks noGrp="1" noChangeArrowheads="1"/>
          </p:cNvSpPr>
          <p:nvPr>
            <p:ph type="dt" sz="quarter" idx="1"/>
          </p:nvPr>
        </p:nvSpPr>
        <p:spPr bwMode="auto">
          <a:xfrm>
            <a:off x="3849915" y="2"/>
            <a:ext cx="2946674" cy="49348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GB"/>
          </a:p>
        </p:txBody>
      </p:sp>
      <p:sp>
        <p:nvSpPr>
          <p:cNvPr id="64516" name="Rectangle 4"/>
          <p:cNvSpPr>
            <a:spLocks noGrp="1" noChangeArrowheads="1"/>
          </p:cNvSpPr>
          <p:nvPr>
            <p:ph type="ftr" sz="quarter" idx="2"/>
          </p:nvPr>
        </p:nvSpPr>
        <p:spPr bwMode="auto">
          <a:xfrm>
            <a:off x="0" y="9378465"/>
            <a:ext cx="2946674" cy="49348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en-GB"/>
          </a:p>
        </p:txBody>
      </p:sp>
      <p:sp>
        <p:nvSpPr>
          <p:cNvPr id="64517" name="Rectangle 5"/>
          <p:cNvSpPr>
            <a:spLocks noGrp="1" noChangeArrowheads="1"/>
          </p:cNvSpPr>
          <p:nvPr>
            <p:ph type="sldNum" sz="quarter" idx="3"/>
          </p:nvPr>
        </p:nvSpPr>
        <p:spPr bwMode="auto">
          <a:xfrm>
            <a:off x="3849915" y="9378465"/>
            <a:ext cx="2946674" cy="49348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atin typeface="Times New Roman" panose="02020603050405020304" pitchFamily="18" charset="0"/>
              </a:defRPr>
            </a:lvl1pPr>
          </a:lstStyle>
          <a:p>
            <a:pPr>
              <a:defRPr/>
            </a:pPr>
            <a:fld id="{06090B1A-7475-4738-A464-618B7A9F25F5}" type="slidenum">
              <a:rPr lang="en-GB" altLang="fr-FR"/>
              <a:pPr>
                <a:defRPr/>
              </a:pPr>
              <a:t>‹N°›</a:t>
            </a:fld>
            <a:endParaRPr lang="en-GB" altLang="fr-FR"/>
          </a:p>
        </p:txBody>
      </p:sp>
    </p:spTree>
    <p:extLst>
      <p:ext uri="{BB962C8B-B14F-4D97-AF65-F5344CB8AC3E}">
        <p14:creationId xmlns:p14="http://schemas.microsoft.com/office/powerpoint/2010/main" val="40360086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2"/>
            <a:ext cx="2946674" cy="49348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fr-FR"/>
          </a:p>
        </p:txBody>
      </p:sp>
      <p:sp>
        <p:nvSpPr>
          <p:cNvPr id="23555" name="Rectangle 3"/>
          <p:cNvSpPr>
            <a:spLocks noGrp="1" noChangeArrowheads="1"/>
          </p:cNvSpPr>
          <p:nvPr>
            <p:ph type="dt" idx="1"/>
          </p:nvPr>
        </p:nvSpPr>
        <p:spPr bwMode="auto">
          <a:xfrm>
            <a:off x="3851003" y="2"/>
            <a:ext cx="2946673" cy="49348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fr-FR"/>
          </a:p>
        </p:txBody>
      </p:sp>
      <p:sp>
        <p:nvSpPr>
          <p:cNvPr id="2052" name="Rectangle 4"/>
          <p:cNvSpPr>
            <a:spLocks noGrp="1" noRot="1" noChangeAspect="1" noChangeArrowheads="1" noTextEdit="1"/>
          </p:cNvSpPr>
          <p:nvPr>
            <p:ph type="sldImg" idx="2"/>
          </p:nvPr>
        </p:nvSpPr>
        <p:spPr bwMode="auto">
          <a:xfrm>
            <a:off x="938213" y="739775"/>
            <a:ext cx="4938712" cy="37036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7" name="Rectangle 5"/>
          <p:cNvSpPr>
            <a:spLocks noGrp="1" noChangeArrowheads="1"/>
          </p:cNvSpPr>
          <p:nvPr>
            <p:ph type="body" sz="quarter" idx="3"/>
          </p:nvPr>
        </p:nvSpPr>
        <p:spPr bwMode="auto">
          <a:xfrm>
            <a:off x="906502" y="4690386"/>
            <a:ext cx="4984672" cy="444364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23558" name="Rectangle 6"/>
          <p:cNvSpPr>
            <a:spLocks noGrp="1" noChangeArrowheads="1"/>
          </p:cNvSpPr>
          <p:nvPr>
            <p:ph type="ftr" sz="quarter" idx="4"/>
          </p:nvPr>
        </p:nvSpPr>
        <p:spPr bwMode="auto">
          <a:xfrm>
            <a:off x="0" y="9380771"/>
            <a:ext cx="2946674" cy="49348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fr-FR"/>
          </a:p>
        </p:txBody>
      </p:sp>
      <p:sp>
        <p:nvSpPr>
          <p:cNvPr id="23559" name="Rectangle 7"/>
          <p:cNvSpPr>
            <a:spLocks noGrp="1" noChangeArrowheads="1"/>
          </p:cNvSpPr>
          <p:nvPr>
            <p:ph type="sldNum" sz="quarter" idx="5"/>
          </p:nvPr>
        </p:nvSpPr>
        <p:spPr bwMode="auto">
          <a:xfrm>
            <a:off x="3851003" y="9380771"/>
            <a:ext cx="2946673" cy="49348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3544A9B6-5FBA-4DB0-A914-04770AC0F43D}" type="slidenum">
              <a:rPr lang="fr-FR" altLang="fr-FR"/>
              <a:pPr>
                <a:defRPr/>
              </a:pPr>
              <a:t>‹N°›</a:t>
            </a:fld>
            <a:endParaRPr lang="fr-FR" altLang="fr-FR"/>
          </a:p>
        </p:txBody>
      </p:sp>
    </p:spTree>
    <p:extLst>
      <p:ext uri="{BB962C8B-B14F-4D97-AF65-F5344CB8AC3E}">
        <p14:creationId xmlns:p14="http://schemas.microsoft.com/office/powerpoint/2010/main" val="307606105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C5D0A8-4FC8-478F-B708-99421486F3B5}" type="slidenum">
              <a:rPr lang="fr-FR" smtClean="0"/>
              <a:t>1</a:t>
            </a:fld>
            <a:endParaRPr lang="fr-FR"/>
          </a:p>
        </p:txBody>
      </p:sp>
    </p:spTree>
    <p:extLst>
      <p:ext uri="{BB962C8B-B14F-4D97-AF65-F5344CB8AC3E}">
        <p14:creationId xmlns:p14="http://schemas.microsoft.com/office/powerpoint/2010/main" val="3964233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C5D0A8-4FC8-478F-B708-99421486F3B5}" type="slidenum">
              <a:rPr lang="fr-FR" smtClean="0"/>
              <a:t>23</a:t>
            </a:fld>
            <a:endParaRPr lang="fr-FR"/>
          </a:p>
        </p:txBody>
      </p:sp>
    </p:spTree>
    <p:extLst>
      <p:ext uri="{BB962C8B-B14F-4D97-AF65-F5344CB8AC3E}">
        <p14:creationId xmlns:p14="http://schemas.microsoft.com/office/powerpoint/2010/main" val="6646120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Cliquez pour modifier le style du titre</a:t>
            </a: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p>
        </p:txBody>
      </p:sp>
      <p:sp>
        <p:nvSpPr>
          <p:cNvPr id="4" name="Rectangle 5"/>
          <p:cNvSpPr>
            <a:spLocks noGrp="1" noChangeArrowheads="1"/>
          </p:cNvSpPr>
          <p:nvPr>
            <p:ph type="dt" sz="half" idx="10"/>
          </p:nvPr>
        </p:nvSpPr>
        <p:spPr>
          <a:xfrm>
            <a:off x="685800" y="6248400"/>
            <a:ext cx="1905000" cy="457200"/>
          </a:xfrm>
          <a:prstGeom prst="rect">
            <a:avLst/>
          </a:prstGeom>
          <a:ln/>
        </p:spPr>
        <p:txBody>
          <a:bodyPr/>
          <a:lstStyle>
            <a:lvl1pPr>
              <a:defRPr/>
            </a:lvl1pPr>
          </a:lstStyle>
          <a:p>
            <a:pPr>
              <a:defRPr/>
            </a:pPr>
            <a:endParaRPr lang="fr-FR"/>
          </a:p>
        </p:txBody>
      </p:sp>
    </p:spTree>
    <p:extLst>
      <p:ext uri="{BB962C8B-B14F-4D97-AF65-F5344CB8AC3E}">
        <p14:creationId xmlns:p14="http://schemas.microsoft.com/office/powerpoint/2010/main" val="2206888114"/>
      </p:ext>
    </p:extLst>
  </p:cSld>
  <p:clrMapOvr>
    <a:masterClrMapping/>
  </p:clrMapOvr>
  <p:transition spd="slow">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5"/>
          <p:cNvSpPr>
            <a:spLocks noGrp="1" noChangeArrowheads="1"/>
          </p:cNvSpPr>
          <p:nvPr>
            <p:ph type="dt" sz="half" idx="10"/>
          </p:nvPr>
        </p:nvSpPr>
        <p:spPr>
          <a:xfrm>
            <a:off x="685800" y="6248400"/>
            <a:ext cx="1905000" cy="457200"/>
          </a:xfrm>
          <a:prstGeom prst="rect">
            <a:avLst/>
          </a:prstGeom>
          <a:ln/>
        </p:spPr>
        <p:txBody>
          <a:bodyPr/>
          <a:lstStyle>
            <a:lvl1pPr>
              <a:defRPr/>
            </a:lvl1pPr>
          </a:lstStyle>
          <a:p>
            <a:pPr>
              <a:defRPr/>
            </a:pPr>
            <a:endParaRPr lang="fr-FR"/>
          </a:p>
        </p:txBody>
      </p:sp>
    </p:spTree>
    <p:extLst>
      <p:ext uri="{BB962C8B-B14F-4D97-AF65-F5344CB8AC3E}">
        <p14:creationId xmlns:p14="http://schemas.microsoft.com/office/powerpoint/2010/main" val="189180193"/>
      </p:ext>
    </p:extLst>
  </p:cSld>
  <p:clrMapOvr>
    <a:masterClrMapping/>
  </p:clrMapOvr>
  <p:transition spd="slow">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
        <p:nvSpPr>
          <p:cNvPr id="4" name="Rectangle 5"/>
          <p:cNvSpPr>
            <a:spLocks noGrp="1" noChangeArrowheads="1"/>
          </p:cNvSpPr>
          <p:nvPr>
            <p:ph type="dt" sz="half" idx="10"/>
          </p:nvPr>
        </p:nvSpPr>
        <p:spPr>
          <a:xfrm>
            <a:off x="685800" y="6248400"/>
            <a:ext cx="1905000" cy="457200"/>
          </a:xfrm>
          <a:prstGeom prst="rect">
            <a:avLst/>
          </a:prstGeom>
          <a:ln/>
        </p:spPr>
        <p:txBody>
          <a:bodyPr/>
          <a:lstStyle>
            <a:lvl1pPr>
              <a:defRPr/>
            </a:lvl1pPr>
          </a:lstStyle>
          <a:p>
            <a:pPr>
              <a:defRPr/>
            </a:pPr>
            <a:endParaRPr lang="fr-FR"/>
          </a:p>
        </p:txBody>
      </p:sp>
    </p:spTree>
    <p:extLst>
      <p:ext uri="{BB962C8B-B14F-4D97-AF65-F5344CB8AC3E}">
        <p14:creationId xmlns:p14="http://schemas.microsoft.com/office/powerpoint/2010/main" val="836053757"/>
      </p:ext>
    </p:extLst>
  </p:cSld>
  <p:clrMapOvr>
    <a:masterClrMapping/>
  </p:clrMapOvr>
  <p:transition spd="slow">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Rectangle 5"/>
          <p:cNvSpPr>
            <a:spLocks noGrp="1" noChangeArrowheads="1"/>
          </p:cNvSpPr>
          <p:nvPr>
            <p:ph type="dt" sz="half" idx="10"/>
          </p:nvPr>
        </p:nvSpPr>
        <p:spPr>
          <a:xfrm>
            <a:off x="685800" y="6248400"/>
            <a:ext cx="1905000" cy="457200"/>
          </a:xfrm>
          <a:prstGeom prst="rect">
            <a:avLst/>
          </a:prstGeom>
          <a:ln/>
        </p:spPr>
        <p:txBody>
          <a:bodyPr/>
          <a:lstStyle>
            <a:lvl1pPr>
              <a:defRPr/>
            </a:lvl1pPr>
          </a:lstStyle>
          <a:p>
            <a:pPr>
              <a:defRPr/>
            </a:pPr>
            <a:endParaRPr lang="fr-FR"/>
          </a:p>
        </p:txBody>
      </p:sp>
    </p:spTree>
    <p:extLst>
      <p:ext uri="{BB962C8B-B14F-4D97-AF65-F5344CB8AC3E}">
        <p14:creationId xmlns:p14="http://schemas.microsoft.com/office/powerpoint/2010/main" val="711402075"/>
      </p:ext>
    </p:extLst>
  </p:cSld>
  <p:clrMapOvr>
    <a:masterClrMapping/>
  </p:clrMapOvr>
  <p:transition spd="slow">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5"/>
          <p:cNvSpPr>
            <a:spLocks noGrp="1" noChangeArrowheads="1"/>
          </p:cNvSpPr>
          <p:nvPr>
            <p:ph type="dt" sz="half" idx="10"/>
          </p:nvPr>
        </p:nvSpPr>
        <p:spPr>
          <a:xfrm>
            <a:off x="685800" y="6248400"/>
            <a:ext cx="1905000" cy="457200"/>
          </a:xfrm>
          <a:prstGeom prst="rect">
            <a:avLst/>
          </a:prstGeom>
          <a:ln/>
        </p:spPr>
        <p:txBody>
          <a:bodyPr/>
          <a:lstStyle>
            <a:lvl1pPr>
              <a:defRPr/>
            </a:lvl1pPr>
          </a:lstStyle>
          <a:p>
            <a:pPr>
              <a:defRPr/>
            </a:pPr>
            <a:endParaRPr lang="fr-FR"/>
          </a:p>
        </p:txBody>
      </p:sp>
    </p:spTree>
    <p:extLst>
      <p:ext uri="{BB962C8B-B14F-4D97-AF65-F5344CB8AC3E}">
        <p14:creationId xmlns:p14="http://schemas.microsoft.com/office/powerpoint/2010/main" val="3831654784"/>
      </p:ext>
    </p:extLst>
  </p:cSld>
  <p:clrMapOvr>
    <a:masterClrMapping/>
  </p:clrMapOvr>
  <p:transition spd="slow">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Rectangle 5"/>
          <p:cNvSpPr>
            <a:spLocks noGrp="1" noChangeArrowheads="1"/>
          </p:cNvSpPr>
          <p:nvPr>
            <p:ph type="dt" sz="half" idx="10"/>
          </p:nvPr>
        </p:nvSpPr>
        <p:spPr>
          <a:xfrm>
            <a:off x="685800" y="6248400"/>
            <a:ext cx="1905000" cy="457200"/>
          </a:xfrm>
          <a:prstGeom prst="rect">
            <a:avLst/>
          </a:prstGeom>
          <a:ln/>
        </p:spPr>
        <p:txBody>
          <a:bodyPr/>
          <a:lstStyle>
            <a:lvl1pPr>
              <a:defRPr/>
            </a:lvl1pPr>
          </a:lstStyle>
          <a:p>
            <a:pPr>
              <a:defRPr/>
            </a:pPr>
            <a:endParaRPr lang="fr-FR"/>
          </a:p>
        </p:txBody>
      </p:sp>
    </p:spTree>
    <p:extLst>
      <p:ext uri="{BB962C8B-B14F-4D97-AF65-F5344CB8AC3E}">
        <p14:creationId xmlns:p14="http://schemas.microsoft.com/office/powerpoint/2010/main" val="1147247605"/>
      </p:ext>
    </p:extLst>
  </p:cSld>
  <p:clrMapOvr>
    <a:masterClrMapping/>
  </p:clrMapOvr>
  <p:transition spd="slow">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xfrm>
            <a:off x="685800" y="6248400"/>
            <a:ext cx="1905000" cy="457200"/>
          </a:xfrm>
          <a:prstGeom prst="rect">
            <a:avLst/>
          </a:prstGeom>
          <a:ln/>
        </p:spPr>
        <p:txBody>
          <a:bodyPr/>
          <a:lstStyle>
            <a:lvl1pPr>
              <a:defRPr/>
            </a:lvl1pPr>
          </a:lstStyle>
          <a:p>
            <a:pPr>
              <a:defRPr/>
            </a:pPr>
            <a:endParaRPr lang="fr-FR"/>
          </a:p>
        </p:txBody>
      </p:sp>
    </p:spTree>
    <p:extLst>
      <p:ext uri="{BB962C8B-B14F-4D97-AF65-F5344CB8AC3E}">
        <p14:creationId xmlns:p14="http://schemas.microsoft.com/office/powerpoint/2010/main" val="1308515924"/>
      </p:ext>
    </p:extLst>
  </p:cSld>
  <p:clrMapOvr>
    <a:masterClrMapping/>
  </p:clrMapOvr>
  <p:transition spd="slow">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5"/>
          <p:cNvSpPr>
            <a:spLocks noGrp="1" noChangeArrowheads="1"/>
          </p:cNvSpPr>
          <p:nvPr>
            <p:ph type="dt" sz="half" idx="10"/>
          </p:nvPr>
        </p:nvSpPr>
        <p:spPr>
          <a:xfrm>
            <a:off x="685800" y="6248400"/>
            <a:ext cx="1905000" cy="457200"/>
          </a:xfrm>
          <a:prstGeom prst="rect">
            <a:avLst/>
          </a:prstGeom>
          <a:ln/>
        </p:spPr>
        <p:txBody>
          <a:bodyPr/>
          <a:lstStyle>
            <a:lvl1pPr>
              <a:defRPr/>
            </a:lvl1pPr>
          </a:lstStyle>
          <a:p>
            <a:pPr>
              <a:defRPr/>
            </a:pPr>
            <a:endParaRPr lang="fr-FR"/>
          </a:p>
        </p:txBody>
      </p:sp>
    </p:spTree>
    <p:extLst>
      <p:ext uri="{BB962C8B-B14F-4D97-AF65-F5344CB8AC3E}">
        <p14:creationId xmlns:p14="http://schemas.microsoft.com/office/powerpoint/2010/main" val="3274408391"/>
      </p:ext>
    </p:extLst>
  </p:cSld>
  <p:clrMapOvr>
    <a:masterClrMapping/>
  </p:clrMapOvr>
  <p:transition spd="slow">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5"/>
          <p:cNvSpPr>
            <a:spLocks noGrp="1" noChangeArrowheads="1"/>
          </p:cNvSpPr>
          <p:nvPr>
            <p:ph type="dt" sz="half" idx="10"/>
          </p:nvPr>
        </p:nvSpPr>
        <p:spPr>
          <a:xfrm>
            <a:off x="685800" y="6248400"/>
            <a:ext cx="1905000" cy="457200"/>
          </a:xfrm>
          <a:prstGeom prst="rect">
            <a:avLst/>
          </a:prstGeom>
          <a:ln/>
        </p:spPr>
        <p:txBody>
          <a:bodyPr/>
          <a:lstStyle>
            <a:lvl1pPr>
              <a:defRPr/>
            </a:lvl1pPr>
          </a:lstStyle>
          <a:p>
            <a:pPr>
              <a:defRPr/>
            </a:pPr>
            <a:endParaRPr lang="fr-FR"/>
          </a:p>
        </p:txBody>
      </p:sp>
    </p:spTree>
    <p:extLst>
      <p:ext uri="{BB962C8B-B14F-4D97-AF65-F5344CB8AC3E}">
        <p14:creationId xmlns:p14="http://schemas.microsoft.com/office/powerpoint/2010/main" val="3386309580"/>
      </p:ext>
    </p:extLst>
  </p:cSld>
  <p:clrMapOvr>
    <a:masterClrMapping/>
  </p:clrMapOvr>
  <p:transition spd="slow">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5"/>
          <p:cNvSpPr>
            <a:spLocks noGrp="1" noChangeArrowheads="1"/>
          </p:cNvSpPr>
          <p:nvPr>
            <p:ph type="dt" sz="half" idx="10"/>
          </p:nvPr>
        </p:nvSpPr>
        <p:spPr>
          <a:xfrm>
            <a:off x="685800" y="6248400"/>
            <a:ext cx="1905000" cy="457200"/>
          </a:xfrm>
          <a:prstGeom prst="rect">
            <a:avLst/>
          </a:prstGeom>
          <a:ln/>
        </p:spPr>
        <p:txBody>
          <a:bodyPr/>
          <a:lstStyle>
            <a:lvl1pPr>
              <a:defRPr/>
            </a:lvl1pPr>
          </a:lstStyle>
          <a:p>
            <a:pPr>
              <a:defRPr/>
            </a:pPr>
            <a:endParaRPr lang="fr-FR"/>
          </a:p>
        </p:txBody>
      </p:sp>
    </p:spTree>
    <p:extLst>
      <p:ext uri="{BB962C8B-B14F-4D97-AF65-F5344CB8AC3E}">
        <p14:creationId xmlns:p14="http://schemas.microsoft.com/office/powerpoint/2010/main" val="902664107"/>
      </p:ext>
    </p:extLst>
  </p:cSld>
  <p:clrMapOvr>
    <a:masterClrMapping/>
  </p:clrMapOvr>
  <p:transition spd="slow">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15100" y="609600"/>
            <a:ext cx="1943100" cy="5486400"/>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685800" y="609600"/>
            <a:ext cx="5676900" cy="54864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5"/>
          <p:cNvSpPr>
            <a:spLocks noGrp="1" noChangeArrowheads="1"/>
          </p:cNvSpPr>
          <p:nvPr>
            <p:ph type="dt" sz="half" idx="10"/>
          </p:nvPr>
        </p:nvSpPr>
        <p:spPr>
          <a:xfrm>
            <a:off x="685800" y="6248400"/>
            <a:ext cx="1905000" cy="457200"/>
          </a:xfrm>
          <a:prstGeom prst="rect">
            <a:avLst/>
          </a:prstGeom>
          <a:ln/>
        </p:spPr>
        <p:txBody>
          <a:bodyPr/>
          <a:lstStyle>
            <a:lvl1pPr>
              <a:defRPr/>
            </a:lvl1pPr>
          </a:lstStyle>
          <a:p>
            <a:pPr>
              <a:defRPr/>
            </a:pPr>
            <a:endParaRPr lang="fr-FR"/>
          </a:p>
        </p:txBody>
      </p:sp>
    </p:spTree>
    <p:extLst>
      <p:ext uri="{BB962C8B-B14F-4D97-AF65-F5344CB8AC3E}">
        <p14:creationId xmlns:p14="http://schemas.microsoft.com/office/powerpoint/2010/main" val="2735476742"/>
      </p:ext>
    </p:extLst>
  </p:cSld>
  <p:clrMapOvr>
    <a:masterClrMapping/>
  </p:clrMapOvr>
  <p:transition spd="slow">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re et diagramme">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1143000"/>
          </a:xfrm>
        </p:spPr>
        <p:txBody>
          <a:bodyPr/>
          <a:lstStyle/>
          <a:p>
            <a:r>
              <a:rPr lang="fr-FR"/>
              <a:t>Cliquez pour modifier le style du titre</a:t>
            </a:r>
          </a:p>
        </p:txBody>
      </p:sp>
      <p:sp>
        <p:nvSpPr>
          <p:cNvPr id="3" name="Espace réservé du graphique 2"/>
          <p:cNvSpPr>
            <a:spLocks noGrp="1"/>
          </p:cNvSpPr>
          <p:nvPr>
            <p:ph type="chart" idx="1"/>
          </p:nvPr>
        </p:nvSpPr>
        <p:spPr>
          <a:xfrm>
            <a:off x="685800" y="1981200"/>
            <a:ext cx="7772400" cy="4114800"/>
          </a:xfrm>
        </p:spPr>
        <p:txBody>
          <a:bodyPr/>
          <a:lstStyle/>
          <a:p>
            <a:pPr lvl="0"/>
            <a:endParaRPr lang="fr-FR" noProof="0"/>
          </a:p>
        </p:txBody>
      </p:sp>
      <p:sp>
        <p:nvSpPr>
          <p:cNvPr id="4" name="Rectangle 5"/>
          <p:cNvSpPr>
            <a:spLocks noGrp="1" noChangeArrowheads="1"/>
          </p:cNvSpPr>
          <p:nvPr>
            <p:ph type="dt" sz="half" idx="10"/>
          </p:nvPr>
        </p:nvSpPr>
        <p:spPr>
          <a:xfrm>
            <a:off x="685800" y="6248400"/>
            <a:ext cx="1905000" cy="457200"/>
          </a:xfrm>
          <a:prstGeom prst="rect">
            <a:avLst/>
          </a:prstGeom>
          <a:ln/>
        </p:spPr>
        <p:txBody>
          <a:bodyPr/>
          <a:lstStyle>
            <a:lvl1pPr>
              <a:defRPr/>
            </a:lvl1pPr>
          </a:lstStyle>
          <a:p>
            <a:pPr>
              <a:defRPr/>
            </a:pPr>
            <a:endParaRPr lang="fr-FR"/>
          </a:p>
        </p:txBody>
      </p:sp>
    </p:spTree>
    <p:extLst>
      <p:ext uri="{BB962C8B-B14F-4D97-AF65-F5344CB8AC3E}">
        <p14:creationId xmlns:p14="http://schemas.microsoft.com/office/powerpoint/2010/main" val="1109398285"/>
      </p:ext>
    </p:extLst>
  </p:cSld>
  <p:clrMapOvr>
    <a:masterClrMapping/>
  </p:clrMapOvr>
  <p:transition spd="slow">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248400"/>
            <a:ext cx="9144000" cy="609600"/>
          </a:xfrm>
          <a:prstGeom prst="rect">
            <a:avLst/>
          </a:prstGeom>
          <a:solidFill>
            <a:schemeClr val="bg1"/>
          </a:solidFill>
          <a:ln>
            <a:noFill/>
          </a:ln>
        </p:spPr>
        <p:txBody>
          <a:bodyPr wrap="none" anchor="ctr"/>
          <a:lstStyle>
            <a:lvl1pPr>
              <a:defRPr sz="3200">
                <a:solidFill>
                  <a:schemeClr val="tx1"/>
                </a:solidFill>
                <a:latin typeface="Garamond" panose="02020404030301010803" pitchFamily="18" charset="0"/>
              </a:defRPr>
            </a:lvl1pPr>
            <a:lvl2pPr marL="742950" indent="-285750">
              <a:defRPr sz="3200">
                <a:solidFill>
                  <a:schemeClr val="tx1"/>
                </a:solidFill>
                <a:latin typeface="Garamond" panose="02020404030301010803" pitchFamily="18" charset="0"/>
              </a:defRPr>
            </a:lvl2pPr>
            <a:lvl3pPr marL="1143000" indent="-228600">
              <a:defRPr sz="3200">
                <a:solidFill>
                  <a:schemeClr val="tx1"/>
                </a:solidFill>
                <a:latin typeface="Garamond" panose="02020404030301010803" pitchFamily="18" charset="0"/>
              </a:defRPr>
            </a:lvl3pPr>
            <a:lvl4pPr marL="1600200" indent="-228600">
              <a:defRPr sz="3200">
                <a:solidFill>
                  <a:schemeClr val="tx1"/>
                </a:solidFill>
                <a:latin typeface="Garamond" panose="02020404030301010803" pitchFamily="18" charset="0"/>
              </a:defRPr>
            </a:lvl4pPr>
            <a:lvl5pPr marL="2057400" indent="-228600">
              <a:defRPr sz="3200">
                <a:solidFill>
                  <a:schemeClr val="tx1"/>
                </a:solidFill>
                <a:latin typeface="Garamond" panose="02020404030301010803" pitchFamily="18" charset="0"/>
              </a:defRPr>
            </a:lvl5pPr>
            <a:lvl6pPr marL="2514600" indent="-228600" eaLnBrk="0" fontAlgn="base" hangingPunct="0">
              <a:spcBef>
                <a:spcPct val="0"/>
              </a:spcBef>
              <a:spcAft>
                <a:spcPct val="0"/>
              </a:spcAft>
              <a:defRPr sz="3200">
                <a:solidFill>
                  <a:schemeClr val="tx1"/>
                </a:solidFill>
                <a:latin typeface="Garamond" panose="02020404030301010803" pitchFamily="18" charset="0"/>
              </a:defRPr>
            </a:lvl6pPr>
            <a:lvl7pPr marL="2971800" indent="-228600" eaLnBrk="0" fontAlgn="base" hangingPunct="0">
              <a:spcBef>
                <a:spcPct val="0"/>
              </a:spcBef>
              <a:spcAft>
                <a:spcPct val="0"/>
              </a:spcAft>
              <a:defRPr sz="3200">
                <a:solidFill>
                  <a:schemeClr val="tx1"/>
                </a:solidFill>
                <a:latin typeface="Garamond" panose="02020404030301010803" pitchFamily="18" charset="0"/>
              </a:defRPr>
            </a:lvl7pPr>
            <a:lvl8pPr marL="3429000" indent="-228600" eaLnBrk="0" fontAlgn="base" hangingPunct="0">
              <a:spcBef>
                <a:spcPct val="0"/>
              </a:spcBef>
              <a:spcAft>
                <a:spcPct val="0"/>
              </a:spcAft>
              <a:defRPr sz="3200">
                <a:solidFill>
                  <a:schemeClr val="tx1"/>
                </a:solidFill>
                <a:latin typeface="Garamond" panose="02020404030301010803" pitchFamily="18" charset="0"/>
              </a:defRPr>
            </a:lvl8pPr>
            <a:lvl9pPr marL="3886200" indent="-228600" eaLnBrk="0" fontAlgn="base" hangingPunct="0">
              <a:spcBef>
                <a:spcPct val="0"/>
              </a:spcBef>
              <a:spcAft>
                <a:spcPct val="0"/>
              </a:spcAft>
              <a:defRPr sz="3200">
                <a:solidFill>
                  <a:schemeClr val="tx1"/>
                </a:solidFill>
                <a:latin typeface="Garamond" panose="02020404030301010803" pitchFamily="18" charset="0"/>
              </a:defRPr>
            </a:lvl9pPr>
          </a:lstStyle>
          <a:p>
            <a:endParaRPr lang="fr-FR" altLang="fr-FR" dirty="0"/>
          </a:p>
        </p:txBody>
      </p:sp>
      <p:sp>
        <p:nvSpPr>
          <p:cNvPr id="1027" name="Rectangle 3"/>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a:t>Cliquez pour modifier le style du titre du masque</a:t>
            </a:r>
          </a:p>
        </p:txBody>
      </p:sp>
      <p:sp>
        <p:nvSpPr>
          <p:cNvPr id="1028" name="Rectangle 4"/>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a:t>Cliquez pour modifier les styles du texte du masque</a:t>
            </a:r>
          </a:p>
          <a:p>
            <a:pPr lvl="1"/>
            <a:r>
              <a:rPr lang="fr-FR" altLang="fr-FR"/>
              <a:t>Deuxième niveau</a:t>
            </a:r>
          </a:p>
          <a:p>
            <a:pPr lvl="2"/>
            <a:r>
              <a:rPr lang="fr-FR" altLang="fr-FR"/>
              <a:t>Troisième niveau</a:t>
            </a:r>
          </a:p>
          <a:p>
            <a:pPr lvl="3"/>
            <a:r>
              <a:rPr lang="fr-FR" altLang="fr-FR"/>
              <a:t>Quatrième niveau</a:t>
            </a:r>
          </a:p>
          <a:p>
            <a:pPr lvl="4"/>
            <a:r>
              <a:rPr lang="fr-FR" altLang="fr-FR"/>
              <a:t>Cinquième niveau</a:t>
            </a:r>
          </a:p>
        </p:txBody>
      </p:sp>
      <p:pic>
        <p:nvPicPr>
          <p:cNvPr id="5" name="Image 4">
            <a:extLst>
              <a:ext uri="{FF2B5EF4-FFF2-40B4-BE49-F238E27FC236}">
                <a16:creationId xmlns:a16="http://schemas.microsoft.com/office/drawing/2014/main" id="{EB562E0F-4EB4-C400-B503-BA25AAD5DA04}"/>
              </a:ext>
            </a:extLst>
          </p:cNvPr>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697411" y="6348874"/>
            <a:ext cx="1749177" cy="408651"/>
          </a:xfrm>
          <a:prstGeom prst="rect">
            <a:avLst/>
          </a:prstGeom>
        </p:spPr>
      </p:pic>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ransition spd="slow">
    <p:wipe dir="d"/>
  </p:transition>
  <p:txStyles>
    <p:titleStyle>
      <a:lvl1pPr algn="ctr" rtl="0" eaLnBrk="0" fontAlgn="base" hangingPunct="0">
        <a:spcBef>
          <a:spcPct val="0"/>
        </a:spcBef>
        <a:spcAft>
          <a:spcPct val="0"/>
        </a:spcAft>
        <a:defRPr sz="4400">
          <a:solidFill>
            <a:srgbClr val="FFFF00"/>
          </a:solidFill>
          <a:latin typeface="+mj-lt"/>
          <a:ea typeface="+mj-ea"/>
          <a:cs typeface="+mj-cs"/>
        </a:defRPr>
      </a:lvl1pPr>
      <a:lvl2pPr algn="ctr" rtl="0" eaLnBrk="0" fontAlgn="base" hangingPunct="0">
        <a:spcBef>
          <a:spcPct val="0"/>
        </a:spcBef>
        <a:spcAft>
          <a:spcPct val="0"/>
        </a:spcAft>
        <a:defRPr sz="4400">
          <a:solidFill>
            <a:srgbClr val="FFFF00"/>
          </a:solidFill>
          <a:latin typeface="Times New Roman" pitchFamily="18" charset="0"/>
        </a:defRPr>
      </a:lvl2pPr>
      <a:lvl3pPr algn="ctr" rtl="0" eaLnBrk="0" fontAlgn="base" hangingPunct="0">
        <a:spcBef>
          <a:spcPct val="0"/>
        </a:spcBef>
        <a:spcAft>
          <a:spcPct val="0"/>
        </a:spcAft>
        <a:defRPr sz="4400">
          <a:solidFill>
            <a:srgbClr val="FFFF00"/>
          </a:solidFill>
          <a:latin typeface="Times New Roman" pitchFamily="18" charset="0"/>
        </a:defRPr>
      </a:lvl3pPr>
      <a:lvl4pPr algn="ctr" rtl="0" eaLnBrk="0" fontAlgn="base" hangingPunct="0">
        <a:spcBef>
          <a:spcPct val="0"/>
        </a:spcBef>
        <a:spcAft>
          <a:spcPct val="0"/>
        </a:spcAft>
        <a:defRPr sz="4400">
          <a:solidFill>
            <a:srgbClr val="FFFF00"/>
          </a:solidFill>
          <a:latin typeface="Times New Roman" pitchFamily="18" charset="0"/>
        </a:defRPr>
      </a:lvl4pPr>
      <a:lvl5pPr algn="ctr" rtl="0" eaLnBrk="0" fontAlgn="base" hangingPunct="0">
        <a:spcBef>
          <a:spcPct val="0"/>
        </a:spcBef>
        <a:spcAft>
          <a:spcPct val="0"/>
        </a:spcAft>
        <a:defRPr sz="4400">
          <a:solidFill>
            <a:srgbClr val="FFFF00"/>
          </a:solidFill>
          <a:latin typeface="Times New Roman" pitchFamily="18" charset="0"/>
        </a:defRPr>
      </a:lvl5pPr>
      <a:lvl6pPr marL="457200" algn="ctr" rtl="0" eaLnBrk="0" fontAlgn="base" hangingPunct="0">
        <a:spcBef>
          <a:spcPct val="0"/>
        </a:spcBef>
        <a:spcAft>
          <a:spcPct val="0"/>
        </a:spcAft>
        <a:defRPr sz="4400">
          <a:solidFill>
            <a:srgbClr val="FFFF00"/>
          </a:solidFill>
          <a:latin typeface="Times New Roman" pitchFamily="18" charset="0"/>
        </a:defRPr>
      </a:lvl6pPr>
      <a:lvl7pPr marL="914400" algn="ctr" rtl="0" eaLnBrk="0" fontAlgn="base" hangingPunct="0">
        <a:spcBef>
          <a:spcPct val="0"/>
        </a:spcBef>
        <a:spcAft>
          <a:spcPct val="0"/>
        </a:spcAft>
        <a:defRPr sz="4400">
          <a:solidFill>
            <a:srgbClr val="FFFF00"/>
          </a:solidFill>
          <a:latin typeface="Times New Roman" pitchFamily="18" charset="0"/>
        </a:defRPr>
      </a:lvl7pPr>
      <a:lvl8pPr marL="1371600" algn="ctr" rtl="0" eaLnBrk="0" fontAlgn="base" hangingPunct="0">
        <a:spcBef>
          <a:spcPct val="0"/>
        </a:spcBef>
        <a:spcAft>
          <a:spcPct val="0"/>
        </a:spcAft>
        <a:defRPr sz="4400">
          <a:solidFill>
            <a:srgbClr val="FFFF00"/>
          </a:solidFill>
          <a:latin typeface="Times New Roman" pitchFamily="18" charset="0"/>
        </a:defRPr>
      </a:lvl8pPr>
      <a:lvl9pPr marL="1828800" algn="ctr" rtl="0" eaLnBrk="0" fontAlgn="base" hangingPunct="0">
        <a:spcBef>
          <a:spcPct val="0"/>
        </a:spcBef>
        <a:spcAft>
          <a:spcPct val="0"/>
        </a:spcAft>
        <a:defRPr sz="4400">
          <a:solidFill>
            <a:srgbClr val="FFFF00"/>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800">
          <a:solidFill>
            <a:schemeClr val="bg1"/>
          </a:solidFill>
          <a:latin typeface="+mn-lt"/>
        </a:defRPr>
      </a:lvl2pPr>
      <a:lvl3pPr marL="1143000" indent="-228600" algn="l" rtl="0" eaLnBrk="0" fontAlgn="base" hangingPunct="0">
        <a:spcBef>
          <a:spcPct val="20000"/>
        </a:spcBef>
        <a:spcAft>
          <a:spcPct val="0"/>
        </a:spcAft>
        <a:buChar char="•"/>
        <a:defRPr sz="2400">
          <a:solidFill>
            <a:schemeClr val="bg1"/>
          </a:solidFill>
          <a:latin typeface="+mn-lt"/>
        </a:defRPr>
      </a:lvl3pPr>
      <a:lvl4pPr marL="1600200" indent="-228600" algn="l" rtl="0" eaLnBrk="0" fontAlgn="base" hangingPunct="0">
        <a:spcBef>
          <a:spcPct val="20000"/>
        </a:spcBef>
        <a:spcAft>
          <a:spcPct val="0"/>
        </a:spcAft>
        <a:buChar char="–"/>
        <a:defRPr sz="2000">
          <a:solidFill>
            <a:schemeClr val="bg1"/>
          </a:solidFill>
          <a:latin typeface="+mn-lt"/>
        </a:defRPr>
      </a:lvl4pPr>
      <a:lvl5pPr marL="2057400" indent="-228600" algn="l" rtl="0" eaLnBrk="0" fontAlgn="base" hangingPunct="0">
        <a:spcBef>
          <a:spcPct val="20000"/>
        </a:spcBef>
        <a:spcAft>
          <a:spcPct val="0"/>
        </a:spcAft>
        <a:buChar char="»"/>
        <a:defRPr sz="2000">
          <a:solidFill>
            <a:schemeClr val="bg1"/>
          </a:solidFill>
          <a:latin typeface="+mn-lt"/>
        </a:defRPr>
      </a:lvl5pPr>
      <a:lvl6pPr marL="2514600" indent="-228600" algn="l" rtl="0" eaLnBrk="0" fontAlgn="base" hangingPunct="0">
        <a:spcBef>
          <a:spcPct val="20000"/>
        </a:spcBef>
        <a:spcAft>
          <a:spcPct val="0"/>
        </a:spcAft>
        <a:buChar char="»"/>
        <a:defRPr sz="2000">
          <a:solidFill>
            <a:schemeClr val="bg1"/>
          </a:solidFill>
          <a:latin typeface="+mn-lt"/>
        </a:defRPr>
      </a:lvl6pPr>
      <a:lvl7pPr marL="2971800" indent="-228600" algn="l" rtl="0" eaLnBrk="0" fontAlgn="base" hangingPunct="0">
        <a:spcBef>
          <a:spcPct val="20000"/>
        </a:spcBef>
        <a:spcAft>
          <a:spcPct val="0"/>
        </a:spcAft>
        <a:buChar char="»"/>
        <a:defRPr sz="2000">
          <a:solidFill>
            <a:schemeClr val="bg1"/>
          </a:solidFill>
          <a:latin typeface="+mn-lt"/>
        </a:defRPr>
      </a:lvl7pPr>
      <a:lvl8pPr marL="3429000" indent="-228600" algn="l" rtl="0" eaLnBrk="0" fontAlgn="base" hangingPunct="0">
        <a:spcBef>
          <a:spcPct val="20000"/>
        </a:spcBef>
        <a:spcAft>
          <a:spcPct val="0"/>
        </a:spcAft>
        <a:buChar char="»"/>
        <a:defRPr sz="2000">
          <a:solidFill>
            <a:schemeClr val="bg1"/>
          </a:solidFill>
          <a:latin typeface="+mn-lt"/>
        </a:defRPr>
      </a:lvl8pPr>
      <a:lvl9pPr marL="3886200" indent="-228600" algn="l" rtl="0" eaLnBrk="0" fontAlgn="base" hangingPunct="0">
        <a:spcBef>
          <a:spcPct val="20000"/>
        </a:spcBef>
        <a:spcAft>
          <a:spcPct val="0"/>
        </a:spcAft>
        <a:buChar char="»"/>
        <a:defRPr sz="2000">
          <a:solidFill>
            <a:schemeClr val="bg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4.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png"/><Relationship Id="rId9" Type="http://schemas.openxmlformats.org/officeDocument/2006/relationships/image" Target="../media/image2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9.png"/><Relationship Id="rId1" Type="http://schemas.openxmlformats.org/officeDocument/2006/relationships/slideLayout" Target="../slideLayouts/slideLayout4.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8.jpe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3.png"/><Relationship Id="rId2" Type="http://schemas.openxmlformats.org/officeDocument/2006/relationships/image" Target="../media/image29.png"/><Relationship Id="rId1" Type="http://schemas.openxmlformats.org/officeDocument/2006/relationships/slideLayout" Target="../slideLayouts/slideLayout4.xml"/><Relationship Id="rId6" Type="http://schemas.openxmlformats.org/officeDocument/2006/relationships/image" Target="../media/image31.png"/><Relationship Id="rId5" Type="http://schemas.openxmlformats.org/officeDocument/2006/relationships/image" Target="../media/image32.png"/><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4.xml"/><Relationship Id="rId6" Type="http://schemas.openxmlformats.org/officeDocument/2006/relationships/image" Target="../media/image31.png"/><Relationship Id="rId5" Type="http://schemas.openxmlformats.org/officeDocument/2006/relationships/image" Target="../media/image34.pn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4.xml"/><Relationship Id="rId5" Type="http://schemas.openxmlformats.org/officeDocument/2006/relationships/image" Target="../media/image35.jpe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4.xml"/><Relationship Id="rId6" Type="http://schemas.openxmlformats.org/officeDocument/2006/relationships/image" Target="../media/image31.png"/><Relationship Id="rId5" Type="http://schemas.openxmlformats.org/officeDocument/2006/relationships/image" Target="../media/image34.png"/><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7" Type="http://schemas.openxmlformats.org/officeDocument/2006/relationships/image" Target="../media/image43.jpeg"/><Relationship Id="rId2" Type="http://schemas.openxmlformats.org/officeDocument/2006/relationships/image" Target="../media/image38.png"/><Relationship Id="rId1" Type="http://schemas.openxmlformats.org/officeDocument/2006/relationships/slideLayout" Target="../slideLayouts/slideLayout4.xml"/><Relationship Id="rId6" Type="http://schemas.openxmlformats.org/officeDocument/2006/relationships/image" Target="../media/image42.jpeg"/><Relationship Id="rId5" Type="http://schemas.openxmlformats.org/officeDocument/2006/relationships/image" Target="../media/image41.png"/><Relationship Id="rId4" Type="http://schemas.openxmlformats.org/officeDocument/2006/relationships/image" Target="../media/image40.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210263" y="404664"/>
            <a:ext cx="8658225" cy="864096"/>
          </a:xfrm>
        </p:spPr>
        <p:txBody>
          <a:bodyPr anchor="t">
            <a:noAutofit/>
          </a:bodyPr>
          <a:lstStyle/>
          <a:p>
            <a:r>
              <a:rPr lang="fr-FR" sz="2100" b="1" dirty="0">
                <a:latin typeface="Garamond" panose="02020404030301010803" pitchFamily="18" charset="0"/>
              </a:rPr>
              <a:t>ACTEC</a:t>
            </a:r>
            <a:br>
              <a:rPr lang="fr-FR" sz="2100" b="1" dirty="0">
                <a:latin typeface="Garamond" panose="02020404030301010803" pitchFamily="18" charset="0"/>
              </a:rPr>
            </a:br>
            <a:r>
              <a:rPr lang="fr-FR" sz="2100" b="1" dirty="0">
                <a:latin typeface="Garamond" panose="02020404030301010803" pitchFamily="18" charset="0"/>
              </a:rPr>
              <a:t>International </a:t>
            </a:r>
            <a:r>
              <a:rPr lang="fr-FR" sz="2100" b="1" dirty="0" err="1">
                <a:latin typeface="Garamond" panose="02020404030301010803" pitchFamily="18" charset="0"/>
              </a:rPr>
              <a:t>Estate</a:t>
            </a:r>
            <a:r>
              <a:rPr lang="fr-FR" sz="2100" b="1" dirty="0">
                <a:latin typeface="Garamond" panose="02020404030301010803" pitchFamily="18" charset="0"/>
              </a:rPr>
              <a:t> Planning </a:t>
            </a:r>
            <a:r>
              <a:rPr lang="fr-FR" sz="2100" b="1" dirty="0" err="1">
                <a:latin typeface="Garamond" panose="02020404030301010803" pitchFamily="18" charset="0"/>
              </a:rPr>
              <a:t>Committee</a:t>
            </a:r>
            <a:br>
              <a:rPr lang="fr-FR" sz="1800" b="1" dirty="0">
                <a:latin typeface="Garamond" panose="02020404030301010803" pitchFamily="18" charset="0"/>
              </a:rPr>
            </a:br>
            <a:r>
              <a:rPr lang="fr-FR" sz="1800" b="1" dirty="0">
                <a:latin typeface="Garamond" panose="02020404030301010803" pitchFamily="18" charset="0"/>
              </a:rPr>
              <a:t> </a:t>
            </a:r>
            <a:br>
              <a:rPr lang="fr-FR" sz="1800" b="1" dirty="0">
                <a:latin typeface="Garamond" panose="02020404030301010803" pitchFamily="18" charset="0"/>
              </a:rPr>
            </a:br>
            <a:r>
              <a:rPr lang="fr-FR" sz="1800" b="1" dirty="0" err="1">
                <a:latin typeface="Garamond" panose="02020404030301010803" pitchFamily="18" charset="0"/>
              </a:rPr>
              <a:t>November</a:t>
            </a:r>
            <a:r>
              <a:rPr lang="fr-FR" sz="1800" b="1" dirty="0">
                <a:latin typeface="Garamond" panose="02020404030301010803" pitchFamily="18" charset="0"/>
              </a:rPr>
              <a:t> 4, 2022</a:t>
            </a:r>
            <a:br>
              <a:rPr lang="fr-FR" sz="1800" b="1" dirty="0">
                <a:latin typeface="Garamond" panose="02020404030301010803" pitchFamily="18" charset="0"/>
              </a:rPr>
            </a:br>
            <a:r>
              <a:rPr lang="fr-FR" sz="1800" b="1" dirty="0">
                <a:latin typeface="Garamond" panose="02020404030301010803" pitchFamily="18" charset="0"/>
              </a:rPr>
              <a:t>San Francisco, CA</a:t>
            </a:r>
          </a:p>
        </p:txBody>
      </p:sp>
      <p:sp>
        <p:nvSpPr>
          <p:cNvPr id="3" name="Sous-titre 2"/>
          <p:cNvSpPr>
            <a:spLocks noGrp="1"/>
          </p:cNvSpPr>
          <p:nvPr>
            <p:ph type="subTitle" idx="1"/>
          </p:nvPr>
        </p:nvSpPr>
        <p:spPr>
          <a:xfrm>
            <a:off x="210262" y="1916832"/>
            <a:ext cx="8658225" cy="3816424"/>
          </a:xfrm>
        </p:spPr>
        <p:txBody>
          <a:bodyPr>
            <a:normAutofit fontScale="55000" lnSpcReduction="20000"/>
          </a:bodyPr>
          <a:lstStyle/>
          <a:p>
            <a:endParaRPr lang="fr-FR" sz="3900" b="1" dirty="0">
              <a:solidFill>
                <a:srgbClr val="FFFF00"/>
              </a:solidFill>
              <a:latin typeface="Garamond" panose="02020404030301010803" pitchFamily="18" charset="0"/>
            </a:endParaRPr>
          </a:p>
          <a:p>
            <a:pPr algn="ctr">
              <a:lnSpc>
                <a:spcPct val="107000"/>
              </a:lnSpc>
              <a:spcAft>
                <a:spcPts val="800"/>
              </a:spcAft>
            </a:pPr>
            <a:r>
              <a:rPr lang="en-US" sz="4800" b="1"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Practical advice addressed to US persons</a:t>
            </a:r>
            <a:endParaRPr lang="en-US" sz="44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4800" b="1"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for acquiring </a:t>
            </a:r>
            <a:r>
              <a:rPr lang="en-GB" sz="4800" b="1"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a property located in France</a:t>
            </a:r>
            <a:endParaRPr lang="en-US" sz="44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fr-FR" dirty="0">
              <a:solidFill>
                <a:srgbClr val="FFFF00"/>
              </a:solidFill>
            </a:endParaRPr>
          </a:p>
          <a:p>
            <a:pPr>
              <a:defRPr/>
            </a:pPr>
            <a:r>
              <a:rPr lang="fr-FR" dirty="0">
                <a:ln>
                  <a:solidFill>
                    <a:srgbClr val="FFFF00"/>
                  </a:solidFill>
                </a:ln>
                <a:solidFill>
                  <a:srgbClr val="FFFF00"/>
                </a:solidFill>
                <a:latin typeface="Garamond" panose="02020404030301010803" pitchFamily="18" charset="0"/>
              </a:rPr>
              <a:t>Maryse Naudin</a:t>
            </a:r>
          </a:p>
          <a:p>
            <a:pPr>
              <a:defRPr/>
            </a:pPr>
            <a:r>
              <a:rPr lang="fr-FR" dirty="0">
                <a:ln>
                  <a:solidFill>
                    <a:srgbClr val="FFFF00"/>
                  </a:solidFill>
                </a:ln>
                <a:solidFill>
                  <a:srgbClr val="FFFF00"/>
                </a:solidFill>
                <a:latin typeface="Garamond" panose="02020404030301010803" pitchFamily="18" charset="0"/>
              </a:rPr>
              <a:t>Avocat au barreau de Paris</a:t>
            </a:r>
          </a:p>
          <a:p>
            <a:pPr>
              <a:lnSpc>
                <a:spcPct val="50000"/>
              </a:lnSpc>
              <a:spcBef>
                <a:spcPct val="50000"/>
              </a:spcBef>
              <a:defRPr/>
            </a:pPr>
            <a:r>
              <a:rPr lang="en-US" b="1" dirty="0">
                <a:solidFill>
                  <a:srgbClr val="FFFF07"/>
                </a:solidFill>
                <a:latin typeface="Garamond" panose="02020404030301010803" pitchFamily="18" charset="0"/>
              </a:rPr>
              <a:t>Tirard, Naudin</a:t>
            </a:r>
          </a:p>
          <a:p>
            <a:pPr>
              <a:lnSpc>
                <a:spcPct val="50000"/>
              </a:lnSpc>
              <a:spcBef>
                <a:spcPct val="50000"/>
              </a:spcBef>
              <a:defRPr/>
            </a:pPr>
            <a:r>
              <a:rPr lang="en-US" b="1" dirty="0">
                <a:solidFill>
                  <a:srgbClr val="FFFF07"/>
                </a:solidFill>
                <a:latin typeface="Garamond" panose="02020404030301010803" pitchFamily="18" charset="0"/>
              </a:rPr>
              <a:t>9 rue Boissy d’Anglas</a:t>
            </a:r>
          </a:p>
          <a:p>
            <a:pPr>
              <a:lnSpc>
                <a:spcPct val="50000"/>
              </a:lnSpc>
              <a:spcBef>
                <a:spcPct val="50000"/>
              </a:spcBef>
              <a:defRPr/>
            </a:pPr>
            <a:r>
              <a:rPr lang="en-US" b="1" dirty="0">
                <a:solidFill>
                  <a:srgbClr val="FFFF07"/>
                </a:solidFill>
                <a:latin typeface="Garamond" panose="02020404030301010803" pitchFamily="18" charset="0"/>
              </a:rPr>
              <a:t>75008 Paris</a:t>
            </a:r>
          </a:p>
          <a:p>
            <a:pPr>
              <a:lnSpc>
                <a:spcPct val="50000"/>
              </a:lnSpc>
              <a:spcBef>
                <a:spcPct val="50000"/>
              </a:spcBef>
              <a:defRPr/>
            </a:pPr>
            <a:r>
              <a:rPr lang="en-US" b="1" dirty="0">
                <a:solidFill>
                  <a:srgbClr val="FFFF07"/>
                </a:solidFill>
                <a:latin typeface="Garamond" panose="02020404030301010803" pitchFamily="18" charset="0"/>
              </a:rPr>
              <a:t>France</a:t>
            </a:r>
          </a:p>
          <a:p>
            <a:pPr>
              <a:lnSpc>
                <a:spcPct val="50000"/>
              </a:lnSpc>
              <a:spcBef>
                <a:spcPct val="50000"/>
              </a:spcBef>
              <a:defRPr/>
            </a:pPr>
            <a:r>
              <a:rPr lang="en-US" b="1" dirty="0">
                <a:solidFill>
                  <a:srgbClr val="FFFF07"/>
                </a:solidFill>
                <a:latin typeface="Garamond" panose="02020404030301010803" pitchFamily="18" charset="0"/>
              </a:rPr>
              <a:t>Tel: +33 1 53 57 36 00 Fax : +33 1 47 23 63 31</a:t>
            </a:r>
          </a:p>
          <a:p>
            <a:pPr>
              <a:lnSpc>
                <a:spcPct val="50000"/>
              </a:lnSpc>
              <a:spcBef>
                <a:spcPct val="50000"/>
              </a:spcBef>
              <a:defRPr/>
            </a:pPr>
            <a:r>
              <a:rPr lang="en-US" b="1" dirty="0">
                <a:solidFill>
                  <a:srgbClr val="FFFF07"/>
                </a:solidFill>
                <a:latin typeface="Garamond" panose="02020404030301010803" pitchFamily="18" charset="0"/>
              </a:rPr>
              <a:t>lawfirm@tirard-naudin.com</a:t>
            </a:r>
          </a:p>
          <a:p>
            <a:endParaRPr lang="fr-FR" dirty="0">
              <a:solidFill>
                <a:srgbClr val="FFFF00"/>
              </a:solidFill>
            </a:endParaRPr>
          </a:p>
        </p:txBody>
      </p:sp>
    </p:spTree>
    <p:extLst>
      <p:ext uri="{BB962C8B-B14F-4D97-AF65-F5344CB8AC3E}">
        <p14:creationId xmlns:p14="http://schemas.microsoft.com/office/powerpoint/2010/main" val="3210900827"/>
      </p:ext>
    </p:extLst>
  </p:cSld>
  <p:clrMapOvr>
    <a:masterClrMapping/>
  </p:clrMapOvr>
  <mc:AlternateContent xmlns:mc="http://schemas.openxmlformats.org/markup-compatibility/2006" xmlns:p14="http://schemas.microsoft.com/office/powerpoint/2010/main">
    <mc:Choice Requires="p14">
      <p:transition spd="slow" p14:dur="125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EB60C329-892D-FBD3-E04F-52DA4DA5A4E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68339" y="1822305"/>
            <a:ext cx="782894" cy="1746144"/>
          </a:xfrm>
          <a:prstGeom prst="rect">
            <a:avLst/>
          </a:prstGeom>
        </p:spPr>
      </p:pic>
      <p:pic>
        <p:nvPicPr>
          <p:cNvPr id="11" name="Image 10">
            <a:extLst>
              <a:ext uri="{FF2B5EF4-FFF2-40B4-BE49-F238E27FC236}">
                <a16:creationId xmlns:a16="http://schemas.microsoft.com/office/drawing/2014/main" id="{21C52A2F-EF86-A833-7419-8D0CCC1E35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2585" y="1837471"/>
            <a:ext cx="1008113" cy="1789173"/>
          </a:xfrm>
          <a:prstGeom prst="rect">
            <a:avLst/>
          </a:prstGeom>
        </p:spPr>
      </p:pic>
      <p:sp>
        <p:nvSpPr>
          <p:cNvPr id="12" name="ZoneTexte 11">
            <a:extLst>
              <a:ext uri="{FF2B5EF4-FFF2-40B4-BE49-F238E27FC236}">
                <a16:creationId xmlns:a16="http://schemas.microsoft.com/office/drawing/2014/main" id="{5CC622E4-AE63-AB74-13E0-3329ADEAE650}"/>
              </a:ext>
            </a:extLst>
          </p:cNvPr>
          <p:cNvSpPr txBox="1"/>
          <p:nvPr/>
        </p:nvSpPr>
        <p:spPr>
          <a:xfrm>
            <a:off x="197034" y="3652391"/>
            <a:ext cx="1668920" cy="369332"/>
          </a:xfrm>
          <a:prstGeom prst="rect">
            <a:avLst/>
          </a:prstGeom>
          <a:noFill/>
        </p:spPr>
        <p:txBody>
          <a:bodyPr wrap="square" rtlCol="0">
            <a:spAutoFit/>
          </a:bodyPr>
          <a:lstStyle/>
          <a:p>
            <a:r>
              <a:rPr lang="en-US" sz="1800" dirty="0">
                <a:solidFill>
                  <a:srgbClr val="FFFF00"/>
                </a:solidFill>
              </a:rPr>
              <a:t>Captain America</a:t>
            </a:r>
          </a:p>
        </p:txBody>
      </p:sp>
      <p:sp>
        <p:nvSpPr>
          <p:cNvPr id="15" name="ZoneTexte 14">
            <a:extLst>
              <a:ext uri="{FF2B5EF4-FFF2-40B4-BE49-F238E27FC236}">
                <a16:creationId xmlns:a16="http://schemas.microsoft.com/office/drawing/2014/main" id="{2D3BEA65-6EF9-36BA-CAE5-52485AD4CE89}"/>
              </a:ext>
            </a:extLst>
          </p:cNvPr>
          <p:cNvSpPr txBox="1"/>
          <p:nvPr/>
        </p:nvSpPr>
        <p:spPr>
          <a:xfrm>
            <a:off x="1979712" y="3652391"/>
            <a:ext cx="1668920" cy="369332"/>
          </a:xfrm>
          <a:prstGeom prst="rect">
            <a:avLst/>
          </a:prstGeom>
          <a:noFill/>
        </p:spPr>
        <p:txBody>
          <a:bodyPr wrap="square" rtlCol="0">
            <a:spAutoFit/>
          </a:bodyPr>
          <a:lstStyle/>
          <a:p>
            <a:r>
              <a:rPr lang="en-US" sz="1800" dirty="0">
                <a:solidFill>
                  <a:srgbClr val="FFFF00"/>
                </a:solidFill>
              </a:rPr>
              <a:t>Wonder Woman</a:t>
            </a:r>
          </a:p>
        </p:txBody>
      </p:sp>
      <p:sp>
        <p:nvSpPr>
          <p:cNvPr id="16" name="ZoneTexte 15">
            <a:extLst>
              <a:ext uri="{FF2B5EF4-FFF2-40B4-BE49-F238E27FC236}">
                <a16:creationId xmlns:a16="http://schemas.microsoft.com/office/drawing/2014/main" id="{15804EDE-FD71-7575-E626-AE2FBEE3361E}"/>
              </a:ext>
            </a:extLst>
          </p:cNvPr>
          <p:cNvSpPr txBox="1"/>
          <p:nvPr/>
        </p:nvSpPr>
        <p:spPr>
          <a:xfrm>
            <a:off x="454077" y="1420671"/>
            <a:ext cx="3051269" cy="369332"/>
          </a:xfrm>
          <a:prstGeom prst="rect">
            <a:avLst/>
          </a:prstGeom>
          <a:noFill/>
        </p:spPr>
        <p:txBody>
          <a:bodyPr wrap="square" rtlCol="0">
            <a:spAutoFit/>
          </a:bodyPr>
          <a:lstStyle/>
          <a:p>
            <a:r>
              <a:rPr lang="en-US" sz="1800" dirty="0">
                <a:solidFill>
                  <a:srgbClr val="FFFF00"/>
                </a:solidFill>
              </a:rPr>
              <a:t>The US Purchaser and his wife</a:t>
            </a:r>
          </a:p>
        </p:txBody>
      </p:sp>
      <p:sp>
        <p:nvSpPr>
          <p:cNvPr id="19" name="Titre 1">
            <a:extLst>
              <a:ext uri="{FF2B5EF4-FFF2-40B4-BE49-F238E27FC236}">
                <a16:creationId xmlns:a16="http://schemas.microsoft.com/office/drawing/2014/main" id="{D011F283-04EB-7047-0690-1E224B806595}"/>
              </a:ext>
            </a:extLst>
          </p:cNvPr>
          <p:cNvSpPr txBox="1">
            <a:spLocks/>
          </p:cNvSpPr>
          <p:nvPr/>
        </p:nvSpPr>
        <p:spPr bwMode="auto">
          <a:xfrm>
            <a:off x="873274" y="0"/>
            <a:ext cx="7397452" cy="1338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FF00"/>
                </a:solidFill>
                <a:latin typeface="+mj-lt"/>
                <a:ea typeface="+mj-ea"/>
                <a:cs typeface="+mj-cs"/>
              </a:defRPr>
            </a:lvl1pPr>
            <a:lvl2pPr algn="ctr" rtl="0" eaLnBrk="0" fontAlgn="base" hangingPunct="0">
              <a:spcBef>
                <a:spcPct val="0"/>
              </a:spcBef>
              <a:spcAft>
                <a:spcPct val="0"/>
              </a:spcAft>
              <a:defRPr sz="4400">
                <a:solidFill>
                  <a:srgbClr val="FFFF00"/>
                </a:solidFill>
                <a:latin typeface="Times New Roman" pitchFamily="18" charset="0"/>
              </a:defRPr>
            </a:lvl2pPr>
            <a:lvl3pPr algn="ctr" rtl="0" eaLnBrk="0" fontAlgn="base" hangingPunct="0">
              <a:spcBef>
                <a:spcPct val="0"/>
              </a:spcBef>
              <a:spcAft>
                <a:spcPct val="0"/>
              </a:spcAft>
              <a:defRPr sz="4400">
                <a:solidFill>
                  <a:srgbClr val="FFFF00"/>
                </a:solidFill>
                <a:latin typeface="Times New Roman" pitchFamily="18" charset="0"/>
              </a:defRPr>
            </a:lvl3pPr>
            <a:lvl4pPr algn="ctr" rtl="0" eaLnBrk="0" fontAlgn="base" hangingPunct="0">
              <a:spcBef>
                <a:spcPct val="0"/>
              </a:spcBef>
              <a:spcAft>
                <a:spcPct val="0"/>
              </a:spcAft>
              <a:defRPr sz="4400">
                <a:solidFill>
                  <a:srgbClr val="FFFF00"/>
                </a:solidFill>
                <a:latin typeface="Times New Roman" pitchFamily="18" charset="0"/>
              </a:defRPr>
            </a:lvl4pPr>
            <a:lvl5pPr algn="ctr" rtl="0" eaLnBrk="0" fontAlgn="base" hangingPunct="0">
              <a:spcBef>
                <a:spcPct val="0"/>
              </a:spcBef>
              <a:spcAft>
                <a:spcPct val="0"/>
              </a:spcAft>
              <a:defRPr sz="4400">
                <a:solidFill>
                  <a:srgbClr val="FFFF00"/>
                </a:solidFill>
                <a:latin typeface="Times New Roman" pitchFamily="18" charset="0"/>
              </a:defRPr>
            </a:lvl5pPr>
            <a:lvl6pPr marL="457200" algn="ctr" rtl="0" eaLnBrk="0" fontAlgn="base" hangingPunct="0">
              <a:spcBef>
                <a:spcPct val="0"/>
              </a:spcBef>
              <a:spcAft>
                <a:spcPct val="0"/>
              </a:spcAft>
              <a:defRPr sz="4400">
                <a:solidFill>
                  <a:srgbClr val="FFFF00"/>
                </a:solidFill>
                <a:latin typeface="Times New Roman" pitchFamily="18" charset="0"/>
              </a:defRPr>
            </a:lvl6pPr>
            <a:lvl7pPr marL="914400" algn="ctr" rtl="0" eaLnBrk="0" fontAlgn="base" hangingPunct="0">
              <a:spcBef>
                <a:spcPct val="0"/>
              </a:spcBef>
              <a:spcAft>
                <a:spcPct val="0"/>
              </a:spcAft>
              <a:defRPr sz="4400">
                <a:solidFill>
                  <a:srgbClr val="FFFF00"/>
                </a:solidFill>
                <a:latin typeface="Times New Roman" pitchFamily="18" charset="0"/>
              </a:defRPr>
            </a:lvl7pPr>
            <a:lvl8pPr marL="1371600" algn="ctr" rtl="0" eaLnBrk="0" fontAlgn="base" hangingPunct="0">
              <a:spcBef>
                <a:spcPct val="0"/>
              </a:spcBef>
              <a:spcAft>
                <a:spcPct val="0"/>
              </a:spcAft>
              <a:defRPr sz="4400">
                <a:solidFill>
                  <a:srgbClr val="FFFF00"/>
                </a:solidFill>
                <a:latin typeface="Times New Roman" pitchFamily="18" charset="0"/>
              </a:defRPr>
            </a:lvl8pPr>
            <a:lvl9pPr marL="1828800" algn="ctr" rtl="0" eaLnBrk="0" fontAlgn="base" hangingPunct="0">
              <a:spcBef>
                <a:spcPct val="0"/>
              </a:spcBef>
              <a:spcAft>
                <a:spcPct val="0"/>
              </a:spcAft>
              <a:defRPr sz="4400">
                <a:solidFill>
                  <a:srgbClr val="FFFF00"/>
                </a:solidFill>
                <a:latin typeface="Times New Roman" pitchFamily="18" charset="0"/>
              </a:defRPr>
            </a:lvl9pPr>
          </a:lstStyle>
          <a:p>
            <a:r>
              <a:rPr lang="en-US" sz="2400" kern="0" dirty="0">
                <a:latin typeface="Garamond" panose="02020404030301010803" pitchFamily="18" charset="0"/>
              </a:rPr>
              <a:t>Case Study</a:t>
            </a:r>
            <a:br>
              <a:rPr lang="en-US" sz="2400" kern="0" dirty="0">
                <a:latin typeface="Garamond" panose="02020404030301010803" pitchFamily="18" charset="0"/>
              </a:rPr>
            </a:br>
            <a:r>
              <a:rPr lang="en-US" sz="2400" kern="0" dirty="0">
                <a:latin typeface="Garamond" panose="02020404030301010803" pitchFamily="18" charset="0"/>
              </a:rPr>
              <a:t>(Inspired by Real Events)</a:t>
            </a:r>
            <a:br>
              <a:rPr lang="en-US" sz="3600" kern="0" dirty="0">
                <a:latin typeface="Garamond" panose="02020404030301010803" pitchFamily="18" charset="0"/>
              </a:rPr>
            </a:br>
            <a:r>
              <a:rPr lang="en-US" sz="1800" kern="0" dirty="0">
                <a:latin typeface="Garamond" panose="02020404030301010803" pitchFamily="18" charset="0"/>
              </a:rPr>
              <a:t>Facts and Characters </a:t>
            </a:r>
            <a:br>
              <a:rPr lang="en-US" sz="1800" kern="0" dirty="0">
                <a:latin typeface="Garamond" panose="02020404030301010803" pitchFamily="18" charset="0"/>
              </a:rPr>
            </a:br>
            <a:r>
              <a:rPr lang="en-US" sz="1800" kern="0" dirty="0">
                <a:latin typeface="Garamond" panose="02020404030301010803" pitchFamily="18" charset="0"/>
              </a:rPr>
              <a:t>(Based on Marvel and DC Comics and Asterix the Gaul Cartoons)</a:t>
            </a:r>
            <a:endParaRPr lang="en-US" sz="2800" kern="0" dirty="0">
              <a:latin typeface="Garamond" panose="02020404030301010803" pitchFamily="18" charset="0"/>
            </a:endParaRPr>
          </a:p>
        </p:txBody>
      </p:sp>
      <p:pic>
        <p:nvPicPr>
          <p:cNvPr id="22" name="Image 21">
            <a:extLst>
              <a:ext uri="{FF2B5EF4-FFF2-40B4-BE49-F238E27FC236}">
                <a16:creationId xmlns:a16="http://schemas.microsoft.com/office/drawing/2014/main" id="{63320D4E-747B-7EA6-8BBD-690D7835E62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93321" y="1827805"/>
            <a:ext cx="1839072" cy="1530712"/>
          </a:xfrm>
          <a:prstGeom prst="rect">
            <a:avLst/>
          </a:prstGeom>
        </p:spPr>
      </p:pic>
      <p:pic>
        <p:nvPicPr>
          <p:cNvPr id="24" name="Image 23">
            <a:extLst>
              <a:ext uri="{FF2B5EF4-FFF2-40B4-BE49-F238E27FC236}">
                <a16:creationId xmlns:a16="http://schemas.microsoft.com/office/drawing/2014/main" id="{F340FB10-F4C8-91DF-6AF1-C0E5A323FCD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9562" y="1817070"/>
            <a:ext cx="1757977" cy="1957214"/>
          </a:xfrm>
          <a:prstGeom prst="rect">
            <a:avLst/>
          </a:prstGeom>
        </p:spPr>
      </p:pic>
      <p:pic>
        <p:nvPicPr>
          <p:cNvPr id="26" name="Image 25">
            <a:extLst>
              <a:ext uri="{FF2B5EF4-FFF2-40B4-BE49-F238E27FC236}">
                <a16:creationId xmlns:a16="http://schemas.microsoft.com/office/drawing/2014/main" id="{C07745AA-B088-7AAD-930D-5CBE59DF0DB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99992" y="3429000"/>
            <a:ext cx="1832401" cy="2316193"/>
          </a:xfrm>
          <a:prstGeom prst="rect">
            <a:avLst/>
          </a:prstGeom>
        </p:spPr>
      </p:pic>
      <p:sp>
        <p:nvSpPr>
          <p:cNvPr id="27" name="ZoneTexte 26">
            <a:extLst>
              <a:ext uri="{FF2B5EF4-FFF2-40B4-BE49-F238E27FC236}">
                <a16:creationId xmlns:a16="http://schemas.microsoft.com/office/drawing/2014/main" id="{3C1E595C-8D28-B6AE-AFF3-A73FD21B2DA4}"/>
              </a:ext>
            </a:extLst>
          </p:cNvPr>
          <p:cNvSpPr txBox="1"/>
          <p:nvPr/>
        </p:nvSpPr>
        <p:spPr>
          <a:xfrm>
            <a:off x="6351233" y="4125431"/>
            <a:ext cx="1757977" cy="923330"/>
          </a:xfrm>
          <a:prstGeom prst="rect">
            <a:avLst/>
          </a:prstGeom>
          <a:noFill/>
        </p:spPr>
        <p:txBody>
          <a:bodyPr wrap="square" rtlCol="0">
            <a:spAutoFit/>
          </a:bodyPr>
          <a:lstStyle/>
          <a:p>
            <a:r>
              <a:rPr lang="en-US" sz="1800" dirty="0">
                <a:solidFill>
                  <a:srgbClr val="FFFF00"/>
                </a:solidFill>
              </a:rPr>
              <a:t>The French Real Property </a:t>
            </a:r>
          </a:p>
          <a:p>
            <a:r>
              <a:rPr lang="en-US" sz="1800" dirty="0">
                <a:solidFill>
                  <a:srgbClr val="FFFF00"/>
                </a:solidFill>
              </a:rPr>
              <a:t>“Sweet Home”</a:t>
            </a:r>
          </a:p>
        </p:txBody>
      </p:sp>
      <p:pic>
        <p:nvPicPr>
          <p:cNvPr id="3" name="Image 2">
            <a:extLst>
              <a:ext uri="{FF2B5EF4-FFF2-40B4-BE49-F238E27FC236}">
                <a16:creationId xmlns:a16="http://schemas.microsoft.com/office/drawing/2014/main" id="{423D3426-1FB6-2188-D666-5C21E9447FE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0755" y="4079546"/>
            <a:ext cx="1569941" cy="1988840"/>
          </a:xfrm>
          <a:prstGeom prst="rect">
            <a:avLst/>
          </a:prstGeom>
        </p:spPr>
      </p:pic>
      <p:sp>
        <p:nvSpPr>
          <p:cNvPr id="4" name="ZoneTexte 3">
            <a:extLst>
              <a:ext uri="{FF2B5EF4-FFF2-40B4-BE49-F238E27FC236}">
                <a16:creationId xmlns:a16="http://schemas.microsoft.com/office/drawing/2014/main" id="{EA3647B0-14B2-7B6E-90EB-B5A1B6129A0F}"/>
              </a:ext>
            </a:extLst>
          </p:cNvPr>
          <p:cNvSpPr txBox="1"/>
          <p:nvPr/>
        </p:nvSpPr>
        <p:spPr>
          <a:xfrm>
            <a:off x="2044719" y="4365104"/>
            <a:ext cx="1832400" cy="1200329"/>
          </a:xfrm>
          <a:prstGeom prst="rect">
            <a:avLst/>
          </a:prstGeom>
          <a:noFill/>
        </p:spPr>
        <p:txBody>
          <a:bodyPr wrap="square" rtlCol="0">
            <a:spAutoFit/>
          </a:bodyPr>
          <a:lstStyle/>
          <a:p>
            <a:r>
              <a:rPr lang="en-US" sz="1800" dirty="0">
                <a:solidFill>
                  <a:srgbClr val="FFFF00"/>
                </a:solidFill>
              </a:rPr>
              <a:t>Superman</a:t>
            </a:r>
          </a:p>
          <a:p>
            <a:r>
              <a:rPr lang="en-US" sz="1800" dirty="0">
                <a:solidFill>
                  <a:srgbClr val="FFFF00"/>
                </a:solidFill>
              </a:rPr>
              <a:t>The American Lawyer </a:t>
            </a:r>
          </a:p>
          <a:p>
            <a:r>
              <a:rPr lang="en-US" sz="1800" dirty="0">
                <a:solidFill>
                  <a:srgbClr val="FFFF00"/>
                </a:solidFill>
              </a:rPr>
              <a:t>(ACTEC Fellow)</a:t>
            </a:r>
          </a:p>
        </p:txBody>
      </p:sp>
    </p:spTree>
    <p:extLst>
      <p:ext uri="{BB962C8B-B14F-4D97-AF65-F5344CB8AC3E}">
        <p14:creationId xmlns:p14="http://schemas.microsoft.com/office/powerpoint/2010/main" val="2019783984"/>
      </p:ext>
    </p:extLst>
  </p:cSld>
  <p:clrMapOvr>
    <a:masterClrMapping/>
  </p:clrMapOvr>
  <p:transition spd="slow">
    <p:wipe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843808" y="188640"/>
            <a:ext cx="3456384" cy="576064"/>
          </a:xfrm>
        </p:spPr>
        <p:txBody>
          <a:bodyPr/>
          <a:lstStyle/>
          <a:p>
            <a:r>
              <a:rPr lang="en-US" sz="2400" kern="0" dirty="0">
                <a:latin typeface="Garamond" panose="02020404030301010803" pitchFamily="18" charset="0"/>
              </a:rPr>
              <a:t>Case Study</a:t>
            </a:r>
            <a:endParaRPr lang="en-US" sz="3200" kern="0" dirty="0">
              <a:latin typeface="Garamond" panose="02020404030301010803" pitchFamily="18" charset="0"/>
            </a:endParaRPr>
          </a:p>
        </p:txBody>
      </p:sp>
      <p:pic>
        <p:nvPicPr>
          <p:cNvPr id="10" name="Image 9">
            <a:extLst>
              <a:ext uri="{FF2B5EF4-FFF2-40B4-BE49-F238E27FC236}">
                <a16:creationId xmlns:a16="http://schemas.microsoft.com/office/drawing/2014/main" id="{88425793-F657-8BCD-3317-5998C009C7E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05058" y="2080451"/>
            <a:ext cx="2378680" cy="2063325"/>
          </a:xfrm>
          <a:prstGeom prst="rect">
            <a:avLst/>
          </a:prstGeom>
        </p:spPr>
      </p:pic>
      <p:pic>
        <p:nvPicPr>
          <p:cNvPr id="12" name="Image 11">
            <a:extLst>
              <a:ext uri="{FF2B5EF4-FFF2-40B4-BE49-F238E27FC236}">
                <a16:creationId xmlns:a16="http://schemas.microsoft.com/office/drawing/2014/main" id="{AE1CCDC3-414A-00D8-3B6E-58709700F4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1875" y="2361929"/>
            <a:ext cx="934119" cy="1751742"/>
          </a:xfrm>
          <a:prstGeom prst="rect">
            <a:avLst/>
          </a:prstGeom>
        </p:spPr>
      </p:pic>
      <p:pic>
        <p:nvPicPr>
          <p:cNvPr id="14" name="Image 13">
            <a:extLst>
              <a:ext uri="{FF2B5EF4-FFF2-40B4-BE49-F238E27FC236}">
                <a16:creationId xmlns:a16="http://schemas.microsoft.com/office/drawing/2014/main" id="{A382264C-3C5F-6287-1178-CF68E17DE5E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75205" y="1924679"/>
            <a:ext cx="2230573" cy="2872597"/>
          </a:xfrm>
          <a:prstGeom prst="rect">
            <a:avLst/>
          </a:prstGeom>
        </p:spPr>
      </p:pic>
      <p:sp>
        <p:nvSpPr>
          <p:cNvPr id="15" name="ZoneTexte 14">
            <a:extLst>
              <a:ext uri="{FF2B5EF4-FFF2-40B4-BE49-F238E27FC236}">
                <a16:creationId xmlns:a16="http://schemas.microsoft.com/office/drawing/2014/main" id="{7B555F52-2601-9935-0DBD-9AF9A73ED46D}"/>
              </a:ext>
            </a:extLst>
          </p:cNvPr>
          <p:cNvSpPr txBox="1"/>
          <p:nvPr/>
        </p:nvSpPr>
        <p:spPr>
          <a:xfrm>
            <a:off x="1088184" y="1770933"/>
            <a:ext cx="2963064" cy="369332"/>
          </a:xfrm>
          <a:prstGeom prst="rect">
            <a:avLst/>
          </a:prstGeom>
          <a:noFill/>
        </p:spPr>
        <p:txBody>
          <a:bodyPr wrap="square" rtlCol="0">
            <a:spAutoFit/>
          </a:bodyPr>
          <a:lstStyle/>
          <a:p>
            <a:r>
              <a:rPr lang="en-US" sz="1800" dirty="0">
                <a:solidFill>
                  <a:srgbClr val="FFFF00"/>
                </a:solidFill>
              </a:rPr>
              <a:t>The French Seller and his wife</a:t>
            </a:r>
          </a:p>
        </p:txBody>
      </p:sp>
      <p:sp>
        <p:nvSpPr>
          <p:cNvPr id="16" name="ZoneTexte 15">
            <a:extLst>
              <a:ext uri="{FF2B5EF4-FFF2-40B4-BE49-F238E27FC236}">
                <a16:creationId xmlns:a16="http://schemas.microsoft.com/office/drawing/2014/main" id="{CDB90811-3EC5-E738-8914-19F6037C51B0}"/>
              </a:ext>
            </a:extLst>
          </p:cNvPr>
          <p:cNvSpPr txBox="1"/>
          <p:nvPr/>
        </p:nvSpPr>
        <p:spPr>
          <a:xfrm>
            <a:off x="971600" y="4179081"/>
            <a:ext cx="1092856" cy="369332"/>
          </a:xfrm>
          <a:prstGeom prst="rect">
            <a:avLst/>
          </a:prstGeom>
          <a:noFill/>
        </p:spPr>
        <p:txBody>
          <a:bodyPr wrap="square" rtlCol="0">
            <a:spAutoFit/>
          </a:bodyPr>
          <a:lstStyle/>
          <a:p>
            <a:r>
              <a:rPr lang="en-US" sz="1800" dirty="0">
                <a:solidFill>
                  <a:srgbClr val="FFFF00"/>
                </a:solidFill>
              </a:rPr>
              <a:t>Harmonia</a:t>
            </a:r>
          </a:p>
        </p:txBody>
      </p:sp>
      <p:sp>
        <p:nvSpPr>
          <p:cNvPr id="17" name="ZoneTexte 16">
            <a:extLst>
              <a:ext uri="{FF2B5EF4-FFF2-40B4-BE49-F238E27FC236}">
                <a16:creationId xmlns:a16="http://schemas.microsoft.com/office/drawing/2014/main" id="{14E45EAA-1AAC-F0EF-55C4-469F6B415E2B}"/>
              </a:ext>
            </a:extLst>
          </p:cNvPr>
          <p:cNvSpPr txBox="1"/>
          <p:nvPr/>
        </p:nvSpPr>
        <p:spPr>
          <a:xfrm>
            <a:off x="2760701" y="4179081"/>
            <a:ext cx="1152128" cy="369332"/>
          </a:xfrm>
          <a:prstGeom prst="rect">
            <a:avLst/>
          </a:prstGeom>
          <a:noFill/>
        </p:spPr>
        <p:txBody>
          <a:bodyPr wrap="square" rtlCol="0">
            <a:spAutoFit/>
          </a:bodyPr>
          <a:lstStyle/>
          <a:p>
            <a:r>
              <a:rPr lang="en-US" sz="1800" dirty="0" err="1">
                <a:solidFill>
                  <a:srgbClr val="FFFF00"/>
                </a:solidFill>
              </a:rPr>
              <a:t>Cacofonix</a:t>
            </a:r>
            <a:endParaRPr lang="en-US" sz="1800" dirty="0">
              <a:solidFill>
                <a:srgbClr val="FFFF00"/>
              </a:solidFill>
            </a:endParaRPr>
          </a:p>
        </p:txBody>
      </p:sp>
      <p:sp>
        <p:nvSpPr>
          <p:cNvPr id="18" name="ZoneTexte 17">
            <a:extLst>
              <a:ext uri="{FF2B5EF4-FFF2-40B4-BE49-F238E27FC236}">
                <a16:creationId xmlns:a16="http://schemas.microsoft.com/office/drawing/2014/main" id="{8A604ABE-4528-C21B-1DC1-500E1E6F1A47}"/>
              </a:ext>
            </a:extLst>
          </p:cNvPr>
          <p:cNvSpPr txBox="1"/>
          <p:nvPr/>
        </p:nvSpPr>
        <p:spPr>
          <a:xfrm>
            <a:off x="6415986" y="1419531"/>
            <a:ext cx="1549009" cy="369332"/>
          </a:xfrm>
          <a:prstGeom prst="rect">
            <a:avLst/>
          </a:prstGeom>
          <a:noFill/>
        </p:spPr>
        <p:txBody>
          <a:bodyPr wrap="square" rtlCol="0">
            <a:spAutoFit/>
          </a:bodyPr>
          <a:lstStyle/>
          <a:p>
            <a:r>
              <a:rPr lang="en-US" sz="1800" dirty="0">
                <a:solidFill>
                  <a:srgbClr val="FFFF00"/>
                </a:solidFill>
              </a:rPr>
              <a:t>“Sweet Home”</a:t>
            </a:r>
          </a:p>
        </p:txBody>
      </p:sp>
    </p:spTree>
    <p:extLst>
      <p:ext uri="{BB962C8B-B14F-4D97-AF65-F5344CB8AC3E}">
        <p14:creationId xmlns:p14="http://schemas.microsoft.com/office/powerpoint/2010/main" val="2440295955"/>
      </p:ext>
    </p:extLst>
  </p:cSld>
  <p:clrMapOvr>
    <a:masterClrMapping/>
  </p:clrMapOvr>
  <p:transition spd="slow">
    <p:wipe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437874" y="21294"/>
            <a:ext cx="2268252" cy="588325"/>
          </a:xfrm>
        </p:spPr>
        <p:txBody>
          <a:bodyPr/>
          <a:lstStyle/>
          <a:p>
            <a:r>
              <a:rPr lang="en-US" sz="2400" dirty="0">
                <a:latin typeface="Garamond" panose="02020404030301010803" pitchFamily="18" charset="0"/>
              </a:rPr>
              <a:t>Case</a:t>
            </a:r>
            <a:r>
              <a:rPr lang="en-US" sz="2800" dirty="0">
                <a:latin typeface="Garamond" panose="02020404030301010803" pitchFamily="18" charset="0"/>
              </a:rPr>
              <a:t> </a:t>
            </a:r>
            <a:r>
              <a:rPr lang="en-US" sz="2400" dirty="0">
                <a:latin typeface="Garamond" panose="02020404030301010803" pitchFamily="18" charset="0"/>
              </a:rPr>
              <a:t>Study</a:t>
            </a:r>
            <a:endParaRPr lang="en-US" sz="2800" dirty="0">
              <a:latin typeface="Garamond" panose="02020404030301010803" pitchFamily="18" charset="0"/>
            </a:endParaRPr>
          </a:p>
        </p:txBody>
      </p:sp>
      <p:sp>
        <p:nvSpPr>
          <p:cNvPr id="5" name="Titre 1">
            <a:extLst>
              <a:ext uri="{FF2B5EF4-FFF2-40B4-BE49-F238E27FC236}">
                <a16:creationId xmlns:a16="http://schemas.microsoft.com/office/drawing/2014/main" id="{88FD4CB4-16F9-108F-3E18-A19F71E5CC3B}"/>
              </a:ext>
            </a:extLst>
          </p:cNvPr>
          <p:cNvSpPr txBox="1">
            <a:spLocks/>
          </p:cNvSpPr>
          <p:nvPr/>
        </p:nvSpPr>
        <p:spPr bwMode="auto">
          <a:xfrm>
            <a:off x="3552629" y="445425"/>
            <a:ext cx="2016224" cy="533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FF00"/>
                </a:solidFill>
                <a:latin typeface="+mj-lt"/>
                <a:ea typeface="+mj-ea"/>
                <a:cs typeface="+mj-cs"/>
              </a:defRPr>
            </a:lvl1pPr>
            <a:lvl2pPr algn="ctr" rtl="0" eaLnBrk="0" fontAlgn="base" hangingPunct="0">
              <a:spcBef>
                <a:spcPct val="0"/>
              </a:spcBef>
              <a:spcAft>
                <a:spcPct val="0"/>
              </a:spcAft>
              <a:defRPr sz="4400">
                <a:solidFill>
                  <a:srgbClr val="FFFF00"/>
                </a:solidFill>
                <a:latin typeface="Times New Roman" pitchFamily="18" charset="0"/>
              </a:defRPr>
            </a:lvl2pPr>
            <a:lvl3pPr algn="ctr" rtl="0" eaLnBrk="0" fontAlgn="base" hangingPunct="0">
              <a:spcBef>
                <a:spcPct val="0"/>
              </a:spcBef>
              <a:spcAft>
                <a:spcPct val="0"/>
              </a:spcAft>
              <a:defRPr sz="4400">
                <a:solidFill>
                  <a:srgbClr val="FFFF00"/>
                </a:solidFill>
                <a:latin typeface="Times New Roman" pitchFamily="18" charset="0"/>
              </a:defRPr>
            </a:lvl3pPr>
            <a:lvl4pPr algn="ctr" rtl="0" eaLnBrk="0" fontAlgn="base" hangingPunct="0">
              <a:spcBef>
                <a:spcPct val="0"/>
              </a:spcBef>
              <a:spcAft>
                <a:spcPct val="0"/>
              </a:spcAft>
              <a:defRPr sz="4400">
                <a:solidFill>
                  <a:srgbClr val="FFFF00"/>
                </a:solidFill>
                <a:latin typeface="Times New Roman" pitchFamily="18" charset="0"/>
              </a:defRPr>
            </a:lvl4pPr>
            <a:lvl5pPr algn="ctr" rtl="0" eaLnBrk="0" fontAlgn="base" hangingPunct="0">
              <a:spcBef>
                <a:spcPct val="0"/>
              </a:spcBef>
              <a:spcAft>
                <a:spcPct val="0"/>
              </a:spcAft>
              <a:defRPr sz="4400">
                <a:solidFill>
                  <a:srgbClr val="FFFF00"/>
                </a:solidFill>
                <a:latin typeface="Times New Roman" pitchFamily="18" charset="0"/>
              </a:defRPr>
            </a:lvl5pPr>
            <a:lvl6pPr marL="457200" algn="ctr" rtl="0" eaLnBrk="0" fontAlgn="base" hangingPunct="0">
              <a:spcBef>
                <a:spcPct val="0"/>
              </a:spcBef>
              <a:spcAft>
                <a:spcPct val="0"/>
              </a:spcAft>
              <a:defRPr sz="4400">
                <a:solidFill>
                  <a:srgbClr val="FFFF00"/>
                </a:solidFill>
                <a:latin typeface="Times New Roman" pitchFamily="18" charset="0"/>
              </a:defRPr>
            </a:lvl6pPr>
            <a:lvl7pPr marL="914400" algn="ctr" rtl="0" eaLnBrk="0" fontAlgn="base" hangingPunct="0">
              <a:spcBef>
                <a:spcPct val="0"/>
              </a:spcBef>
              <a:spcAft>
                <a:spcPct val="0"/>
              </a:spcAft>
              <a:defRPr sz="4400">
                <a:solidFill>
                  <a:srgbClr val="FFFF00"/>
                </a:solidFill>
                <a:latin typeface="Times New Roman" pitchFamily="18" charset="0"/>
              </a:defRPr>
            </a:lvl7pPr>
            <a:lvl8pPr marL="1371600" algn="ctr" rtl="0" eaLnBrk="0" fontAlgn="base" hangingPunct="0">
              <a:spcBef>
                <a:spcPct val="0"/>
              </a:spcBef>
              <a:spcAft>
                <a:spcPct val="0"/>
              </a:spcAft>
              <a:defRPr sz="4400">
                <a:solidFill>
                  <a:srgbClr val="FFFF00"/>
                </a:solidFill>
                <a:latin typeface="Times New Roman" pitchFamily="18" charset="0"/>
              </a:defRPr>
            </a:lvl8pPr>
            <a:lvl9pPr marL="1828800" algn="ctr" rtl="0" eaLnBrk="0" fontAlgn="base" hangingPunct="0">
              <a:spcBef>
                <a:spcPct val="0"/>
              </a:spcBef>
              <a:spcAft>
                <a:spcPct val="0"/>
              </a:spcAft>
              <a:defRPr sz="4400">
                <a:solidFill>
                  <a:srgbClr val="FFFF00"/>
                </a:solidFill>
                <a:latin typeface="Times New Roman" pitchFamily="18" charset="0"/>
              </a:defRPr>
            </a:lvl9pPr>
          </a:lstStyle>
          <a:p>
            <a:r>
              <a:rPr lang="en-US" sz="2000" kern="0" dirty="0">
                <a:latin typeface="Garamond" panose="02020404030301010803" pitchFamily="18" charset="0"/>
              </a:rPr>
              <a:t>Other Characters</a:t>
            </a:r>
          </a:p>
        </p:txBody>
      </p:sp>
      <p:pic>
        <p:nvPicPr>
          <p:cNvPr id="9" name="Image 8">
            <a:extLst>
              <a:ext uri="{FF2B5EF4-FFF2-40B4-BE49-F238E27FC236}">
                <a16:creationId xmlns:a16="http://schemas.microsoft.com/office/drawing/2014/main" id="{25D7FC08-C801-C174-BA20-A96F4A4CD11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87881" y="949368"/>
            <a:ext cx="1760007" cy="2364749"/>
          </a:xfrm>
          <a:prstGeom prst="rect">
            <a:avLst/>
          </a:prstGeom>
        </p:spPr>
      </p:pic>
      <p:pic>
        <p:nvPicPr>
          <p:cNvPr id="11" name="Image 10">
            <a:extLst>
              <a:ext uri="{FF2B5EF4-FFF2-40B4-BE49-F238E27FC236}">
                <a16:creationId xmlns:a16="http://schemas.microsoft.com/office/drawing/2014/main" id="{5BC8E1CB-E8DA-F115-4878-578A5E26E4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758" y="3797370"/>
            <a:ext cx="2005552" cy="1710704"/>
          </a:xfrm>
          <a:prstGeom prst="rect">
            <a:avLst/>
          </a:prstGeom>
        </p:spPr>
      </p:pic>
      <p:sp>
        <p:nvSpPr>
          <p:cNvPr id="12" name="ZoneTexte 11">
            <a:extLst>
              <a:ext uri="{FF2B5EF4-FFF2-40B4-BE49-F238E27FC236}">
                <a16:creationId xmlns:a16="http://schemas.microsoft.com/office/drawing/2014/main" id="{D822BD73-1953-C41A-805A-F9AC9A1204B6}"/>
              </a:ext>
            </a:extLst>
          </p:cNvPr>
          <p:cNvSpPr txBox="1"/>
          <p:nvPr/>
        </p:nvSpPr>
        <p:spPr>
          <a:xfrm>
            <a:off x="2242736" y="3841573"/>
            <a:ext cx="1092856" cy="369332"/>
          </a:xfrm>
          <a:prstGeom prst="rect">
            <a:avLst/>
          </a:prstGeom>
          <a:noFill/>
        </p:spPr>
        <p:txBody>
          <a:bodyPr wrap="square" rtlCol="0">
            <a:spAutoFit/>
          </a:bodyPr>
          <a:lstStyle/>
          <a:p>
            <a:r>
              <a:rPr lang="en-US" sz="1800" dirty="0">
                <a:solidFill>
                  <a:srgbClr val="FFFF00"/>
                </a:solidFill>
              </a:rPr>
              <a:t>Asterix</a:t>
            </a:r>
          </a:p>
        </p:txBody>
      </p:sp>
      <p:sp>
        <p:nvSpPr>
          <p:cNvPr id="13" name="ZoneTexte 12">
            <a:extLst>
              <a:ext uri="{FF2B5EF4-FFF2-40B4-BE49-F238E27FC236}">
                <a16:creationId xmlns:a16="http://schemas.microsoft.com/office/drawing/2014/main" id="{1EB7BB17-2B3F-14CE-51D0-D5C077E5A00B}"/>
              </a:ext>
            </a:extLst>
          </p:cNvPr>
          <p:cNvSpPr txBox="1"/>
          <p:nvPr/>
        </p:nvSpPr>
        <p:spPr>
          <a:xfrm>
            <a:off x="5605445" y="1762410"/>
            <a:ext cx="1399965" cy="369332"/>
          </a:xfrm>
          <a:prstGeom prst="rect">
            <a:avLst/>
          </a:prstGeom>
          <a:noFill/>
        </p:spPr>
        <p:txBody>
          <a:bodyPr wrap="square" rtlCol="0">
            <a:spAutoFit/>
          </a:bodyPr>
          <a:lstStyle/>
          <a:p>
            <a:r>
              <a:rPr lang="en-US" sz="1800" dirty="0" err="1">
                <a:solidFill>
                  <a:srgbClr val="FFFF00"/>
                </a:solidFill>
              </a:rPr>
              <a:t>Vitalstatistix</a:t>
            </a:r>
            <a:endParaRPr lang="en-US" sz="1800" dirty="0">
              <a:solidFill>
                <a:srgbClr val="FFFF00"/>
              </a:solidFill>
            </a:endParaRPr>
          </a:p>
        </p:txBody>
      </p:sp>
      <p:sp>
        <p:nvSpPr>
          <p:cNvPr id="14" name="ZoneTexte 13">
            <a:extLst>
              <a:ext uri="{FF2B5EF4-FFF2-40B4-BE49-F238E27FC236}">
                <a16:creationId xmlns:a16="http://schemas.microsoft.com/office/drawing/2014/main" id="{2B400E10-60CA-6AE8-8E8E-B7F2B01E7B1E}"/>
              </a:ext>
            </a:extLst>
          </p:cNvPr>
          <p:cNvSpPr txBox="1"/>
          <p:nvPr/>
        </p:nvSpPr>
        <p:spPr>
          <a:xfrm>
            <a:off x="2387614" y="1762410"/>
            <a:ext cx="1092856" cy="369332"/>
          </a:xfrm>
          <a:prstGeom prst="rect">
            <a:avLst/>
          </a:prstGeom>
          <a:noFill/>
        </p:spPr>
        <p:txBody>
          <a:bodyPr wrap="square" rtlCol="0">
            <a:spAutoFit/>
          </a:bodyPr>
          <a:lstStyle/>
          <a:p>
            <a:r>
              <a:rPr lang="en-US" sz="1800" dirty="0" err="1">
                <a:solidFill>
                  <a:srgbClr val="FFFF00"/>
                </a:solidFill>
              </a:rPr>
              <a:t>Getafix</a:t>
            </a:r>
            <a:endParaRPr lang="en-US" sz="1800" dirty="0">
              <a:solidFill>
                <a:srgbClr val="FFFF00"/>
              </a:solidFill>
            </a:endParaRPr>
          </a:p>
        </p:txBody>
      </p:sp>
      <p:sp>
        <p:nvSpPr>
          <p:cNvPr id="15" name="ZoneTexte 14">
            <a:extLst>
              <a:ext uri="{FF2B5EF4-FFF2-40B4-BE49-F238E27FC236}">
                <a16:creationId xmlns:a16="http://schemas.microsoft.com/office/drawing/2014/main" id="{FD304699-B09D-7C03-EF84-C33AE8C5BFEE}"/>
              </a:ext>
            </a:extLst>
          </p:cNvPr>
          <p:cNvSpPr txBox="1"/>
          <p:nvPr/>
        </p:nvSpPr>
        <p:spPr>
          <a:xfrm>
            <a:off x="2297118" y="2320623"/>
            <a:ext cx="2281512" cy="369332"/>
          </a:xfrm>
          <a:prstGeom prst="rect">
            <a:avLst/>
          </a:prstGeom>
          <a:noFill/>
        </p:spPr>
        <p:txBody>
          <a:bodyPr wrap="square" rtlCol="0">
            <a:spAutoFit/>
          </a:bodyPr>
          <a:lstStyle/>
          <a:p>
            <a:r>
              <a:rPr lang="en-US" sz="1800" dirty="0">
                <a:solidFill>
                  <a:srgbClr val="FFFF00"/>
                </a:solidFill>
              </a:rPr>
              <a:t>The Real Estate Broker</a:t>
            </a:r>
          </a:p>
        </p:txBody>
      </p:sp>
      <p:sp>
        <p:nvSpPr>
          <p:cNvPr id="17" name="ZoneTexte 16">
            <a:extLst>
              <a:ext uri="{FF2B5EF4-FFF2-40B4-BE49-F238E27FC236}">
                <a16:creationId xmlns:a16="http://schemas.microsoft.com/office/drawing/2014/main" id="{D6DBB475-F7FA-8BD4-9BB5-F6A82B32193D}"/>
              </a:ext>
            </a:extLst>
          </p:cNvPr>
          <p:cNvSpPr txBox="1"/>
          <p:nvPr/>
        </p:nvSpPr>
        <p:spPr>
          <a:xfrm>
            <a:off x="4854072" y="2097984"/>
            <a:ext cx="2160240" cy="646331"/>
          </a:xfrm>
          <a:prstGeom prst="rect">
            <a:avLst/>
          </a:prstGeom>
          <a:noFill/>
        </p:spPr>
        <p:txBody>
          <a:bodyPr wrap="square" rtlCol="0">
            <a:spAutoFit/>
          </a:bodyPr>
          <a:lstStyle/>
          <a:p>
            <a:pPr algn="r"/>
            <a:r>
              <a:rPr lang="en-US" sz="1800" dirty="0">
                <a:solidFill>
                  <a:srgbClr val="FFFF00"/>
                </a:solidFill>
              </a:rPr>
              <a:t>The French </a:t>
            </a:r>
            <a:r>
              <a:rPr lang="en-US" sz="1800" dirty="0" err="1">
                <a:solidFill>
                  <a:srgbClr val="FFFF00"/>
                </a:solidFill>
              </a:rPr>
              <a:t>Notaire</a:t>
            </a:r>
            <a:r>
              <a:rPr lang="en-US" sz="1800" dirty="0">
                <a:solidFill>
                  <a:srgbClr val="FFFF00"/>
                </a:solidFill>
              </a:rPr>
              <a:t> introduced by </a:t>
            </a:r>
            <a:r>
              <a:rPr lang="en-US" sz="1800" dirty="0" err="1">
                <a:solidFill>
                  <a:srgbClr val="FFFF00"/>
                </a:solidFill>
              </a:rPr>
              <a:t>Getafix</a:t>
            </a:r>
            <a:endParaRPr lang="en-US" sz="1800" dirty="0">
              <a:solidFill>
                <a:srgbClr val="FFFF00"/>
              </a:solidFill>
            </a:endParaRPr>
          </a:p>
        </p:txBody>
      </p:sp>
      <p:sp>
        <p:nvSpPr>
          <p:cNvPr id="18" name="ZoneTexte 17">
            <a:extLst>
              <a:ext uri="{FF2B5EF4-FFF2-40B4-BE49-F238E27FC236}">
                <a16:creationId xmlns:a16="http://schemas.microsoft.com/office/drawing/2014/main" id="{610D49D9-8FE1-4665-8C4B-14D423B88552}"/>
              </a:ext>
            </a:extLst>
          </p:cNvPr>
          <p:cNvSpPr txBox="1"/>
          <p:nvPr/>
        </p:nvSpPr>
        <p:spPr>
          <a:xfrm>
            <a:off x="2240854" y="4210905"/>
            <a:ext cx="2160240" cy="369332"/>
          </a:xfrm>
          <a:prstGeom prst="rect">
            <a:avLst/>
          </a:prstGeom>
          <a:noFill/>
        </p:spPr>
        <p:txBody>
          <a:bodyPr wrap="square" rtlCol="0">
            <a:spAutoFit/>
          </a:bodyPr>
          <a:lstStyle/>
          <a:p>
            <a:r>
              <a:rPr lang="en-US" sz="1800" dirty="0">
                <a:solidFill>
                  <a:srgbClr val="FFFF00"/>
                </a:solidFill>
              </a:rPr>
              <a:t>The French Avocat</a:t>
            </a:r>
          </a:p>
        </p:txBody>
      </p:sp>
      <p:pic>
        <p:nvPicPr>
          <p:cNvPr id="20" name="Image 19">
            <a:extLst>
              <a:ext uri="{FF2B5EF4-FFF2-40B4-BE49-F238E27FC236}">
                <a16:creationId xmlns:a16="http://schemas.microsoft.com/office/drawing/2014/main" id="{A5BDB020-B699-4416-E2F3-3021ACC966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44208" y="3363520"/>
            <a:ext cx="2032033" cy="2642488"/>
          </a:xfrm>
          <a:prstGeom prst="rect">
            <a:avLst/>
          </a:prstGeom>
        </p:spPr>
      </p:pic>
      <p:sp>
        <p:nvSpPr>
          <p:cNvPr id="21" name="ZoneTexte 20">
            <a:extLst>
              <a:ext uri="{FF2B5EF4-FFF2-40B4-BE49-F238E27FC236}">
                <a16:creationId xmlns:a16="http://schemas.microsoft.com/office/drawing/2014/main" id="{EA8755D9-528C-BE8F-A8EB-8A8F1FE70276}"/>
              </a:ext>
            </a:extLst>
          </p:cNvPr>
          <p:cNvSpPr txBox="1"/>
          <p:nvPr/>
        </p:nvSpPr>
        <p:spPr>
          <a:xfrm>
            <a:off x="5342213" y="3564574"/>
            <a:ext cx="1092856" cy="369332"/>
          </a:xfrm>
          <a:prstGeom prst="rect">
            <a:avLst/>
          </a:prstGeom>
          <a:noFill/>
        </p:spPr>
        <p:txBody>
          <a:bodyPr wrap="square" rtlCol="0">
            <a:spAutoFit/>
          </a:bodyPr>
          <a:lstStyle/>
          <a:p>
            <a:pPr algn="r"/>
            <a:r>
              <a:rPr lang="en-US" sz="1800" dirty="0" err="1">
                <a:solidFill>
                  <a:srgbClr val="FFFF00"/>
                </a:solidFill>
              </a:rPr>
              <a:t>Obelix</a:t>
            </a:r>
            <a:endParaRPr lang="en-US" sz="1800" dirty="0">
              <a:solidFill>
                <a:srgbClr val="FFFF00"/>
              </a:solidFill>
            </a:endParaRPr>
          </a:p>
        </p:txBody>
      </p:sp>
      <p:sp>
        <p:nvSpPr>
          <p:cNvPr id="22" name="ZoneTexte 21">
            <a:extLst>
              <a:ext uri="{FF2B5EF4-FFF2-40B4-BE49-F238E27FC236}">
                <a16:creationId xmlns:a16="http://schemas.microsoft.com/office/drawing/2014/main" id="{FFB8F2B0-81F0-6A9E-29DD-01DA7F0B88BD}"/>
              </a:ext>
            </a:extLst>
          </p:cNvPr>
          <p:cNvSpPr txBox="1"/>
          <p:nvPr/>
        </p:nvSpPr>
        <p:spPr>
          <a:xfrm>
            <a:off x="4357149" y="3933906"/>
            <a:ext cx="2160240" cy="646331"/>
          </a:xfrm>
          <a:prstGeom prst="rect">
            <a:avLst/>
          </a:prstGeom>
          <a:noFill/>
        </p:spPr>
        <p:txBody>
          <a:bodyPr wrap="square" rtlCol="0">
            <a:spAutoFit/>
          </a:bodyPr>
          <a:lstStyle/>
          <a:p>
            <a:pPr algn="r"/>
            <a:r>
              <a:rPr lang="en-US" sz="1800" dirty="0">
                <a:solidFill>
                  <a:srgbClr val="FFFF00"/>
                </a:solidFill>
              </a:rPr>
              <a:t>The </a:t>
            </a:r>
            <a:r>
              <a:rPr lang="en-US" sz="1800" dirty="0" err="1">
                <a:solidFill>
                  <a:srgbClr val="FFFF00"/>
                </a:solidFill>
              </a:rPr>
              <a:t>Notaire</a:t>
            </a:r>
            <a:r>
              <a:rPr lang="en-US" sz="1800" dirty="0">
                <a:solidFill>
                  <a:srgbClr val="FFFF00"/>
                </a:solidFill>
              </a:rPr>
              <a:t> introduced by Asterix</a:t>
            </a:r>
          </a:p>
        </p:txBody>
      </p:sp>
      <p:pic>
        <p:nvPicPr>
          <p:cNvPr id="24" name="Image 23">
            <a:extLst>
              <a:ext uri="{FF2B5EF4-FFF2-40B4-BE49-F238E27FC236}">
                <a16:creationId xmlns:a16="http://schemas.microsoft.com/office/drawing/2014/main" id="{B01E1055-E47C-2FF2-347C-F0B0E54B028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6862" y="1555552"/>
            <a:ext cx="2165448" cy="1710704"/>
          </a:xfrm>
          <a:prstGeom prst="rect">
            <a:avLst/>
          </a:prstGeom>
        </p:spPr>
      </p:pic>
    </p:spTree>
    <p:extLst>
      <p:ext uri="{BB962C8B-B14F-4D97-AF65-F5344CB8AC3E}">
        <p14:creationId xmlns:p14="http://schemas.microsoft.com/office/powerpoint/2010/main" val="1068096534"/>
      </p:ext>
    </p:extLst>
  </p:cSld>
  <p:clrMapOvr>
    <a:masterClrMapping/>
  </p:clrMapOvr>
  <p:transition spd="slow">
    <p:wipe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638859" y="58066"/>
            <a:ext cx="5866281" cy="588325"/>
          </a:xfrm>
        </p:spPr>
        <p:txBody>
          <a:bodyPr/>
          <a:lstStyle/>
          <a:p>
            <a:r>
              <a:rPr lang="en-US" sz="2400" dirty="0">
                <a:latin typeface="Garamond" panose="02020404030301010803" pitchFamily="18" charset="0"/>
              </a:rPr>
              <a:t>Workflow at the time of the Acquisition</a:t>
            </a:r>
          </a:p>
        </p:txBody>
      </p:sp>
      <p:sp>
        <p:nvSpPr>
          <p:cNvPr id="17" name="ZoneTexte 16">
            <a:extLst>
              <a:ext uri="{FF2B5EF4-FFF2-40B4-BE49-F238E27FC236}">
                <a16:creationId xmlns:a16="http://schemas.microsoft.com/office/drawing/2014/main" id="{D6DBB475-F7FA-8BD4-9BB5-F6A82B32193D}"/>
              </a:ext>
            </a:extLst>
          </p:cNvPr>
          <p:cNvSpPr txBox="1"/>
          <p:nvPr/>
        </p:nvSpPr>
        <p:spPr>
          <a:xfrm>
            <a:off x="899592" y="3370325"/>
            <a:ext cx="8101486" cy="3139321"/>
          </a:xfrm>
          <a:prstGeom prst="rect">
            <a:avLst/>
          </a:prstGeom>
          <a:noFill/>
        </p:spPr>
        <p:txBody>
          <a:bodyPr wrap="square" rtlCol="0">
            <a:spAutoFit/>
          </a:bodyPr>
          <a:lstStyle/>
          <a:p>
            <a:r>
              <a:rPr lang="en-US" sz="1800" dirty="0">
                <a:solidFill>
                  <a:srgbClr val="FFFF00"/>
                </a:solidFill>
              </a:rPr>
              <a:t>2. Signature of the preliminary agreement (“</a:t>
            </a:r>
            <a:r>
              <a:rPr lang="en-US" sz="1800" i="1" dirty="0" err="1">
                <a:solidFill>
                  <a:srgbClr val="FFFF00"/>
                </a:solidFill>
              </a:rPr>
              <a:t>compromis</a:t>
            </a:r>
            <a:r>
              <a:rPr lang="en-US" sz="1800" i="1" dirty="0">
                <a:solidFill>
                  <a:srgbClr val="FFFF00"/>
                </a:solidFill>
              </a:rPr>
              <a:t> de vente”)</a:t>
            </a:r>
          </a:p>
          <a:p>
            <a:pPr marL="715963" marR="0" lvl="1" indent="-258763"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FF00"/>
                </a:solidFill>
                <a:effectLst/>
                <a:uLnTx/>
                <a:uFillTx/>
                <a:latin typeface="Garamond" panose="02020404030301010803" pitchFamily="18" charset="0"/>
                <a:ea typeface="+mn-ea"/>
                <a:cs typeface="+mn-cs"/>
              </a:rPr>
              <a:t>The purchaser is deemed to know everything about the real estate property</a:t>
            </a:r>
            <a:endParaRPr lang="en-US" sz="1800" i="1" dirty="0">
              <a:solidFill>
                <a:srgbClr val="FFFF00"/>
              </a:solidFill>
            </a:endParaRPr>
          </a:p>
          <a:p>
            <a:pPr marL="742950" lvl="1" indent="-285750">
              <a:buFont typeface="Arial" panose="020B0604020202020204" pitchFamily="34" charset="0"/>
              <a:buChar char="•"/>
            </a:pPr>
            <a:r>
              <a:rPr lang="en-US" sz="1800" dirty="0">
                <a:solidFill>
                  <a:srgbClr val="FFFF00"/>
                </a:solidFill>
              </a:rPr>
              <a:t>Condition precedents must be drafted with great care </a:t>
            </a:r>
          </a:p>
          <a:p>
            <a:pPr marL="742950" lvl="1" indent="-285750">
              <a:buFont typeface="Arial" panose="020B0604020202020204" pitchFamily="34" charset="0"/>
              <a:buChar char="•"/>
            </a:pPr>
            <a:r>
              <a:rPr lang="en-US" sz="1800" dirty="0">
                <a:solidFill>
                  <a:srgbClr val="FFFF00"/>
                </a:solidFill>
              </a:rPr>
              <a:t>A substitution clause should be provided (to allow the insertion of at least one intermediary corporation between the ultimate purchaser (Captain America) and the property (Sweet home)</a:t>
            </a:r>
          </a:p>
          <a:p>
            <a:pPr marL="742950" lvl="1" indent="-285750">
              <a:buFont typeface="Arial" panose="020B0604020202020204" pitchFamily="34" charset="0"/>
              <a:buChar char="•"/>
            </a:pPr>
            <a:r>
              <a:rPr lang="en-US" sz="1800" dirty="0">
                <a:solidFill>
                  <a:srgbClr val="FFFF00"/>
                </a:solidFill>
              </a:rPr>
              <a:t>Payment by the purchaser of a prepayment (</a:t>
            </a:r>
            <a:r>
              <a:rPr lang="en-US" sz="1800" i="1" dirty="0">
                <a:solidFill>
                  <a:srgbClr val="FFFF00"/>
                </a:solidFill>
              </a:rPr>
              <a:t>“</a:t>
            </a:r>
            <a:r>
              <a:rPr lang="en-US" sz="1800" i="1" dirty="0" err="1">
                <a:solidFill>
                  <a:srgbClr val="FFFF00"/>
                </a:solidFill>
              </a:rPr>
              <a:t>indemnité</a:t>
            </a:r>
            <a:r>
              <a:rPr lang="en-US" sz="1800" i="1" dirty="0">
                <a:solidFill>
                  <a:srgbClr val="FFFF00"/>
                </a:solidFill>
              </a:rPr>
              <a:t> </a:t>
            </a:r>
            <a:r>
              <a:rPr lang="en-US" sz="1800" i="1" dirty="0" err="1">
                <a:solidFill>
                  <a:srgbClr val="FFFF00"/>
                </a:solidFill>
              </a:rPr>
              <a:t>d’immobilisation</a:t>
            </a:r>
            <a:r>
              <a:rPr lang="en-US" sz="1800" i="1" dirty="0">
                <a:solidFill>
                  <a:srgbClr val="FFFF00"/>
                </a:solidFill>
              </a:rPr>
              <a:t>”)</a:t>
            </a:r>
          </a:p>
          <a:p>
            <a:pPr marL="285750" lvl="1" indent="-285750">
              <a:buFont typeface="Wingdings" panose="05000000000000000000" pitchFamily="2" charset="2"/>
              <a:buChar char="Ø"/>
            </a:pPr>
            <a:r>
              <a:rPr lang="en-US" sz="1800" dirty="0">
                <a:solidFill>
                  <a:srgbClr val="FFFF00"/>
                </a:solidFill>
              </a:rPr>
              <a:t>When all condition precedents are met (as a general rule 2 months later)</a:t>
            </a:r>
          </a:p>
          <a:p>
            <a:pPr marL="0" lvl="1"/>
            <a:r>
              <a:rPr lang="en-US" sz="1800" dirty="0">
                <a:solidFill>
                  <a:srgbClr val="FFFF00"/>
                </a:solidFill>
              </a:rPr>
              <a:t>3. Signature of the notarized deed of acquisition</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sz="1800" dirty="0">
                <a:solidFill>
                  <a:srgbClr val="FFFF00"/>
                </a:solidFill>
              </a:rPr>
              <a:t>Payment of the purchase price and transfer duties</a:t>
            </a:r>
          </a:p>
          <a:p>
            <a:pPr marL="742950" lvl="1" indent="-285750">
              <a:buFont typeface="Arial" panose="020B0604020202020204" pitchFamily="34" charset="0"/>
              <a:buChar char="•"/>
            </a:pPr>
            <a:endParaRPr lang="en-US" sz="1800" dirty="0">
              <a:solidFill>
                <a:srgbClr val="FFFF00"/>
              </a:solidFill>
            </a:endParaRPr>
          </a:p>
        </p:txBody>
      </p:sp>
      <p:sp>
        <p:nvSpPr>
          <p:cNvPr id="22" name="ZoneTexte 21">
            <a:extLst>
              <a:ext uri="{FF2B5EF4-FFF2-40B4-BE49-F238E27FC236}">
                <a16:creationId xmlns:a16="http://schemas.microsoft.com/office/drawing/2014/main" id="{FFB8F2B0-81F0-6A9E-29DD-01DA7F0B88BD}"/>
              </a:ext>
            </a:extLst>
          </p:cNvPr>
          <p:cNvSpPr txBox="1"/>
          <p:nvPr/>
        </p:nvSpPr>
        <p:spPr>
          <a:xfrm>
            <a:off x="1106468" y="621204"/>
            <a:ext cx="6931064" cy="369332"/>
          </a:xfrm>
          <a:prstGeom prst="rect">
            <a:avLst/>
          </a:prstGeom>
          <a:noFill/>
        </p:spPr>
        <p:txBody>
          <a:bodyPr wrap="square" rtlCol="0">
            <a:spAutoFit/>
          </a:bodyPr>
          <a:lstStyle/>
          <a:p>
            <a:r>
              <a:rPr lang="en-US" sz="1800" dirty="0">
                <a:solidFill>
                  <a:srgbClr val="FFFF00"/>
                </a:solidFill>
              </a:rPr>
              <a:t>1. The seller and the purchaser agree on the sale price, through the broker</a:t>
            </a:r>
          </a:p>
        </p:txBody>
      </p:sp>
      <p:pic>
        <p:nvPicPr>
          <p:cNvPr id="24" name="Image 23">
            <a:extLst>
              <a:ext uri="{FF2B5EF4-FFF2-40B4-BE49-F238E27FC236}">
                <a16:creationId xmlns:a16="http://schemas.microsoft.com/office/drawing/2014/main" id="{B01E1055-E47C-2FF2-347C-F0B0E54B02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0415" y="1851446"/>
            <a:ext cx="1872208" cy="1479044"/>
          </a:xfrm>
          <a:prstGeom prst="rect">
            <a:avLst/>
          </a:prstGeom>
        </p:spPr>
      </p:pic>
      <p:sp>
        <p:nvSpPr>
          <p:cNvPr id="3" name="Bulle narrative : ronde 2">
            <a:extLst>
              <a:ext uri="{FF2B5EF4-FFF2-40B4-BE49-F238E27FC236}">
                <a16:creationId xmlns:a16="http://schemas.microsoft.com/office/drawing/2014/main" id="{C4320725-2640-AFA9-300F-7DD4112CB16C}"/>
              </a:ext>
            </a:extLst>
          </p:cNvPr>
          <p:cNvSpPr/>
          <p:nvPr/>
        </p:nvSpPr>
        <p:spPr bwMode="auto">
          <a:xfrm>
            <a:off x="3489275" y="985385"/>
            <a:ext cx="2165448" cy="805024"/>
          </a:xfrm>
          <a:prstGeom prst="wedgeEllipseCallout">
            <a:avLst/>
          </a:prstGeom>
          <a:ln w="9525" cap="flat" cmpd="sng" algn="ctr">
            <a:solidFill>
              <a:schemeClr val="bg1"/>
            </a:solidFill>
            <a:prstDash val="solid"/>
            <a:round/>
            <a:headEnd type="none" w="med" len="med"/>
            <a:tailEnd type="none" w="med" len="med"/>
          </a:ln>
          <a:effectLst/>
        </p:spPr>
        <p:style>
          <a:lnRef idx="0">
            <a:scrgbClr r="0" g="0" b="0"/>
          </a:lnRef>
          <a:fillRef idx="1001">
            <a:schemeClr val="lt1"/>
          </a:fillRef>
          <a:effectRef idx="0">
            <a:scrgbClr r="0" g="0" b="0"/>
          </a:effectRef>
          <a:fontRef idx="major"/>
        </p:style>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800" b="1" dirty="0">
                <a:latin typeface="Garamond" pitchFamily="18" charset="0"/>
              </a:rPr>
              <a:t>I want to make a deal</a:t>
            </a:r>
            <a:endParaRPr kumimoji="0" lang="en-US" sz="1800" b="1" i="0" u="none" strike="noStrike" cap="none" normalizeH="0" baseline="0" dirty="0">
              <a:ln>
                <a:noFill/>
              </a:ln>
              <a:effectLst/>
              <a:latin typeface="Garamond" pitchFamily="18" charset="0"/>
            </a:endParaRPr>
          </a:p>
        </p:txBody>
      </p:sp>
      <p:pic>
        <p:nvPicPr>
          <p:cNvPr id="4" name="Image 3">
            <a:extLst>
              <a:ext uri="{FF2B5EF4-FFF2-40B4-BE49-F238E27FC236}">
                <a16:creationId xmlns:a16="http://schemas.microsoft.com/office/drawing/2014/main" id="{064B11D3-A2F0-1192-313D-EB425DF4B4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6135" y="1779880"/>
            <a:ext cx="2036162" cy="1629286"/>
          </a:xfrm>
          <a:prstGeom prst="rect">
            <a:avLst/>
          </a:prstGeom>
        </p:spPr>
      </p:pic>
      <p:sp>
        <p:nvSpPr>
          <p:cNvPr id="6" name="Bulle narrative : ronde 5">
            <a:extLst>
              <a:ext uri="{FF2B5EF4-FFF2-40B4-BE49-F238E27FC236}">
                <a16:creationId xmlns:a16="http://schemas.microsoft.com/office/drawing/2014/main" id="{EBAA0D86-F16D-9B2B-FFE2-50CE5299E2D9}"/>
              </a:ext>
            </a:extLst>
          </p:cNvPr>
          <p:cNvSpPr/>
          <p:nvPr/>
        </p:nvSpPr>
        <p:spPr bwMode="auto">
          <a:xfrm>
            <a:off x="556135" y="1004845"/>
            <a:ext cx="2165448" cy="805024"/>
          </a:xfrm>
          <a:prstGeom prst="wedgeEllipseCallout">
            <a:avLst/>
          </a:prstGeom>
          <a:ln w="9525" cap="flat" cmpd="sng" algn="ctr">
            <a:solidFill>
              <a:schemeClr val="bg1"/>
            </a:solidFill>
            <a:prstDash val="solid"/>
            <a:round/>
            <a:headEnd type="none" w="med" len="med"/>
            <a:tailEnd type="none" w="med" len="med"/>
          </a:ln>
          <a:effectLst/>
        </p:spPr>
        <p:style>
          <a:lnRef idx="0">
            <a:scrgbClr r="0" g="0" b="0"/>
          </a:lnRef>
          <a:fillRef idx="1001">
            <a:schemeClr val="lt1"/>
          </a:fillRef>
          <a:effectRef idx="0">
            <a:scrgbClr r="0" g="0" b="0"/>
          </a:effectRef>
          <a:fontRef idx="major"/>
        </p:style>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800" b="1" dirty="0">
                <a:latin typeface="Garamond" pitchFamily="18" charset="0"/>
              </a:rPr>
              <a:t>I want to sell</a:t>
            </a:r>
            <a:endParaRPr kumimoji="0" lang="en-US" sz="1800" b="1" i="0" u="none" strike="noStrike" cap="none" normalizeH="0" baseline="0" dirty="0">
              <a:ln>
                <a:noFill/>
              </a:ln>
              <a:effectLst/>
              <a:latin typeface="Garamond" pitchFamily="18" charset="0"/>
            </a:endParaRPr>
          </a:p>
        </p:txBody>
      </p:sp>
      <p:sp>
        <p:nvSpPr>
          <p:cNvPr id="7" name="Bulle narrative : ronde 6">
            <a:extLst>
              <a:ext uri="{FF2B5EF4-FFF2-40B4-BE49-F238E27FC236}">
                <a16:creationId xmlns:a16="http://schemas.microsoft.com/office/drawing/2014/main" id="{4654892B-5DEE-9325-5E85-C39D33F169E4}"/>
              </a:ext>
            </a:extLst>
          </p:cNvPr>
          <p:cNvSpPr/>
          <p:nvPr/>
        </p:nvSpPr>
        <p:spPr bwMode="auto">
          <a:xfrm>
            <a:off x="6729795" y="985385"/>
            <a:ext cx="2165448" cy="805024"/>
          </a:xfrm>
          <a:prstGeom prst="wedgeEllipseCallout">
            <a:avLst/>
          </a:prstGeom>
          <a:ln w="9525" cap="flat" cmpd="sng" algn="ctr">
            <a:solidFill>
              <a:schemeClr val="bg1"/>
            </a:solidFill>
            <a:prstDash val="solid"/>
            <a:round/>
            <a:headEnd type="none" w="med" len="med"/>
            <a:tailEnd type="none" w="med" len="med"/>
          </a:ln>
          <a:effectLst/>
        </p:spPr>
        <p:style>
          <a:lnRef idx="0">
            <a:scrgbClr r="0" g="0" b="0"/>
          </a:lnRef>
          <a:fillRef idx="1001">
            <a:schemeClr val="lt1"/>
          </a:fillRef>
          <a:effectRef idx="0">
            <a:scrgbClr r="0" g="0" b="0"/>
          </a:effectRef>
          <a:fontRef idx="major"/>
        </p:style>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800" b="1" dirty="0">
                <a:latin typeface="Garamond" pitchFamily="18" charset="0"/>
              </a:rPr>
              <a:t>I want to buy</a:t>
            </a:r>
            <a:endParaRPr kumimoji="0" lang="en-US" sz="1800" b="1" i="0" u="none" strike="noStrike" cap="none" normalizeH="0" baseline="0" dirty="0">
              <a:ln>
                <a:noFill/>
              </a:ln>
              <a:effectLst/>
              <a:latin typeface="Garamond" pitchFamily="18" charset="0"/>
            </a:endParaRPr>
          </a:p>
        </p:txBody>
      </p:sp>
      <p:pic>
        <p:nvPicPr>
          <p:cNvPr id="8" name="Image 7">
            <a:extLst>
              <a:ext uri="{FF2B5EF4-FFF2-40B4-BE49-F238E27FC236}">
                <a16:creationId xmlns:a16="http://schemas.microsoft.com/office/drawing/2014/main" id="{7310CE70-FB6A-7D21-ADEC-471C4E5681C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13603" y="1925691"/>
            <a:ext cx="791537" cy="1404799"/>
          </a:xfrm>
          <a:prstGeom prst="rect">
            <a:avLst/>
          </a:prstGeom>
        </p:spPr>
      </p:pic>
    </p:spTree>
    <p:extLst>
      <p:ext uri="{BB962C8B-B14F-4D97-AF65-F5344CB8AC3E}">
        <p14:creationId xmlns:p14="http://schemas.microsoft.com/office/powerpoint/2010/main" val="4246925619"/>
      </p:ext>
    </p:extLst>
  </p:cSld>
  <p:clrMapOvr>
    <a:masterClrMapping/>
  </p:clrMapOvr>
  <p:transition spd="slow">
    <p:wipe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162136"/>
            <a:ext cx="4131541" cy="950360"/>
          </a:xfrm>
        </p:spPr>
        <p:txBody>
          <a:bodyPr/>
          <a:lstStyle/>
          <a:p>
            <a:r>
              <a:rPr lang="en-US" sz="2400" dirty="0">
                <a:latin typeface="Garamond" panose="02020404030301010803" pitchFamily="18" charset="0"/>
              </a:rPr>
              <a:t>At the time of the purchase</a:t>
            </a:r>
            <a:br>
              <a:rPr lang="en-US" sz="2400" dirty="0">
                <a:latin typeface="Garamond" panose="02020404030301010803" pitchFamily="18" charset="0"/>
              </a:rPr>
            </a:br>
            <a:r>
              <a:rPr lang="en-US" sz="2400" dirty="0">
                <a:latin typeface="Garamond" panose="02020404030301010803" pitchFamily="18" charset="0"/>
              </a:rPr>
              <a:t>What to Avoid</a:t>
            </a:r>
          </a:p>
        </p:txBody>
      </p:sp>
      <p:pic>
        <p:nvPicPr>
          <p:cNvPr id="24" name="Image 23">
            <a:extLst>
              <a:ext uri="{FF2B5EF4-FFF2-40B4-BE49-F238E27FC236}">
                <a16:creationId xmlns:a16="http://schemas.microsoft.com/office/drawing/2014/main" id="{B01E1055-E47C-2FF2-347C-F0B0E54B02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158" y="2630392"/>
            <a:ext cx="1718840" cy="1547335"/>
          </a:xfrm>
          <a:prstGeom prst="rect">
            <a:avLst/>
          </a:prstGeom>
        </p:spPr>
      </p:pic>
      <p:sp>
        <p:nvSpPr>
          <p:cNvPr id="3" name="Bulle narrative : ronde 2">
            <a:extLst>
              <a:ext uri="{FF2B5EF4-FFF2-40B4-BE49-F238E27FC236}">
                <a16:creationId xmlns:a16="http://schemas.microsoft.com/office/drawing/2014/main" id="{C4320725-2640-AFA9-300F-7DD4112CB16C}"/>
              </a:ext>
            </a:extLst>
          </p:cNvPr>
          <p:cNvSpPr/>
          <p:nvPr/>
        </p:nvSpPr>
        <p:spPr bwMode="auto">
          <a:xfrm>
            <a:off x="6799040" y="964405"/>
            <a:ext cx="2165448" cy="1665987"/>
          </a:xfrm>
          <a:prstGeom prst="wedgeEllipseCallout">
            <a:avLst>
              <a:gd name="adj1" fmla="val 13029"/>
              <a:gd name="adj2" fmla="val 65608"/>
            </a:avLst>
          </a:prstGeom>
          <a:ln w="9525" cap="flat" cmpd="sng" algn="ctr">
            <a:solidFill>
              <a:schemeClr val="bg1"/>
            </a:solidFill>
            <a:prstDash val="solid"/>
            <a:round/>
            <a:headEnd type="none" w="med" len="med"/>
            <a:tailEnd type="none" w="med" len="med"/>
          </a:ln>
          <a:effectLst/>
        </p:spPr>
        <p:style>
          <a:lnRef idx="0">
            <a:scrgbClr r="0" g="0" b="0"/>
          </a:lnRef>
          <a:fillRef idx="1001">
            <a:schemeClr val="lt1"/>
          </a:fillRef>
          <a:effectRef idx="0">
            <a:scrgbClr r="0" g="0" b="0"/>
          </a:effectRef>
          <a:fontRef idx="major"/>
        </p:style>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600" b="1" dirty="0">
                <a:latin typeface="Garamond" pitchFamily="18" charset="0"/>
              </a:rPr>
              <a:t>As a French </a:t>
            </a:r>
            <a:r>
              <a:rPr lang="en-US" sz="1600" b="1" dirty="0" err="1">
                <a:latin typeface="Garamond" pitchFamily="18" charset="0"/>
              </a:rPr>
              <a:t>notaire</a:t>
            </a:r>
            <a:r>
              <a:rPr lang="en-US" sz="1600" b="1" dirty="0">
                <a:latin typeface="Garamond" pitchFamily="18" charset="0"/>
              </a:rPr>
              <a:t>, I am entitled to represent both parties</a:t>
            </a:r>
            <a:endParaRPr kumimoji="0" lang="en-US" sz="1600" b="1" i="0" u="none" strike="noStrike" cap="none" normalizeH="0" baseline="0" dirty="0">
              <a:ln>
                <a:noFill/>
              </a:ln>
              <a:effectLst/>
              <a:latin typeface="Garamond" pitchFamily="18" charset="0"/>
            </a:endParaRPr>
          </a:p>
        </p:txBody>
      </p:sp>
      <p:pic>
        <p:nvPicPr>
          <p:cNvPr id="4" name="Image 3">
            <a:extLst>
              <a:ext uri="{FF2B5EF4-FFF2-40B4-BE49-F238E27FC236}">
                <a16:creationId xmlns:a16="http://schemas.microsoft.com/office/drawing/2014/main" id="{064B11D3-A2F0-1192-313D-EB425DF4B4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53926" y="163904"/>
            <a:ext cx="2194475" cy="1755964"/>
          </a:xfrm>
          <a:prstGeom prst="rect">
            <a:avLst/>
          </a:prstGeom>
        </p:spPr>
      </p:pic>
      <p:sp>
        <p:nvSpPr>
          <p:cNvPr id="6" name="Bulle narrative : ronde 5">
            <a:extLst>
              <a:ext uri="{FF2B5EF4-FFF2-40B4-BE49-F238E27FC236}">
                <a16:creationId xmlns:a16="http://schemas.microsoft.com/office/drawing/2014/main" id="{EBAA0D86-F16D-9B2B-FFE2-50CE5299E2D9}"/>
              </a:ext>
            </a:extLst>
          </p:cNvPr>
          <p:cNvSpPr/>
          <p:nvPr/>
        </p:nvSpPr>
        <p:spPr bwMode="auto">
          <a:xfrm>
            <a:off x="5617546" y="152716"/>
            <a:ext cx="2012251" cy="677971"/>
          </a:xfrm>
          <a:prstGeom prst="wedgeEllipseCallout">
            <a:avLst>
              <a:gd name="adj1" fmla="val -57701"/>
              <a:gd name="adj2" fmla="val 59955"/>
            </a:avLst>
          </a:prstGeom>
          <a:ln w="9525" cap="flat" cmpd="sng" algn="ctr">
            <a:solidFill>
              <a:schemeClr val="bg1"/>
            </a:solidFill>
            <a:prstDash val="solid"/>
            <a:round/>
            <a:headEnd type="none" w="med" len="med"/>
            <a:tailEnd type="none" w="med" len="med"/>
          </a:ln>
          <a:effectLst/>
        </p:spPr>
        <p:style>
          <a:lnRef idx="0">
            <a:scrgbClr r="0" g="0" b="0"/>
          </a:lnRef>
          <a:fillRef idx="1001">
            <a:schemeClr val="lt1"/>
          </a:fillRef>
          <a:effectRef idx="0">
            <a:scrgbClr r="0" g="0" b="0"/>
          </a:effectRef>
          <a:fontRef idx="major"/>
        </p:style>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800" b="1" dirty="0">
                <a:latin typeface="Garamond" pitchFamily="18" charset="0"/>
              </a:rPr>
              <a:t>I want to sell</a:t>
            </a:r>
            <a:endParaRPr kumimoji="0" lang="en-US" sz="1800" b="1" i="0" u="none" strike="noStrike" cap="none" normalizeH="0" baseline="0" dirty="0">
              <a:ln>
                <a:noFill/>
              </a:ln>
              <a:effectLst/>
              <a:latin typeface="Garamond" pitchFamily="18" charset="0"/>
            </a:endParaRPr>
          </a:p>
        </p:txBody>
      </p:sp>
      <p:sp>
        <p:nvSpPr>
          <p:cNvPr id="7" name="Bulle narrative : ronde 6">
            <a:extLst>
              <a:ext uri="{FF2B5EF4-FFF2-40B4-BE49-F238E27FC236}">
                <a16:creationId xmlns:a16="http://schemas.microsoft.com/office/drawing/2014/main" id="{4654892B-5DEE-9325-5E85-C39D33F169E4}"/>
              </a:ext>
            </a:extLst>
          </p:cNvPr>
          <p:cNvSpPr/>
          <p:nvPr/>
        </p:nvSpPr>
        <p:spPr bwMode="auto">
          <a:xfrm>
            <a:off x="5530717" y="4998374"/>
            <a:ext cx="1621610" cy="792088"/>
          </a:xfrm>
          <a:prstGeom prst="wedgeEllipseCallout">
            <a:avLst>
              <a:gd name="adj1" fmla="val -69982"/>
              <a:gd name="adj2" fmla="val -50279"/>
            </a:avLst>
          </a:prstGeom>
          <a:ln w="9525" cap="flat" cmpd="sng" algn="ctr">
            <a:solidFill>
              <a:schemeClr val="bg1"/>
            </a:solidFill>
            <a:prstDash val="solid"/>
            <a:round/>
            <a:headEnd type="none" w="med" len="med"/>
            <a:tailEnd type="none" w="med" len="med"/>
          </a:ln>
          <a:effectLst/>
        </p:spPr>
        <p:style>
          <a:lnRef idx="0">
            <a:scrgbClr r="0" g="0" b="0"/>
          </a:lnRef>
          <a:fillRef idx="1001">
            <a:schemeClr val="lt1"/>
          </a:fillRef>
          <a:effectRef idx="0">
            <a:scrgbClr r="0" g="0" b="0"/>
          </a:effectRef>
          <a:fontRef idx="major"/>
        </p:style>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800" b="1" dirty="0">
                <a:latin typeface="Garamond" pitchFamily="18" charset="0"/>
              </a:rPr>
              <a:t>I want to buy</a:t>
            </a:r>
            <a:endParaRPr kumimoji="0" lang="en-US" sz="1800" b="1" i="0" u="none" strike="noStrike" cap="none" normalizeH="0" baseline="0" dirty="0">
              <a:ln>
                <a:noFill/>
              </a:ln>
              <a:effectLst/>
              <a:latin typeface="Garamond" pitchFamily="18" charset="0"/>
            </a:endParaRPr>
          </a:p>
        </p:txBody>
      </p:sp>
      <p:pic>
        <p:nvPicPr>
          <p:cNvPr id="8" name="Image 7">
            <a:extLst>
              <a:ext uri="{FF2B5EF4-FFF2-40B4-BE49-F238E27FC236}">
                <a16:creationId xmlns:a16="http://schemas.microsoft.com/office/drawing/2014/main" id="{7310CE70-FB6A-7D21-ADEC-471C4E5681C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05243" y="4725144"/>
            <a:ext cx="864095" cy="1533574"/>
          </a:xfrm>
          <a:prstGeom prst="rect">
            <a:avLst/>
          </a:prstGeom>
        </p:spPr>
      </p:pic>
      <p:pic>
        <p:nvPicPr>
          <p:cNvPr id="5" name="Image 4">
            <a:extLst>
              <a:ext uri="{FF2B5EF4-FFF2-40B4-BE49-F238E27FC236}">
                <a16:creationId xmlns:a16="http://schemas.microsoft.com/office/drawing/2014/main" id="{3F25FB6A-FB82-17D5-E4EC-02213B2D1E5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88980" y="2975234"/>
            <a:ext cx="1437464" cy="1931380"/>
          </a:xfrm>
          <a:prstGeom prst="rect">
            <a:avLst/>
          </a:prstGeom>
        </p:spPr>
      </p:pic>
      <p:pic>
        <p:nvPicPr>
          <p:cNvPr id="9" name="Image 8">
            <a:extLst>
              <a:ext uri="{FF2B5EF4-FFF2-40B4-BE49-F238E27FC236}">
                <a16:creationId xmlns:a16="http://schemas.microsoft.com/office/drawing/2014/main" id="{2D3E4039-413F-057D-0458-2678F7D4318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54168" y="1931056"/>
            <a:ext cx="1621609" cy="2088356"/>
          </a:xfrm>
          <a:prstGeom prst="rect">
            <a:avLst/>
          </a:prstGeom>
        </p:spPr>
      </p:pic>
      <p:sp>
        <p:nvSpPr>
          <p:cNvPr id="10" name="Bulle narrative : ronde 9">
            <a:extLst>
              <a:ext uri="{FF2B5EF4-FFF2-40B4-BE49-F238E27FC236}">
                <a16:creationId xmlns:a16="http://schemas.microsoft.com/office/drawing/2014/main" id="{0339DFA3-0D01-934D-5DE2-6747FCA00659}"/>
              </a:ext>
            </a:extLst>
          </p:cNvPr>
          <p:cNvSpPr/>
          <p:nvPr/>
        </p:nvSpPr>
        <p:spPr bwMode="auto">
          <a:xfrm>
            <a:off x="179512" y="1217417"/>
            <a:ext cx="2730734" cy="1309146"/>
          </a:xfrm>
          <a:prstGeom prst="wedgeEllipseCallout">
            <a:avLst>
              <a:gd name="adj1" fmla="val 2700"/>
              <a:gd name="adj2" fmla="val 74768"/>
            </a:avLst>
          </a:prstGeom>
          <a:ln w="9525" cap="flat" cmpd="sng" algn="ctr">
            <a:solidFill>
              <a:schemeClr val="bg1"/>
            </a:solidFill>
            <a:prstDash val="solid"/>
            <a:round/>
            <a:headEnd type="none" w="med" len="med"/>
            <a:tailEnd type="none" w="med" len="med"/>
          </a:ln>
          <a:effectLst/>
        </p:spPr>
        <p:style>
          <a:lnRef idx="0">
            <a:scrgbClr r="0" g="0" b="0"/>
          </a:lnRef>
          <a:fillRef idx="1001">
            <a:schemeClr val="lt1"/>
          </a:fillRef>
          <a:effectRef idx="0">
            <a:scrgbClr r="0" g="0" b="0"/>
          </a:effectRef>
          <a:fontRef idx="major"/>
        </p:style>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600" b="1" dirty="0">
                <a:latin typeface="Garamond" pitchFamily="18" charset="0"/>
              </a:rPr>
              <a:t>You should sign the French preliminary agreement as a matter of urgency</a:t>
            </a:r>
            <a:endParaRPr kumimoji="0" lang="en-US" sz="1600" b="1" i="0" u="none" strike="noStrike" cap="none" normalizeH="0" baseline="0" dirty="0">
              <a:ln>
                <a:noFill/>
              </a:ln>
              <a:effectLst/>
              <a:latin typeface="Garamond" pitchFamily="18" charset="0"/>
            </a:endParaRPr>
          </a:p>
        </p:txBody>
      </p:sp>
      <p:cxnSp>
        <p:nvCxnSpPr>
          <p:cNvPr id="12" name="Connecteur droit avec flèche 11">
            <a:extLst>
              <a:ext uri="{FF2B5EF4-FFF2-40B4-BE49-F238E27FC236}">
                <a16:creationId xmlns:a16="http://schemas.microsoft.com/office/drawing/2014/main" id="{2AA918F4-D53B-3201-E6FA-2006990B40B9}"/>
              </a:ext>
            </a:extLst>
          </p:cNvPr>
          <p:cNvCxnSpPr>
            <a:cxnSpLocks/>
          </p:cNvCxnSpPr>
          <p:nvPr/>
        </p:nvCxnSpPr>
        <p:spPr bwMode="auto">
          <a:xfrm flipH="1">
            <a:off x="2424962" y="1628800"/>
            <a:ext cx="1628964" cy="1374680"/>
          </a:xfrm>
          <a:prstGeom prst="straightConnector1">
            <a:avLst/>
          </a:prstGeom>
          <a:solidFill>
            <a:schemeClr val="accent1"/>
          </a:solidFill>
          <a:ln w="9525" cap="flat" cmpd="sng" algn="ctr">
            <a:solidFill>
              <a:schemeClr val="bg1"/>
            </a:solidFill>
            <a:prstDash val="solid"/>
            <a:round/>
            <a:headEnd type="none" w="med" len="med"/>
            <a:tailEnd type="triangle"/>
          </a:ln>
          <a:effectLst/>
        </p:spPr>
      </p:cxnSp>
      <p:cxnSp>
        <p:nvCxnSpPr>
          <p:cNvPr id="13" name="Connecteur droit avec flèche 12">
            <a:extLst>
              <a:ext uri="{FF2B5EF4-FFF2-40B4-BE49-F238E27FC236}">
                <a16:creationId xmlns:a16="http://schemas.microsoft.com/office/drawing/2014/main" id="{B0DD44C1-B1DD-3691-9592-0081370F4F72}"/>
              </a:ext>
            </a:extLst>
          </p:cNvPr>
          <p:cNvCxnSpPr>
            <a:cxnSpLocks/>
          </p:cNvCxnSpPr>
          <p:nvPr/>
        </p:nvCxnSpPr>
        <p:spPr bwMode="auto">
          <a:xfrm>
            <a:off x="5051878" y="1463582"/>
            <a:ext cx="2437102" cy="1511652"/>
          </a:xfrm>
          <a:prstGeom prst="straightConnector1">
            <a:avLst/>
          </a:prstGeom>
          <a:solidFill>
            <a:schemeClr val="accent1"/>
          </a:solidFill>
          <a:ln w="9525" cap="flat" cmpd="sng" algn="ctr">
            <a:solidFill>
              <a:schemeClr val="bg1"/>
            </a:solidFill>
            <a:prstDash val="solid"/>
            <a:round/>
            <a:headEnd type="none" w="med" len="med"/>
            <a:tailEnd type="triangle"/>
          </a:ln>
          <a:effectLst/>
        </p:spPr>
      </p:cxnSp>
      <p:cxnSp>
        <p:nvCxnSpPr>
          <p:cNvPr id="18" name="Connecteur droit avec flèche 17">
            <a:extLst>
              <a:ext uri="{FF2B5EF4-FFF2-40B4-BE49-F238E27FC236}">
                <a16:creationId xmlns:a16="http://schemas.microsoft.com/office/drawing/2014/main" id="{66D5414C-30D6-2AC5-204A-AA357090E2D8}"/>
              </a:ext>
            </a:extLst>
          </p:cNvPr>
          <p:cNvCxnSpPr>
            <a:cxnSpLocks/>
          </p:cNvCxnSpPr>
          <p:nvPr/>
        </p:nvCxnSpPr>
        <p:spPr bwMode="auto">
          <a:xfrm flipH="1" flipV="1">
            <a:off x="4737290" y="4036009"/>
            <a:ext cx="1" cy="571318"/>
          </a:xfrm>
          <a:prstGeom prst="straightConnector1">
            <a:avLst/>
          </a:prstGeom>
          <a:solidFill>
            <a:schemeClr val="accent1"/>
          </a:solidFill>
          <a:ln w="9525" cap="flat" cmpd="sng" algn="ctr">
            <a:solidFill>
              <a:schemeClr val="bg1"/>
            </a:solidFill>
            <a:prstDash val="solid"/>
            <a:round/>
            <a:headEnd type="none" w="med" len="med"/>
            <a:tailEnd type="triangle"/>
          </a:ln>
          <a:effectLst/>
        </p:spPr>
      </p:cxnSp>
      <p:cxnSp>
        <p:nvCxnSpPr>
          <p:cNvPr id="19" name="Connecteur droit avec flèche 18">
            <a:extLst>
              <a:ext uri="{FF2B5EF4-FFF2-40B4-BE49-F238E27FC236}">
                <a16:creationId xmlns:a16="http://schemas.microsoft.com/office/drawing/2014/main" id="{78B7F7F0-D171-5B60-C54B-AB6C600D9167}"/>
              </a:ext>
            </a:extLst>
          </p:cNvPr>
          <p:cNvCxnSpPr>
            <a:cxnSpLocks/>
          </p:cNvCxnSpPr>
          <p:nvPr/>
        </p:nvCxnSpPr>
        <p:spPr bwMode="auto">
          <a:xfrm flipH="1" flipV="1">
            <a:off x="1653002" y="4254724"/>
            <a:ext cx="2553324" cy="902468"/>
          </a:xfrm>
          <a:prstGeom prst="straightConnector1">
            <a:avLst/>
          </a:prstGeom>
          <a:solidFill>
            <a:schemeClr val="accent1"/>
          </a:solidFill>
          <a:ln w="952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951903779"/>
      </p:ext>
    </p:extLst>
  </p:cSld>
  <p:clrMapOvr>
    <a:masterClrMapping/>
  </p:clrMapOvr>
  <p:transition spd="slow">
    <p:wipe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23628" y="-12524"/>
            <a:ext cx="6696744" cy="1178632"/>
          </a:xfrm>
        </p:spPr>
        <p:txBody>
          <a:bodyPr/>
          <a:lstStyle/>
          <a:p>
            <a:r>
              <a:rPr lang="en-US" sz="2400" dirty="0">
                <a:latin typeface="Garamond" panose="02020404030301010803" pitchFamily="18" charset="0"/>
              </a:rPr>
              <a:t>At the time of the signature of agreements (in French) </a:t>
            </a:r>
            <a:br>
              <a:rPr lang="en-US" sz="2400" dirty="0">
                <a:latin typeface="Garamond" panose="02020404030301010803" pitchFamily="18" charset="0"/>
              </a:rPr>
            </a:br>
            <a:r>
              <a:rPr lang="en-US" sz="2400" dirty="0">
                <a:latin typeface="Garamond" panose="02020404030301010803" pitchFamily="18" charset="0"/>
              </a:rPr>
              <a:t>What we recommend</a:t>
            </a:r>
          </a:p>
        </p:txBody>
      </p:sp>
      <p:pic>
        <p:nvPicPr>
          <p:cNvPr id="24" name="Image 23">
            <a:extLst>
              <a:ext uri="{FF2B5EF4-FFF2-40B4-BE49-F238E27FC236}">
                <a16:creationId xmlns:a16="http://schemas.microsoft.com/office/drawing/2014/main" id="{B01E1055-E47C-2FF2-347C-F0B0E54B02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932" y="2202541"/>
            <a:ext cx="1533854" cy="1380806"/>
          </a:xfrm>
          <a:prstGeom prst="rect">
            <a:avLst/>
          </a:prstGeom>
        </p:spPr>
      </p:pic>
      <p:pic>
        <p:nvPicPr>
          <p:cNvPr id="4" name="Image 3">
            <a:extLst>
              <a:ext uri="{FF2B5EF4-FFF2-40B4-BE49-F238E27FC236}">
                <a16:creationId xmlns:a16="http://schemas.microsoft.com/office/drawing/2014/main" id="{064B11D3-A2F0-1192-313D-EB425DF4B4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1180" y="983857"/>
            <a:ext cx="1472969" cy="1178633"/>
          </a:xfrm>
          <a:prstGeom prst="rect">
            <a:avLst/>
          </a:prstGeom>
        </p:spPr>
      </p:pic>
      <p:sp>
        <p:nvSpPr>
          <p:cNvPr id="6" name="Bulle narrative : ronde 5">
            <a:extLst>
              <a:ext uri="{FF2B5EF4-FFF2-40B4-BE49-F238E27FC236}">
                <a16:creationId xmlns:a16="http://schemas.microsoft.com/office/drawing/2014/main" id="{EBAA0D86-F16D-9B2B-FFE2-50CE5299E2D9}"/>
              </a:ext>
            </a:extLst>
          </p:cNvPr>
          <p:cNvSpPr/>
          <p:nvPr/>
        </p:nvSpPr>
        <p:spPr bwMode="auto">
          <a:xfrm>
            <a:off x="1780426" y="906739"/>
            <a:ext cx="1472969" cy="530071"/>
          </a:xfrm>
          <a:prstGeom prst="wedgeEllipseCallout">
            <a:avLst>
              <a:gd name="adj1" fmla="val 73514"/>
              <a:gd name="adj2" fmla="val 62263"/>
            </a:avLst>
          </a:prstGeom>
          <a:ln w="9525" cap="flat" cmpd="sng" algn="ctr">
            <a:solidFill>
              <a:schemeClr val="bg1"/>
            </a:solidFill>
            <a:prstDash val="solid"/>
            <a:round/>
            <a:headEnd type="none" w="med" len="med"/>
            <a:tailEnd type="none" w="med" len="med"/>
          </a:ln>
          <a:effectLst/>
        </p:spPr>
        <p:style>
          <a:lnRef idx="0">
            <a:scrgbClr r="0" g="0" b="0"/>
          </a:lnRef>
          <a:fillRef idx="1001">
            <a:schemeClr val="lt1"/>
          </a:fillRef>
          <a:effectRef idx="0">
            <a:scrgbClr r="0" g="0" b="0"/>
          </a:effectRef>
          <a:fontRef idx="major"/>
        </p:style>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400" b="1" dirty="0">
                <a:latin typeface="Garamond" pitchFamily="18" charset="0"/>
              </a:rPr>
              <a:t>I want to sell</a:t>
            </a:r>
            <a:endParaRPr kumimoji="0" lang="en-US" sz="1400" b="1" i="0" u="none" strike="noStrike" cap="none" normalizeH="0" baseline="0" dirty="0">
              <a:ln>
                <a:noFill/>
              </a:ln>
              <a:effectLst/>
              <a:latin typeface="Garamond" pitchFamily="18" charset="0"/>
            </a:endParaRPr>
          </a:p>
        </p:txBody>
      </p:sp>
      <p:sp>
        <p:nvSpPr>
          <p:cNvPr id="7" name="Bulle narrative : ronde 6">
            <a:extLst>
              <a:ext uri="{FF2B5EF4-FFF2-40B4-BE49-F238E27FC236}">
                <a16:creationId xmlns:a16="http://schemas.microsoft.com/office/drawing/2014/main" id="{4654892B-5DEE-9325-5E85-C39D33F169E4}"/>
              </a:ext>
            </a:extLst>
          </p:cNvPr>
          <p:cNvSpPr/>
          <p:nvPr/>
        </p:nvSpPr>
        <p:spPr bwMode="auto">
          <a:xfrm>
            <a:off x="4690463" y="4121571"/>
            <a:ext cx="1404664" cy="629583"/>
          </a:xfrm>
          <a:prstGeom prst="wedgeEllipseCallout">
            <a:avLst>
              <a:gd name="adj1" fmla="val -60935"/>
              <a:gd name="adj2" fmla="val 37306"/>
            </a:avLst>
          </a:prstGeom>
          <a:ln w="9525" cap="flat" cmpd="sng" algn="ctr">
            <a:solidFill>
              <a:schemeClr val="bg1"/>
            </a:solidFill>
            <a:prstDash val="solid"/>
            <a:round/>
            <a:headEnd type="none" w="med" len="med"/>
            <a:tailEnd type="none" w="med" len="med"/>
          </a:ln>
          <a:effectLst/>
        </p:spPr>
        <p:style>
          <a:lnRef idx="0">
            <a:scrgbClr r="0" g="0" b="0"/>
          </a:lnRef>
          <a:fillRef idx="1001">
            <a:schemeClr val="lt1"/>
          </a:fillRef>
          <a:effectRef idx="0">
            <a:scrgbClr r="0" g="0" b="0"/>
          </a:effectRef>
          <a:fontRef idx="major"/>
        </p:style>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600" b="1" dirty="0">
                <a:latin typeface="Garamond" pitchFamily="18" charset="0"/>
              </a:rPr>
              <a:t>I want to buy</a:t>
            </a:r>
            <a:endParaRPr kumimoji="0" lang="en-US" sz="1600" b="1" i="0" u="none" strike="noStrike" cap="none" normalizeH="0" baseline="0" dirty="0">
              <a:ln>
                <a:noFill/>
              </a:ln>
              <a:effectLst/>
              <a:latin typeface="Garamond" pitchFamily="18" charset="0"/>
            </a:endParaRPr>
          </a:p>
        </p:txBody>
      </p:sp>
      <p:pic>
        <p:nvPicPr>
          <p:cNvPr id="8" name="Image 7">
            <a:extLst>
              <a:ext uri="{FF2B5EF4-FFF2-40B4-BE49-F238E27FC236}">
                <a16:creationId xmlns:a16="http://schemas.microsoft.com/office/drawing/2014/main" id="{7310CE70-FB6A-7D21-ADEC-471C4E5681C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00761" y="4388595"/>
            <a:ext cx="762719" cy="1353654"/>
          </a:xfrm>
          <a:prstGeom prst="rect">
            <a:avLst/>
          </a:prstGeom>
        </p:spPr>
      </p:pic>
      <p:pic>
        <p:nvPicPr>
          <p:cNvPr id="5" name="Image 4">
            <a:extLst>
              <a:ext uri="{FF2B5EF4-FFF2-40B4-BE49-F238E27FC236}">
                <a16:creationId xmlns:a16="http://schemas.microsoft.com/office/drawing/2014/main" id="{3F25FB6A-FB82-17D5-E4EC-02213B2D1E5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16031" y="2320571"/>
            <a:ext cx="1145331" cy="1440013"/>
          </a:xfrm>
          <a:prstGeom prst="rect">
            <a:avLst/>
          </a:prstGeom>
        </p:spPr>
      </p:pic>
      <p:pic>
        <p:nvPicPr>
          <p:cNvPr id="9" name="Image 8">
            <a:extLst>
              <a:ext uri="{FF2B5EF4-FFF2-40B4-BE49-F238E27FC236}">
                <a16:creationId xmlns:a16="http://schemas.microsoft.com/office/drawing/2014/main" id="{2D3E4039-413F-057D-0458-2678F7D4318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57386" y="2354535"/>
            <a:ext cx="1214614" cy="1491664"/>
          </a:xfrm>
          <a:prstGeom prst="rect">
            <a:avLst/>
          </a:prstGeom>
        </p:spPr>
      </p:pic>
      <p:pic>
        <p:nvPicPr>
          <p:cNvPr id="11" name="Image 10">
            <a:extLst>
              <a:ext uri="{FF2B5EF4-FFF2-40B4-BE49-F238E27FC236}">
                <a16:creationId xmlns:a16="http://schemas.microsoft.com/office/drawing/2014/main" id="{C98A63CE-E0F9-5504-8540-7739A8588C0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42521" y="1743269"/>
            <a:ext cx="1255547" cy="1696140"/>
          </a:xfrm>
          <a:prstGeom prst="rect">
            <a:avLst/>
          </a:prstGeom>
        </p:spPr>
      </p:pic>
      <p:pic>
        <p:nvPicPr>
          <p:cNvPr id="12" name="Image 11">
            <a:extLst>
              <a:ext uri="{FF2B5EF4-FFF2-40B4-BE49-F238E27FC236}">
                <a16:creationId xmlns:a16="http://schemas.microsoft.com/office/drawing/2014/main" id="{13002711-913A-9134-E1D4-EBB980FFC33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368469" y="4444060"/>
            <a:ext cx="1255547" cy="1070962"/>
          </a:xfrm>
          <a:prstGeom prst="rect">
            <a:avLst/>
          </a:prstGeom>
        </p:spPr>
      </p:pic>
      <p:pic>
        <p:nvPicPr>
          <p:cNvPr id="13" name="Image 12">
            <a:extLst>
              <a:ext uri="{FF2B5EF4-FFF2-40B4-BE49-F238E27FC236}">
                <a16:creationId xmlns:a16="http://schemas.microsoft.com/office/drawing/2014/main" id="{CC222389-D963-7420-93A2-51BEDE96BE2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11560" y="3964651"/>
            <a:ext cx="1080120" cy="1486262"/>
          </a:xfrm>
          <a:prstGeom prst="rect">
            <a:avLst/>
          </a:prstGeom>
        </p:spPr>
      </p:pic>
      <p:cxnSp>
        <p:nvCxnSpPr>
          <p:cNvPr id="15" name="Connecteur droit avec flèche 14">
            <a:extLst>
              <a:ext uri="{FF2B5EF4-FFF2-40B4-BE49-F238E27FC236}">
                <a16:creationId xmlns:a16="http://schemas.microsoft.com/office/drawing/2014/main" id="{48424DA5-2EBC-0BF1-76E8-B96108140C35}"/>
              </a:ext>
            </a:extLst>
          </p:cNvPr>
          <p:cNvCxnSpPr>
            <a:cxnSpLocks/>
          </p:cNvCxnSpPr>
          <p:nvPr/>
        </p:nvCxnSpPr>
        <p:spPr bwMode="auto">
          <a:xfrm flipH="1">
            <a:off x="1893782" y="1743269"/>
            <a:ext cx="1652361" cy="799075"/>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18" name="Connecteur droit avec flèche 17">
            <a:extLst>
              <a:ext uri="{FF2B5EF4-FFF2-40B4-BE49-F238E27FC236}">
                <a16:creationId xmlns:a16="http://schemas.microsoft.com/office/drawing/2014/main" id="{0043B4AD-CDD5-9EE4-120F-E0C0E300294F}"/>
              </a:ext>
            </a:extLst>
          </p:cNvPr>
          <p:cNvCxnSpPr>
            <a:cxnSpLocks/>
          </p:cNvCxnSpPr>
          <p:nvPr/>
        </p:nvCxnSpPr>
        <p:spPr bwMode="auto">
          <a:xfrm>
            <a:off x="4402838" y="1761585"/>
            <a:ext cx="1019882" cy="562555"/>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22" name="Connecteur droit avec flèche 21">
            <a:extLst>
              <a:ext uri="{FF2B5EF4-FFF2-40B4-BE49-F238E27FC236}">
                <a16:creationId xmlns:a16="http://schemas.microsoft.com/office/drawing/2014/main" id="{3E77A174-7082-E50D-2D88-F3FB5BDCB6C2}"/>
              </a:ext>
            </a:extLst>
          </p:cNvPr>
          <p:cNvCxnSpPr>
            <a:cxnSpLocks/>
          </p:cNvCxnSpPr>
          <p:nvPr/>
        </p:nvCxnSpPr>
        <p:spPr bwMode="auto">
          <a:xfrm flipV="1">
            <a:off x="6977414" y="5434474"/>
            <a:ext cx="1" cy="457799"/>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23" name="Connecteur droit avec flèche 22">
            <a:extLst>
              <a:ext uri="{FF2B5EF4-FFF2-40B4-BE49-F238E27FC236}">
                <a16:creationId xmlns:a16="http://schemas.microsoft.com/office/drawing/2014/main" id="{A8CF87A4-EF30-9188-3078-612C9A53D12C}"/>
              </a:ext>
            </a:extLst>
          </p:cNvPr>
          <p:cNvCxnSpPr>
            <a:cxnSpLocks/>
          </p:cNvCxnSpPr>
          <p:nvPr/>
        </p:nvCxnSpPr>
        <p:spPr bwMode="auto">
          <a:xfrm>
            <a:off x="1151619" y="5892273"/>
            <a:ext cx="5832000" cy="0"/>
          </a:xfrm>
          <a:prstGeom prst="straightConnector1">
            <a:avLst/>
          </a:prstGeom>
          <a:solidFill>
            <a:schemeClr val="accent1"/>
          </a:solidFill>
          <a:ln w="12700" cap="flat" cmpd="sng" algn="ctr">
            <a:solidFill>
              <a:schemeClr val="bg1"/>
            </a:solidFill>
            <a:prstDash val="solid"/>
            <a:round/>
            <a:headEnd type="none" w="med" len="med"/>
            <a:tailEnd type="none"/>
          </a:ln>
          <a:effectLst/>
        </p:spPr>
      </p:cxnSp>
      <p:cxnSp>
        <p:nvCxnSpPr>
          <p:cNvPr id="34" name="Connecteur droit avec flèche 33">
            <a:extLst>
              <a:ext uri="{FF2B5EF4-FFF2-40B4-BE49-F238E27FC236}">
                <a16:creationId xmlns:a16="http://schemas.microsoft.com/office/drawing/2014/main" id="{D654AD69-ED67-0B8C-423D-22EE8B32E613}"/>
              </a:ext>
            </a:extLst>
          </p:cNvPr>
          <p:cNvCxnSpPr>
            <a:cxnSpLocks/>
            <a:endCxn id="13" idx="2"/>
          </p:cNvCxnSpPr>
          <p:nvPr/>
        </p:nvCxnSpPr>
        <p:spPr bwMode="auto">
          <a:xfrm flipV="1">
            <a:off x="1151619" y="5450912"/>
            <a:ext cx="1" cy="432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sp>
        <p:nvSpPr>
          <p:cNvPr id="36" name="ZoneTexte 35">
            <a:extLst>
              <a:ext uri="{FF2B5EF4-FFF2-40B4-BE49-F238E27FC236}">
                <a16:creationId xmlns:a16="http://schemas.microsoft.com/office/drawing/2014/main" id="{41D4689B-C845-238D-55F2-BE0D17723A09}"/>
              </a:ext>
            </a:extLst>
          </p:cNvPr>
          <p:cNvSpPr txBox="1"/>
          <p:nvPr/>
        </p:nvSpPr>
        <p:spPr>
          <a:xfrm>
            <a:off x="3065664" y="5867973"/>
            <a:ext cx="2664000" cy="369332"/>
          </a:xfrm>
          <a:prstGeom prst="rect">
            <a:avLst/>
          </a:prstGeom>
          <a:noFill/>
        </p:spPr>
        <p:txBody>
          <a:bodyPr wrap="square" rtlCol="0">
            <a:spAutoFit/>
          </a:bodyPr>
          <a:lstStyle/>
          <a:p>
            <a:r>
              <a:rPr lang="en-US" sz="1800" dirty="0">
                <a:solidFill>
                  <a:srgbClr val="FFFF00"/>
                </a:solidFill>
              </a:rPr>
              <a:t>Teamwork between lawyers </a:t>
            </a:r>
          </a:p>
        </p:txBody>
      </p:sp>
      <p:sp>
        <p:nvSpPr>
          <p:cNvPr id="37" name="Bulle narrative : ronde 36">
            <a:extLst>
              <a:ext uri="{FF2B5EF4-FFF2-40B4-BE49-F238E27FC236}">
                <a16:creationId xmlns:a16="http://schemas.microsoft.com/office/drawing/2014/main" id="{E8272356-E308-9D3F-41D8-A6E0E417BF1F}"/>
              </a:ext>
            </a:extLst>
          </p:cNvPr>
          <p:cNvSpPr/>
          <p:nvPr/>
        </p:nvSpPr>
        <p:spPr bwMode="auto">
          <a:xfrm>
            <a:off x="7218040" y="3458958"/>
            <a:ext cx="1404663" cy="1198086"/>
          </a:xfrm>
          <a:prstGeom prst="wedgeEllipseCallout">
            <a:avLst>
              <a:gd name="adj1" fmla="val -27158"/>
              <a:gd name="adj2" fmla="val 64921"/>
            </a:avLst>
          </a:prstGeom>
          <a:ln w="9525" cap="flat" cmpd="sng" algn="ctr">
            <a:solidFill>
              <a:schemeClr val="bg1"/>
            </a:solidFill>
            <a:prstDash val="solid"/>
            <a:round/>
            <a:headEnd type="none" w="med" len="med"/>
            <a:tailEnd type="none" w="med" len="med"/>
          </a:ln>
          <a:effectLst/>
        </p:spPr>
        <p:style>
          <a:lnRef idx="0">
            <a:scrgbClr r="0" g="0" b="0"/>
          </a:lnRef>
          <a:fillRef idx="1001">
            <a:schemeClr val="lt1"/>
          </a:fillRef>
          <a:effectRef idx="0">
            <a:scrgbClr r="0" g="0" b="0"/>
          </a:effectRef>
          <a:fontRef idx="major"/>
        </p:style>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400" b="1" dirty="0">
                <a:latin typeface="Garamond" pitchFamily="18" charset="0"/>
              </a:rPr>
              <a:t>We want our client to be happy</a:t>
            </a:r>
            <a:endParaRPr kumimoji="0" lang="en-US" sz="1400" b="1" i="0" u="none" strike="noStrike" cap="none" normalizeH="0" baseline="0" dirty="0">
              <a:ln>
                <a:noFill/>
              </a:ln>
              <a:effectLst/>
              <a:latin typeface="Garamond" pitchFamily="18" charset="0"/>
            </a:endParaRPr>
          </a:p>
        </p:txBody>
      </p:sp>
      <p:cxnSp>
        <p:nvCxnSpPr>
          <p:cNvPr id="38" name="Connecteur droit avec flèche 37">
            <a:extLst>
              <a:ext uri="{FF2B5EF4-FFF2-40B4-BE49-F238E27FC236}">
                <a16:creationId xmlns:a16="http://schemas.microsoft.com/office/drawing/2014/main" id="{E53C1B4D-E057-9788-014B-FE2EA6C32062}"/>
              </a:ext>
            </a:extLst>
          </p:cNvPr>
          <p:cNvCxnSpPr>
            <a:cxnSpLocks/>
            <a:endCxn id="11" idx="1"/>
          </p:cNvCxnSpPr>
          <p:nvPr/>
        </p:nvCxnSpPr>
        <p:spPr bwMode="auto">
          <a:xfrm flipV="1">
            <a:off x="6213301" y="2591339"/>
            <a:ext cx="1429220" cy="271215"/>
          </a:xfrm>
          <a:prstGeom prst="straightConnector1">
            <a:avLst/>
          </a:prstGeom>
          <a:solidFill>
            <a:schemeClr val="accent1"/>
          </a:solidFill>
          <a:ln w="12700" cap="flat" cmpd="sng" algn="ctr">
            <a:solidFill>
              <a:schemeClr val="bg1"/>
            </a:solidFill>
            <a:prstDash val="solid"/>
            <a:round/>
            <a:headEnd type="triangle" w="med" len="med"/>
            <a:tailEnd type="triangle"/>
          </a:ln>
          <a:effectLst/>
        </p:spPr>
      </p:cxnSp>
      <p:sp>
        <p:nvSpPr>
          <p:cNvPr id="41" name="ZoneTexte 40">
            <a:extLst>
              <a:ext uri="{FF2B5EF4-FFF2-40B4-BE49-F238E27FC236}">
                <a16:creationId xmlns:a16="http://schemas.microsoft.com/office/drawing/2014/main" id="{46521430-7B11-62EA-3034-DE84A11C24DB}"/>
              </a:ext>
            </a:extLst>
          </p:cNvPr>
          <p:cNvSpPr txBox="1"/>
          <p:nvPr/>
        </p:nvSpPr>
        <p:spPr>
          <a:xfrm>
            <a:off x="6095127" y="1797555"/>
            <a:ext cx="1300599" cy="923330"/>
          </a:xfrm>
          <a:prstGeom prst="rect">
            <a:avLst/>
          </a:prstGeom>
          <a:noFill/>
        </p:spPr>
        <p:txBody>
          <a:bodyPr wrap="square" rtlCol="0">
            <a:spAutoFit/>
          </a:bodyPr>
          <a:lstStyle/>
          <a:p>
            <a:pPr algn="ctr"/>
            <a:r>
              <a:rPr lang="en-US" sz="1800" dirty="0">
                <a:solidFill>
                  <a:srgbClr val="FFFF00"/>
                </a:solidFill>
              </a:rPr>
              <a:t>Teamwork</a:t>
            </a:r>
          </a:p>
          <a:p>
            <a:pPr algn="ctr"/>
            <a:r>
              <a:rPr lang="en-US" sz="1800" dirty="0">
                <a:solidFill>
                  <a:srgbClr val="FFFF00"/>
                </a:solidFill>
              </a:rPr>
              <a:t>between </a:t>
            </a:r>
            <a:r>
              <a:rPr lang="en-US" sz="1800" i="1" dirty="0" err="1">
                <a:solidFill>
                  <a:srgbClr val="FFFF00"/>
                </a:solidFill>
              </a:rPr>
              <a:t>notaires</a:t>
            </a:r>
            <a:endParaRPr lang="en-US" sz="1800" i="1" dirty="0">
              <a:solidFill>
                <a:srgbClr val="FFFF00"/>
              </a:solidFill>
            </a:endParaRPr>
          </a:p>
        </p:txBody>
      </p:sp>
      <p:sp>
        <p:nvSpPr>
          <p:cNvPr id="42" name="Bulle narrative : ronde 41">
            <a:extLst>
              <a:ext uri="{FF2B5EF4-FFF2-40B4-BE49-F238E27FC236}">
                <a16:creationId xmlns:a16="http://schemas.microsoft.com/office/drawing/2014/main" id="{209F82E7-D86E-8D9B-0006-59073F41FC3B}"/>
              </a:ext>
            </a:extLst>
          </p:cNvPr>
          <p:cNvSpPr/>
          <p:nvPr/>
        </p:nvSpPr>
        <p:spPr bwMode="auto">
          <a:xfrm>
            <a:off x="7613672" y="290272"/>
            <a:ext cx="1404663" cy="1507283"/>
          </a:xfrm>
          <a:prstGeom prst="wedgeEllipseCallout">
            <a:avLst>
              <a:gd name="adj1" fmla="val -25930"/>
              <a:gd name="adj2" fmla="val 66453"/>
            </a:avLst>
          </a:prstGeom>
          <a:ln w="9525" cap="flat" cmpd="sng" algn="ctr">
            <a:solidFill>
              <a:schemeClr val="bg1"/>
            </a:solidFill>
            <a:prstDash val="solid"/>
            <a:round/>
            <a:headEnd type="none" w="med" len="med"/>
            <a:tailEnd type="none" w="med" len="med"/>
          </a:ln>
          <a:effectLst/>
        </p:spPr>
        <p:style>
          <a:lnRef idx="0">
            <a:scrgbClr r="0" g="0" b="0"/>
          </a:lnRef>
          <a:fillRef idx="1001">
            <a:schemeClr val="lt1"/>
          </a:fillRef>
          <a:effectRef idx="0">
            <a:scrgbClr r="0" g="0" b="0"/>
          </a:effectRef>
          <a:fontRef idx="major"/>
        </p:style>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400" b="1" dirty="0">
                <a:latin typeface="Garamond" pitchFamily="18" charset="0"/>
              </a:rPr>
              <a:t>I speak English (French accent included)</a:t>
            </a:r>
            <a:endParaRPr kumimoji="0" lang="en-US" sz="1400" b="1" i="0" u="none" strike="noStrike" cap="none" normalizeH="0" baseline="0" dirty="0">
              <a:ln>
                <a:noFill/>
              </a:ln>
              <a:effectLst/>
              <a:latin typeface="Garamond" pitchFamily="18" charset="0"/>
            </a:endParaRPr>
          </a:p>
        </p:txBody>
      </p:sp>
      <p:sp>
        <p:nvSpPr>
          <p:cNvPr id="3" name="Bulle narrative : ronde 2">
            <a:extLst>
              <a:ext uri="{FF2B5EF4-FFF2-40B4-BE49-F238E27FC236}">
                <a16:creationId xmlns:a16="http://schemas.microsoft.com/office/drawing/2014/main" id="{928986B9-97E4-08EA-4BC0-C40277C72552}"/>
              </a:ext>
            </a:extLst>
          </p:cNvPr>
          <p:cNvSpPr/>
          <p:nvPr/>
        </p:nvSpPr>
        <p:spPr bwMode="auto">
          <a:xfrm>
            <a:off x="1802560" y="3524585"/>
            <a:ext cx="1404663" cy="1198086"/>
          </a:xfrm>
          <a:prstGeom prst="wedgeEllipseCallout">
            <a:avLst>
              <a:gd name="adj1" fmla="val -78131"/>
              <a:gd name="adj2" fmla="val 31080"/>
            </a:avLst>
          </a:prstGeom>
          <a:ln w="9525" cap="flat" cmpd="sng" algn="ctr">
            <a:solidFill>
              <a:schemeClr val="bg1"/>
            </a:solidFill>
            <a:prstDash val="solid"/>
            <a:round/>
            <a:headEnd type="none" w="med" len="med"/>
            <a:tailEnd type="none" w="med" len="med"/>
          </a:ln>
          <a:effectLst/>
        </p:spPr>
        <p:style>
          <a:lnRef idx="0">
            <a:scrgbClr r="0" g="0" b="0"/>
          </a:lnRef>
          <a:fillRef idx="1001">
            <a:schemeClr val="lt1"/>
          </a:fillRef>
          <a:effectRef idx="0">
            <a:scrgbClr r="0" g="0" b="0"/>
          </a:effectRef>
          <a:fontRef idx="major"/>
        </p:style>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400" b="1" dirty="0">
                <a:latin typeface="Garamond" pitchFamily="18" charset="0"/>
              </a:rPr>
              <a:t>We want our client to be happy</a:t>
            </a:r>
            <a:endParaRPr kumimoji="0" lang="en-US" sz="1400" b="1" i="0" u="none" strike="noStrike" cap="none" normalizeH="0" baseline="0" dirty="0">
              <a:ln>
                <a:noFill/>
              </a:ln>
              <a:effectLst/>
              <a:latin typeface="Garamond" pitchFamily="18" charset="0"/>
            </a:endParaRPr>
          </a:p>
        </p:txBody>
      </p:sp>
      <p:cxnSp>
        <p:nvCxnSpPr>
          <p:cNvPr id="10" name="Connecteur droit avec flèche 9">
            <a:extLst>
              <a:ext uri="{FF2B5EF4-FFF2-40B4-BE49-F238E27FC236}">
                <a16:creationId xmlns:a16="http://schemas.microsoft.com/office/drawing/2014/main" id="{A7267CB8-FB48-69C9-9C80-53CC53871D75}"/>
              </a:ext>
            </a:extLst>
          </p:cNvPr>
          <p:cNvCxnSpPr>
            <a:cxnSpLocks/>
          </p:cNvCxnSpPr>
          <p:nvPr/>
        </p:nvCxnSpPr>
        <p:spPr bwMode="auto">
          <a:xfrm flipH="1" flipV="1">
            <a:off x="1223628" y="4963018"/>
            <a:ext cx="2664000" cy="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16" name="Connecteur droit avec flèche 15">
            <a:extLst>
              <a:ext uri="{FF2B5EF4-FFF2-40B4-BE49-F238E27FC236}">
                <a16:creationId xmlns:a16="http://schemas.microsoft.com/office/drawing/2014/main" id="{38616EE8-434F-CCCA-A1A3-D5D5994D4F1A}"/>
              </a:ext>
            </a:extLst>
          </p:cNvPr>
          <p:cNvCxnSpPr>
            <a:cxnSpLocks/>
          </p:cNvCxnSpPr>
          <p:nvPr/>
        </p:nvCxnSpPr>
        <p:spPr bwMode="auto">
          <a:xfrm flipH="1" flipV="1">
            <a:off x="4663480" y="4962972"/>
            <a:ext cx="1800000" cy="0"/>
          </a:xfrm>
          <a:prstGeom prst="straightConnector1">
            <a:avLst/>
          </a:prstGeom>
          <a:solidFill>
            <a:schemeClr val="accent1"/>
          </a:solidFill>
          <a:ln w="12700" cap="flat" cmpd="sng" algn="ctr">
            <a:solidFill>
              <a:schemeClr val="bg1"/>
            </a:solidFill>
            <a:prstDash val="solid"/>
            <a:round/>
            <a:headEnd type="triangle" w="med" len="med"/>
            <a:tailEnd type="none"/>
          </a:ln>
          <a:effectLst/>
        </p:spPr>
      </p:cxnSp>
      <p:cxnSp>
        <p:nvCxnSpPr>
          <p:cNvPr id="17" name="Connecteur droit avec flèche 16">
            <a:extLst>
              <a:ext uri="{FF2B5EF4-FFF2-40B4-BE49-F238E27FC236}">
                <a16:creationId xmlns:a16="http://schemas.microsoft.com/office/drawing/2014/main" id="{6313747B-1BA9-815F-5DCF-F6C9FF98A29B}"/>
              </a:ext>
            </a:extLst>
          </p:cNvPr>
          <p:cNvCxnSpPr>
            <a:cxnSpLocks/>
            <a:stCxn id="7" idx="7"/>
          </p:cNvCxnSpPr>
          <p:nvPr/>
        </p:nvCxnSpPr>
        <p:spPr bwMode="auto">
          <a:xfrm flipV="1">
            <a:off x="5889419" y="2960671"/>
            <a:ext cx="1850933" cy="12531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3298467429"/>
      </p:ext>
    </p:extLst>
  </p:cSld>
  <p:clrMapOvr>
    <a:masterClrMapping/>
  </p:clrMapOvr>
  <p:transition spd="slow">
    <p:wipe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19572" y="188640"/>
            <a:ext cx="7704856" cy="864096"/>
          </a:xfrm>
        </p:spPr>
        <p:txBody>
          <a:bodyPr/>
          <a:lstStyle/>
          <a:p>
            <a:r>
              <a:rPr lang="en-US" sz="2400" dirty="0">
                <a:latin typeface="Garamond" panose="02020404030301010803" pitchFamily="18" charset="0"/>
              </a:rPr>
              <a:t>Identifying the Best ownership structure of Sweet Home: When? Why?</a:t>
            </a:r>
          </a:p>
        </p:txBody>
      </p:sp>
      <p:sp>
        <p:nvSpPr>
          <p:cNvPr id="4" name="ZoneTexte 3">
            <a:extLst>
              <a:ext uri="{FF2B5EF4-FFF2-40B4-BE49-F238E27FC236}">
                <a16:creationId xmlns:a16="http://schemas.microsoft.com/office/drawing/2014/main" id="{683DAC7B-0A97-B28F-9DEB-61BDC48F8007}"/>
              </a:ext>
            </a:extLst>
          </p:cNvPr>
          <p:cNvSpPr txBox="1"/>
          <p:nvPr/>
        </p:nvSpPr>
        <p:spPr>
          <a:xfrm>
            <a:off x="863588" y="1340768"/>
            <a:ext cx="7416824" cy="3935757"/>
          </a:xfrm>
          <a:prstGeom prst="rect">
            <a:avLst/>
          </a:prstGeom>
          <a:noFill/>
        </p:spPr>
        <p:txBody>
          <a:bodyPr wrap="square" rtlCol="0">
            <a:spAutoFit/>
          </a:bodyPr>
          <a:lstStyle/>
          <a:p>
            <a:pPr marL="342900" lvl="0" indent="-342900" algn="just">
              <a:lnSpc>
                <a:spcPct val="107000"/>
              </a:lnSpc>
              <a:buFont typeface="Symbol" panose="05050102010706020507" pitchFamily="18"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The ownership structure should be determined and implemented between the date where Captain America decides to purchase Sweet Home and the date of the signature of the notarized deed of acquisition </a:t>
            </a:r>
          </a:p>
          <a:p>
            <a:pPr marL="457200" algn="just">
              <a:lnSpc>
                <a:spcPct val="107000"/>
              </a:lnSpc>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 </a:t>
            </a:r>
          </a:p>
          <a:p>
            <a:pPr marL="342900" lvl="0" indent="-342900" algn="just">
              <a:lnSpc>
                <a:spcPct val="107000"/>
              </a:lnSpc>
              <a:buFont typeface="Symbol" panose="05050102010706020507" pitchFamily="18"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There is no standard holding structure to acquire a real estate property located in France</a:t>
            </a:r>
          </a:p>
          <a:p>
            <a:pPr marL="457200" algn="just">
              <a:lnSpc>
                <a:spcPct val="107000"/>
              </a:lnSpc>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 </a:t>
            </a:r>
          </a:p>
          <a:p>
            <a:pPr marL="342900" lvl="0" indent="-342900" algn="just">
              <a:lnSpc>
                <a:spcPct val="107000"/>
              </a:lnSpc>
              <a:buFont typeface="Symbol" panose="05050102010706020507" pitchFamily="18"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It is necessary to identify on a case-by-case basis the most suitable holding structure according to the facts and circumstances of each acquisition</a:t>
            </a:r>
          </a:p>
          <a:p>
            <a:pPr marL="457200">
              <a:lnSpc>
                <a:spcPct val="107000"/>
              </a:lnSpc>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 </a:t>
            </a:r>
          </a:p>
          <a:p>
            <a:pPr marL="342900" lvl="0" indent="-342900" algn="just">
              <a:lnSpc>
                <a:spcPct val="107000"/>
              </a:lnSpc>
              <a:spcAft>
                <a:spcPts val="800"/>
              </a:spcAft>
              <a:buFont typeface="Symbol" panose="05050102010706020507" pitchFamily="18"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Factual elements concerning the buyer, his/her family and the French property should be taken into consideration by the purchaser’s French and US lawyers, working together</a:t>
            </a:r>
          </a:p>
        </p:txBody>
      </p:sp>
    </p:spTree>
    <p:extLst>
      <p:ext uri="{BB962C8B-B14F-4D97-AF65-F5344CB8AC3E}">
        <p14:creationId xmlns:p14="http://schemas.microsoft.com/office/powerpoint/2010/main" val="549001535"/>
      </p:ext>
    </p:extLst>
  </p:cSld>
  <p:clrMapOvr>
    <a:masterClrMapping/>
  </p:clrMapOvr>
  <p:transition spd="slow">
    <p:wipe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a:extLst>
              <a:ext uri="{FF2B5EF4-FFF2-40B4-BE49-F238E27FC236}">
                <a16:creationId xmlns:a16="http://schemas.microsoft.com/office/drawing/2014/main" id="{21C52A2F-EF86-A833-7419-8D0CCC1E35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4836" y="955958"/>
            <a:ext cx="640052" cy="1135948"/>
          </a:xfrm>
          <a:prstGeom prst="rect">
            <a:avLst/>
          </a:prstGeom>
        </p:spPr>
      </p:pic>
      <p:sp>
        <p:nvSpPr>
          <p:cNvPr id="19" name="Titre 1">
            <a:extLst>
              <a:ext uri="{FF2B5EF4-FFF2-40B4-BE49-F238E27FC236}">
                <a16:creationId xmlns:a16="http://schemas.microsoft.com/office/drawing/2014/main" id="{D011F283-04EB-7047-0690-1E224B806595}"/>
              </a:ext>
            </a:extLst>
          </p:cNvPr>
          <p:cNvSpPr txBox="1">
            <a:spLocks/>
          </p:cNvSpPr>
          <p:nvPr/>
        </p:nvSpPr>
        <p:spPr bwMode="auto">
          <a:xfrm>
            <a:off x="1035361" y="37805"/>
            <a:ext cx="7217294" cy="692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FF00"/>
                </a:solidFill>
                <a:latin typeface="+mj-lt"/>
                <a:ea typeface="+mj-ea"/>
                <a:cs typeface="+mj-cs"/>
              </a:defRPr>
            </a:lvl1pPr>
            <a:lvl2pPr algn="ctr" rtl="0" eaLnBrk="0" fontAlgn="base" hangingPunct="0">
              <a:spcBef>
                <a:spcPct val="0"/>
              </a:spcBef>
              <a:spcAft>
                <a:spcPct val="0"/>
              </a:spcAft>
              <a:defRPr sz="4400">
                <a:solidFill>
                  <a:srgbClr val="FFFF00"/>
                </a:solidFill>
                <a:latin typeface="Times New Roman" pitchFamily="18" charset="0"/>
              </a:defRPr>
            </a:lvl2pPr>
            <a:lvl3pPr algn="ctr" rtl="0" eaLnBrk="0" fontAlgn="base" hangingPunct="0">
              <a:spcBef>
                <a:spcPct val="0"/>
              </a:spcBef>
              <a:spcAft>
                <a:spcPct val="0"/>
              </a:spcAft>
              <a:defRPr sz="4400">
                <a:solidFill>
                  <a:srgbClr val="FFFF00"/>
                </a:solidFill>
                <a:latin typeface="Times New Roman" pitchFamily="18" charset="0"/>
              </a:defRPr>
            </a:lvl3pPr>
            <a:lvl4pPr algn="ctr" rtl="0" eaLnBrk="0" fontAlgn="base" hangingPunct="0">
              <a:spcBef>
                <a:spcPct val="0"/>
              </a:spcBef>
              <a:spcAft>
                <a:spcPct val="0"/>
              </a:spcAft>
              <a:defRPr sz="4400">
                <a:solidFill>
                  <a:srgbClr val="FFFF00"/>
                </a:solidFill>
                <a:latin typeface="Times New Roman" pitchFamily="18" charset="0"/>
              </a:defRPr>
            </a:lvl4pPr>
            <a:lvl5pPr algn="ctr" rtl="0" eaLnBrk="0" fontAlgn="base" hangingPunct="0">
              <a:spcBef>
                <a:spcPct val="0"/>
              </a:spcBef>
              <a:spcAft>
                <a:spcPct val="0"/>
              </a:spcAft>
              <a:defRPr sz="4400">
                <a:solidFill>
                  <a:srgbClr val="FFFF00"/>
                </a:solidFill>
                <a:latin typeface="Times New Roman" pitchFamily="18" charset="0"/>
              </a:defRPr>
            </a:lvl5pPr>
            <a:lvl6pPr marL="457200" algn="ctr" rtl="0" eaLnBrk="0" fontAlgn="base" hangingPunct="0">
              <a:spcBef>
                <a:spcPct val="0"/>
              </a:spcBef>
              <a:spcAft>
                <a:spcPct val="0"/>
              </a:spcAft>
              <a:defRPr sz="4400">
                <a:solidFill>
                  <a:srgbClr val="FFFF00"/>
                </a:solidFill>
                <a:latin typeface="Times New Roman" pitchFamily="18" charset="0"/>
              </a:defRPr>
            </a:lvl6pPr>
            <a:lvl7pPr marL="914400" algn="ctr" rtl="0" eaLnBrk="0" fontAlgn="base" hangingPunct="0">
              <a:spcBef>
                <a:spcPct val="0"/>
              </a:spcBef>
              <a:spcAft>
                <a:spcPct val="0"/>
              </a:spcAft>
              <a:defRPr sz="4400">
                <a:solidFill>
                  <a:srgbClr val="FFFF00"/>
                </a:solidFill>
                <a:latin typeface="Times New Roman" pitchFamily="18" charset="0"/>
              </a:defRPr>
            </a:lvl7pPr>
            <a:lvl8pPr marL="1371600" algn="ctr" rtl="0" eaLnBrk="0" fontAlgn="base" hangingPunct="0">
              <a:spcBef>
                <a:spcPct val="0"/>
              </a:spcBef>
              <a:spcAft>
                <a:spcPct val="0"/>
              </a:spcAft>
              <a:defRPr sz="4400">
                <a:solidFill>
                  <a:srgbClr val="FFFF00"/>
                </a:solidFill>
                <a:latin typeface="Times New Roman" pitchFamily="18" charset="0"/>
              </a:defRPr>
            </a:lvl8pPr>
            <a:lvl9pPr marL="1828800" algn="ctr" rtl="0" eaLnBrk="0" fontAlgn="base" hangingPunct="0">
              <a:spcBef>
                <a:spcPct val="0"/>
              </a:spcBef>
              <a:spcAft>
                <a:spcPct val="0"/>
              </a:spcAft>
              <a:defRPr sz="4400">
                <a:solidFill>
                  <a:srgbClr val="FFFF00"/>
                </a:solidFill>
                <a:latin typeface="Times New Roman" pitchFamily="18" charset="0"/>
              </a:defRPr>
            </a:lvl9pPr>
          </a:lstStyle>
          <a:p>
            <a:r>
              <a:rPr lang="en-US" sz="2400" kern="0" dirty="0">
                <a:latin typeface="Garamond" panose="02020404030301010803" pitchFamily="18" charset="0"/>
              </a:rPr>
              <a:t>What possible structure may be used by Captain America? </a:t>
            </a:r>
            <a:endParaRPr lang="en-US" sz="3200" kern="0" dirty="0">
              <a:latin typeface="Garamond" panose="02020404030301010803" pitchFamily="18" charset="0"/>
            </a:endParaRPr>
          </a:p>
        </p:txBody>
      </p:sp>
      <p:pic>
        <p:nvPicPr>
          <p:cNvPr id="26" name="Image 25">
            <a:extLst>
              <a:ext uri="{FF2B5EF4-FFF2-40B4-BE49-F238E27FC236}">
                <a16:creationId xmlns:a16="http://schemas.microsoft.com/office/drawing/2014/main" id="{C07745AA-B088-7AAD-930D-5CBE59DF0D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36" y="3992883"/>
            <a:ext cx="1713209" cy="2165532"/>
          </a:xfrm>
          <a:prstGeom prst="rect">
            <a:avLst/>
          </a:prstGeom>
        </p:spPr>
      </p:pic>
      <p:pic>
        <p:nvPicPr>
          <p:cNvPr id="6" name="Image 5">
            <a:extLst>
              <a:ext uri="{FF2B5EF4-FFF2-40B4-BE49-F238E27FC236}">
                <a16:creationId xmlns:a16="http://schemas.microsoft.com/office/drawing/2014/main" id="{ECFCC23D-9D8A-E235-CCB3-4B04CB6090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70050" y="4027830"/>
            <a:ext cx="1713209" cy="2165532"/>
          </a:xfrm>
          <a:prstGeom prst="rect">
            <a:avLst/>
          </a:prstGeom>
        </p:spPr>
      </p:pic>
      <p:pic>
        <p:nvPicPr>
          <p:cNvPr id="7" name="Image 6">
            <a:extLst>
              <a:ext uri="{FF2B5EF4-FFF2-40B4-BE49-F238E27FC236}">
                <a16:creationId xmlns:a16="http://schemas.microsoft.com/office/drawing/2014/main" id="{6F54BAB4-CD5A-F0C0-6257-530061064B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8338" y="4027830"/>
            <a:ext cx="1713209" cy="2165532"/>
          </a:xfrm>
          <a:prstGeom prst="rect">
            <a:avLst/>
          </a:prstGeom>
        </p:spPr>
      </p:pic>
      <p:pic>
        <p:nvPicPr>
          <p:cNvPr id="8" name="Image 7">
            <a:extLst>
              <a:ext uri="{FF2B5EF4-FFF2-40B4-BE49-F238E27FC236}">
                <a16:creationId xmlns:a16="http://schemas.microsoft.com/office/drawing/2014/main" id="{9DEA01CB-53DC-8F90-AB21-50F329AAC5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96551" y="4009464"/>
            <a:ext cx="1713209" cy="2165532"/>
          </a:xfrm>
          <a:prstGeom prst="rect">
            <a:avLst/>
          </a:prstGeom>
        </p:spPr>
      </p:pic>
      <p:cxnSp>
        <p:nvCxnSpPr>
          <p:cNvPr id="13" name="Connecteur droit 12">
            <a:extLst>
              <a:ext uri="{FF2B5EF4-FFF2-40B4-BE49-F238E27FC236}">
                <a16:creationId xmlns:a16="http://schemas.microsoft.com/office/drawing/2014/main" id="{92753FD6-3A36-0061-95FF-631D168FC88C}"/>
              </a:ext>
            </a:extLst>
          </p:cNvPr>
          <p:cNvCxnSpPr/>
          <p:nvPr/>
        </p:nvCxnSpPr>
        <p:spPr bwMode="auto">
          <a:xfrm>
            <a:off x="4644008" y="836712"/>
            <a:ext cx="0" cy="5400600"/>
          </a:xfrm>
          <a:prstGeom prst="line">
            <a:avLst/>
          </a:prstGeom>
          <a:solidFill>
            <a:schemeClr val="accent1"/>
          </a:solidFill>
          <a:ln w="19050" cap="flat" cmpd="sng" algn="ctr">
            <a:solidFill>
              <a:srgbClr val="FFFF00"/>
            </a:solidFill>
            <a:prstDash val="solid"/>
            <a:round/>
            <a:headEnd type="none" w="med" len="med"/>
            <a:tailEnd type="none" w="med" len="med"/>
          </a:ln>
          <a:effectLst/>
        </p:spPr>
      </p:cxnSp>
      <p:cxnSp>
        <p:nvCxnSpPr>
          <p:cNvPr id="14" name="Connecteur droit 13">
            <a:extLst>
              <a:ext uri="{FF2B5EF4-FFF2-40B4-BE49-F238E27FC236}">
                <a16:creationId xmlns:a16="http://schemas.microsoft.com/office/drawing/2014/main" id="{E74E3D25-E5BA-B38A-FC16-8484595E72C6}"/>
              </a:ext>
            </a:extLst>
          </p:cNvPr>
          <p:cNvCxnSpPr/>
          <p:nvPr/>
        </p:nvCxnSpPr>
        <p:spPr bwMode="auto">
          <a:xfrm>
            <a:off x="2339752" y="836712"/>
            <a:ext cx="0" cy="5400600"/>
          </a:xfrm>
          <a:prstGeom prst="line">
            <a:avLst/>
          </a:prstGeom>
          <a:solidFill>
            <a:schemeClr val="accent1"/>
          </a:solidFill>
          <a:ln w="19050" cap="flat" cmpd="sng" algn="ctr">
            <a:solidFill>
              <a:srgbClr val="FFFF00"/>
            </a:solidFill>
            <a:prstDash val="solid"/>
            <a:round/>
            <a:headEnd type="none" w="med" len="med"/>
            <a:tailEnd type="none" w="med" len="med"/>
          </a:ln>
          <a:effectLst/>
        </p:spPr>
      </p:cxnSp>
      <p:cxnSp>
        <p:nvCxnSpPr>
          <p:cNvPr id="17" name="Connecteur droit 16">
            <a:extLst>
              <a:ext uri="{FF2B5EF4-FFF2-40B4-BE49-F238E27FC236}">
                <a16:creationId xmlns:a16="http://schemas.microsoft.com/office/drawing/2014/main" id="{273A9E6B-93FA-8393-5F6A-65CAD7C18558}"/>
              </a:ext>
            </a:extLst>
          </p:cNvPr>
          <p:cNvCxnSpPr/>
          <p:nvPr/>
        </p:nvCxnSpPr>
        <p:spPr bwMode="auto">
          <a:xfrm>
            <a:off x="6876256" y="836712"/>
            <a:ext cx="0" cy="5400600"/>
          </a:xfrm>
          <a:prstGeom prst="line">
            <a:avLst/>
          </a:prstGeom>
          <a:solidFill>
            <a:schemeClr val="accent1"/>
          </a:solidFill>
          <a:ln w="19050" cap="flat" cmpd="sng" algn="ctr">
            <a:solidFill>
              <a:srgbClr val="FFFF00"/>
            </a:solidFill>
            <a:prstDash val="solid"/>
            <a:round/>
            <a:headEnd type="none" w="med" len="med"/>
            <a:tailEnd type="none" w="med" len="med"/>
          </a:ln>
          <a:effectLst/>
        </p:spPr>
      </p:cxnSp>
      <p:cxnSp>
        <p:nvCxnSpPr>
          <p:cNvPr id="32" name="Connecteur droit avec flèche 31">
            <a:extLst>
              <a:ext uri="{FF2B5EF4-FFF2-40B4-BE49-F238E27FC236}">
                <a16:creationId xmlns:a16="http://schemas.microsoft.com/office/drawing/2014/main" id="{44E26084-35D0-53AC-7F49-F23E42223BBE}"/>
              </a:ext>
            </a:extLst>
          </p:cNvPr>
          <p:cNvCxnSpPr>
            <a:cxnSpLocks/>
          </p:cNvCxnSpPr>
          <p:nvPr/>
        </p:nvCxnSpPr>
        <p:spPr bwMode="auto">
          <a:xfrm>
            <a:off x="1265289" y="2173133"/>
            <a:ext cx="0" cy="1815184"/>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pic>
        <p:nvPicPr>
          <p:cNvPr id="40" name="Image 39">
            <a:extLst>
              <a:ext uri="{FF2B5EF4-FFF2-40B4-BE49-F238E27FC236}">
                <a16:creationId xmlns:a16="http://schemas.microsoft.com/office/drawing/2014/main" id="{455834B1-BA1A-73E0-34B4-CA0BD5592E3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98596" y="962056"/>
            <a:ext cx="640052" cy="1135948"/>
          </a:xfrm>
          <a:prstGeom prst="rect">
            <a:avLst/>
          </a:prstGeom>
        </p:spPr>
      </p:pic>
      <p:pic>
        <p:nvPicPr>
          <p:cNvPr id="41" name="Image 40">
            <a:extLst>
              <a:ext uri="{FF2B5EF4-FFF2-40B4-BE49-F238E27FC236}">
                <a16:creationId xmlns:a16="http://schemas.microsoft.com/office/drawing/2014/main" id="{FBE98E77-476D-E95B-159C-1BAF7323896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32964" y="962056"/>
            <a:ext cx="640052" cy="1135948"/>
          </a:xfrm>
          <a:prstGeom prst="rect">
            <a:avLst/>
          </a:prstGeom>
        </p:spPr>
      </p:pic>
      <p:pic>
        <p:nvPicPr>
          <p:cNvPr id="42" name="Image 41">
            <a:extLst>
              <a:ext uri="{FF2B5EF4-FFF2-40B4-BE49-F238E27FC236}">
                <a16:creationId xmlns:a16="http://schemas.microsoft.com/office/drawing/2014/main" id="{ECD594FF-8A9A-3152-A5B7-3AEBD4D6E1F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01103" y="915819"/>
            <a:ext cx="640052" cy="1135948"/>
          </a:xfrm>
          <a:prstGeom prst="rect">
            <a:avLst/>
          </a:prstGeom>
        </p:spPr>
      </p:pic>
      <p:sp>
        <p:nvSpPr>
          <p:cNvPr id="49" name="Rectangle 48">
            <a:extLst>
              <a:ext uri="{FF2B5EF4-FFF2-40B4-BE49-F238E27FC236}">
                <a16:creationId xmlns:a16="http://schemas.microsoft.com/office/drawing/2014/main" id="{9DE50784-8FF5-82A5-E243-6F296D9CF711}"/>
              </a:ext>
            </a:extLst>
          </p:cNvPr>
          <p:cNvSpPr/>
          <p:nvPr/>
        </p:nvSpPr>
        <p:spPr bwMode="auto">
          <a:xfrm>
            <a:off x="2678422" y="3152995"/>
            <a:ext cx="1713208" cy="576064"/>
          </a:xfrm>
          <a:prstGeom prst="rect">
            <a:avLst/>
          </a:prstGeom>
          <a:noFill/>
          <a:ln w="158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a:ln>
                <a:noFill/>
              </a:ln>
              <a:solidFill>
                <a:srgbClr val="FFFF00"/>
              </a:solidFill>
              <a:effectLst/>
              <a:latin typeface="Garamond" pitchFamily="18" charset="0"/>
            </a:endParaRPr>
          </a:p>
        </p:txBody>
      </p:sp>
      <p:sp>
        <p:nvSpPr>
          <p:cNvPr id="53" name="ZoneTexte 52">
            <a:extLst>
              <a:ext uri="{FF2B5EF4-FFF2-40B4-BE49-F238E27FC236}">
                <a16:creationId xmlns:a16="http://schemas.microsoft.com/office/drawing/2014/main" id="{EEB22F92-5E45-44F3-3297-FEED3924AA90}"/>
              </a:ext>
            </a:extLst>
          </p:cNvPr>
          <p:cNvSpPr txBox="1"/>
          <p:nvPr/>
        </p:nvSpPr>
        <p:spPr>
          <a:xfrm>
            <a:off x="2670050" y="3269138"/>
            <a:ext cx="1703065" cy="307777"/>
          </a:xfrm>
          <a:prstGeom prst="rect">
            <a:avLst/>
          </a:prstGeom>
          <a:noFill/>
        </p:spPr>
        <p:txBody>
          <a:bodyPr wrap="square" rtlCol="0">
            <a:spAutoFit/>
          </a:bodyPr>
          <a:lstStyle/>
          <a:p>
            <a:r>
              <a:rPr lang="en-US" sz="1400" b="1" dirty="0">
                <a:solidFill>
                  <a:schemeClr val="bg1"/>
                </a:solidFill>
              </a:rPr>
              <a:t>French corporation</a:t>
            </a:r>
          </a:p>
        </p:txBody>
      </p:sp>
      <p:sp>
        <p:nvSpPr>
          <p:cNvPr id="54" name="ZoneTexte 53">
            <a:extLst>
              <a:ext uri="{FF2B5EF4-FFF2-40B4-BE49-F238E27FC236}">
                <a16:creationId xmlns:a16="http://schemas.microsoft.com/office/drawing/2014/main" id="{25C9CFD9-5F67-8F7F-0884-480A9D6C83B1}"/>
              </a:ext>
            </a:extLst>
          </p:cNvPr>
          <p:cNvSpPr txBox="1"/>
          <p:nvPr/>
        </p:nvSpPr>
        <p:spPr>
          <a:xfrm>
            <a:off x="5129846" y="3269137"/>
            <a:ext cx="1406782" cy="307777"/>
          </a:xfrm>
          <a:prstGeom prst="rect">
            <a:avLst/>
          </a:prstGeom>
          <a:noFill/>
        </p:spPr>
        <p:txBody>
          <a:bodyPr wrap="square" rtlCol="0">
            <a:spAutoFit/>
          </a:bodyPr>
          <a:lstStyle/>
          <a:p>
            <a:r>
              <a:rPr lang="en-US" sz="1400" b="1" dirty="0">
                <a:solidFill>
                  <a:schemeClr val="bg1"/>
                </a:solidFill>
              </a:rPr>
              <a:t>US corporation</a:t>
            </a:r>
          </a:p>
        </p:txBody>
      </p:sp>
      <p:sp>
        <p:nvSpPr>
          <p:cNvPr id="55" name="Rectangle 54">
            <a:extLst>
              <a:ext uri="{FF2B5EF4-FFF2-40B4-BE49-F238E27FC236}">
                <a16:creationId xmlns:a16="http://schemas.microsoft.com/office/drawing/2014/main" id="{26DA87B8-F397-1679-E562-2C6ACE6DA7EE}"/>
              </a:ext>
            </a:extLst>
          </p:cNvPr>
          <p:cNvSpPr/>
          <p:nvPr/>
        </p:nvSpPr>
        <p:spPr bwMode="auto">
          <a:xfrm>
            <a:off x="4929289" y="3137369"/>
            <a:ext cx="1713208" cy="576064"/>
          </a:xfrm>
          <a:prstGeom prst="rect">
            <a:avLst/>
          </a:prstGeom>
          <a:noFill/>
          <a:ln w="158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a:ln>
                <a:noFill/>
              </a:ln>
              <a:solidFill>
                <a:srgbClr val="FFFF00"/>
              </a:solidFill>
              <a:effectLst/>
              <a:latin typeface="Garamond" pitchFamily="18" charset="0"/>
            </a:endParaRPr>
          </a:p>
        </p:txBody>
      </p:sp>
      <p:cxnSp>
        <p:nvCxnSpPr>
          <p:cNvPr id="56" name="Connecteur droit avec flèche 55">
            <a:extLst>
              <a:ext uri="{FF2B5EF4-FFF2-40B4-BE49-F238E27FC236}">
                <a16:creationId xmlns:a16="http://schemas.microsoft.com/office/drawing/2014/main" id="{1760A6E1-9FE2-76BF-8DFE-4585304F5356}"/>
              </a:ext>
            </a:extLst>
          </p:cNvPr>
          <p:cNvCxnSpPr>
            <a:cxnSpLocks/>
          </p:cNvCxnSpPr>
          <p:nvPr/>
        </p:nvCxnSpPr>
        <p:spPr bwMode="auto">
          <a:xfrm>
            <a:off x="3535026" y="2091906"/>
            <a:ext cx="0" cy="1044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62" name="Connecteur droit avec flèche 61">
            <a:extLst>
              <a:ext uri="{FF2B5EF4-FFF2-40B4-BE49-F238E27FC236}">
                <a16:creationId xmlns:a16="http://schemas.microsoft.com/office/drawing/2014/main" id="{97668A53-0E20-F5BE-088B-88A5B07D47FA}"/>
              </a:ext>
            </a:extLst>
          </p:cNvPr>
          <p:cNvCxnSpPr>
            <a:cxnSpLocks/>
            <a:stCxn id="49" idx="2"/>
            <a:endCxn id="6" idx="0"/>
          </p:cNvCxnSpPr>
          <p:nvPr/>
        </p:nvCxnSpPr>
        <p:spPr bwMode="auto">
          <a:xfrm flipH="1">
            <a:off x="3526654" y="3729059"/>
            <a:ext cx="0" cy="298771"/>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66" name="Connecteur droit avec flèche 65">
            <a:extLst>
              <a:ext uri="{FF2B5EF4-FFF2-40B4-BE49-F238E27FC236}">
                <a16:creationId xmlns:a16="http://schemas.microsoft.com/office/drawing/2014/main" id="{4CE0B960-79A9-520C-D229-67B39C0AA72B}"/>
              </a:ext>
            </a:extLst>
          </p:cNvPr>
          <p:cNvCxnSpPr>
            <a:cxnSpLocks/>
          </p:cNvCxnSpPr>
          <p:nvPr/>
        </p:nvCxnSpPr>
        <p:spPr bwMode="auto">
          <a:xfrm flipH="1">
            <a:off x="5784942" y="3713433"/>
            <a:ext cx="0" cy="298771"/>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67" name="Connecteur droit avec flèche 66">
            <a:extLst>
              <a:ext uri="{FF2B5EF4-FFF2-40B4-BE49-F238E27FC236}">
                <a16:creationId xmlns:a16="http://schemas.microsoft.com/office/drawing/2014/main" id="{90DDC421-4546-F14B-712C-0A2EBCE92B53}"/>
              </a:ext>
            </a:extLst>
          </p:cNvPr>
          <p:cNvCxnSpPr>
            <a:cxnSpLocks/>
          </p:cNvCxnSpPr>
          <p:nvPr/>
        </p:nvCxnSpPr>
        <p:spPr bwMode="auto">
          <a:xfrm>
            <a:off x="5784942" y="2091906"/>
            <a:ext cx="0" cy="1044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sp>
        <p:nvSpPr>
          <p:cNvPr id="69" name="ZoneTexte 68">
            <a:extLst>
              <a:ext uri="{FF2B5EF4-FFF2-40B4-BE49-F238E27FC236}">
                <a16:creationId xmlns:a16="http://schemas.microsoft.com/office/drawing/2014/main" id="{7D7A2197-80F0-5B3B-5C64-E0828E7179C1}"/>
              </a:ext>
            </a:extLst>
          </p:cNvPr>
          <p:cNvSpPr txBox="1"/>
          <p:nvPr/>
        </p:nvSpPr>
        <p:spPr>
          <a:xfrm>
            <a:off x="7169597" y="2910125"/>
            <a:ext cx="1703065" cy="307777"/>
          </a:xfrm>
          <a:prstGeom prst="rect">
            <a:avLst/>
          </a:prstGeom>
          <a:noFill/>
          <a:ln w="15875">
            <a:solidFill>
              <a:schemeClr val="bg1"/>
            </a:solidFill>
          </a:ln>
        </p:spPr>
        <p:txBody>
          <a:bodyPr wrap="square" rtlCol="0">
            <a:spAutoFit/>
          </a:bodyPr>
          <a:lstStyle/>
          <a:p>
            <a:pPr algn="ctr"/>
            <a:r>
              <a:rPr lang="en-US" sz="1400" b="1" dirty="0">
                <a:solidFill>
                  <a:schemeClr val="bg1"/>
                </a:solidFill>
              </a:rPr>
              <a:t>Foreign corporation</a:t>
            </a:r>
          </a:p>
        </p:txBody>
      </p:sp>
      <p:sp>
        <p:nvSpPr>
          <p:cNvPr id="70" name="ZoneTexte 69">
            <a:extLst>
              <a:ext uri="{FF2B5EF4-FFF2-40B4-BE49-F238E27FC236}">
                <a16:creationId xmlns:a16="http://schemas.microsoft.com/office/drawing/2014/main" id="{7B33D805-BF26-3EF0-8A39-95552C6D4470}"/>
              </a:ext>
            </a:extLst>
          </p:cNvPr>
          <p:cNvSpPr txBox="1"/>
          <p:nvPr/>
        </p:nvSpPr>
        <p:spPr>
          <a:xfrm>
            <a:off x="7153933" y="2350208"/>
            <a:ext cx="1703065" cy="307777"/>
          </a:xfrm>
          <a:prstGeom prst="rect">
            <a:avLst/>
          </a:prstGeom>
          <a:noFill/>
          <a:ln w="15875">
            <a:solidFill>
              <a:schemeClr val="bg1"/>
            </a:solidFill>
          </a:ln>
        </p:spPr>
        <p:txBody>
          <a:bodyPr wrap="square" rtlCol="0">
            <a:spAutoFit/>
          </a:bodyPr>
          <a:lstStyle/>
          <a:p>
            <a:pPr algn="ctr"/>
            <a:r>
              <a:rPr lang="en-US" sz="1400" b="1" dirty="0">
                <a:solidFill>
                  <a:schemeClr val="bg1"/>
                </a:solidFill>
              </a:rPr>
              <a:t>US corporation</a:t>
            </a:r>
          </a:p>
        </p:txBody>
      </p:sp>
      <p:sp>
        <p:nvSpPr>
          <p:cNvPr id="71" name="ZoneTexte 70">
            <a:extLst>
              <a:ext uri="{FF2B5EF4-FFF2-40B4-BE49-F238E27FC236}">
                <a16:creationId xmlns:a16="http://schemas.microsoft.com/office/drawing/2014/main" id="{CA33293B-7B73-C8A1-536F-43E8EA8CA6EB}"/>
              </a:ext>
            </a:extLst>
          </p:cNvPr>
          <p:cNvSpPr txBox="1"/>
          <p:nvPr/>
        </p:nvSpPr>
        <p:spPr>
          <a:xfrm>
            <a:off x="7196551" y="3459283"/>
            <a:ext cx="1703065" cy="307777"/>
          </a:xfrm>
          <a:prstGeom prst="rect">
            <a:avLst/>
          </a:prstGeom>
          <a:noFill/>
          <a:ln w="15875">
            <a:solidFill>
              <a:schemeClr val="bg1"/>
            </a:solidFill>
          </a:ln>
        </p:spPr>
        <p:txBody>
          <a:bodyPr wrap="square" rtlCol="0">
            <a:spAutoFit/>
          </a:bodyPr>
          <a:lstStyle/>
          <a:p>
            <a:pPr algn="ctr"/>
            <a:r>
              <a:rPr lang="en-US" sz="1400" b="1" dirty="0">
                <a:solidFill>
                  <a:schemeClr val="bg1"/>
                </a:solidFill>
              </a:rPr>
              <a:t>French corporation</a:t>
            </a:r>
          </a:p>
        </p:txBody>
      </p:sp>
      <p:cxnSp>
        <p:nvCxnSpPr>
          <p:cNvPr id="72" name="Connecteur droit avec flèche 71">
            <a:extLst>
              <a:ext uri="{FF2B5EF4-FFF2-40B4-BE49-F238E27FC236}">
                <a16:creationId xmlns:a16="http://schemas.microsoft.com/office/drawing/2014/main" id="{0CCCC85F-08E0-378D-63EA-A121A0EEDA84}"/>
              </a:ext>
            </a:extLst>
          </p:cNvPr>
          <p:cNvCxnSpPr>
            <a:cxnSpLocks/>
          </p:cNvCxnSpPr>
          <p:nvPr/>
        </p:nvCxnSpPr>
        <p:spPr bwMode="auto">
          <a:xfrm flipH="1">
            <a:off x="8059078" y="3217902"/>
            <a:ext cx="0" cy="216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73" name="Connecteur droit avec flèche 72">
            <a:extLst>
              <a:ext uri="{FF2B5EF4-FFF2-40B4-BE49-F238E27FC236}">
                <a16:creationId xmlns:a16="http://schemas.microsoft.com/office/drawing/2014/main" id="{316FC73B-6B90-20CD-28F1-1D3FF08A25C8}"/>
              </a:ext>
            </a:extLst>
          </p:cNvPr>
          <p:cNvCxnSpPr>
            <a:cxnSpLocks/>
          </p:cNvCxnSpPr>
          <p:nvPr/>
        </p:nvCxnSpPr>
        <p:spPr bwMode="auto">
          <a:xfrm flipH="1">
            <a:off x="8048083" y="3772317"/>
            <a:ext cx="0" cy="216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74" name="Connecteur droit avec flèche 73">
            <a:extLst>
              <a:ext uri="{FF2B5EF4-FFF2-40B4-BE49-F238E27FC236}">
                <a16:creationId xmlns:a16="http://schemas.microsoft.com/office/drawing/2014/main" id="{366841AC-0C13-5615-6D1F-9BE60E0BE544}"/>
              </a:ext>
            </a:extLst>
          </p:cNvPr>
          <p:cNvCxnSpPr>
            <a:cxnSpLocks/>
          </p:cNvCxnSpPr>
          <p:nvPr/>
        </p:nvCxnSpPr>
        <p:spPr bwMode="auto">
          <a:xfrm flipH="1">
            <a:off x="8066835" y="2675137"/>
            <a:ext cx="0" cy="216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76" name="Connecteur droit avec flèche 75">
            <a:extLst>
              <a:ext uri="{FF2B5EF4-FFF2-40B4-BE49-F238E27FC236}">
                <a16:creationId xmlns:a16="http://schemas.microsoft.com/office/drawing/2014/main" id="{484E3844-67EB-C9A6-D304-791102828EFC}"/>
              </a:ext>
            </a:extLst>
          </p:cNvPr>
          <p:cNvCxnSpPr>
            <a:cxnSpLocks/>
          </p:cNvCxnSpPr>
          <p:nvPr/>
        </p:nvCxnSpPr>
        <p:spPr bwMode="auto">
          <a:xfrm flipH="1">
            <a:off x="8048083" y="2023747"/>
            <a:ext cx="0" cy="298771"/>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3961216567"/>
      </p:ext>
    </p:extLst>
  </p:cSld>
  <p:clrMapOvr>
    <a:masterClrMapping/>
  </p:clrMapOvr>
  <p:transition spd="slow">
    <p:wipe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EB60C329-892D-FBD3-E04F-52DA4DA5A4E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87675" y="980730"/>
            <a:ext cx="509308" cy="1135946"/>
          </a:xfrm>
          <a:prstGeom prst="rect">
            <a:avLst/>
          </a:prstGeom>
        </p:spPr>
      </p:pic>
      <p:pic>
        <p:nvPicPr>
          <p:cNvPr id="11" name="Image 10">
            <a:extLst>
              <a:ext uri="{FF2B5EF4-FFF2-40B4-BE49-F238E27FC236}">
                <a16:creationId xmlns:a16="http://schemas.microsoft.com/office/drawing/2014/main" id="{21C52A2F-EF86-A833-7419-8D0CCC1E35B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9998" y="980728"/>
            <a:ext cx="640052" cy="1135948"/>
          </a:xfrm>
          <a:prstGeom prst="rect">
            <a:avLst/>
          </a:prstGeom>
        </p:spPr>
      </p:pic>
      <p:sp>
        <p:nvSpPr>
          <p:cNvPr id="19" name="Titre 1">
            <a:extLst>
              <a:ext uri="{FF2B5EF4-FFF2-40B4-BE49-F238E27FC236}">
                <a16:creationId xmlns:a16="http://schemas.microsoft.com/office/drawing/2014/main" id="{D011F283-04EB-7047-0690-1E224B806595}"/>
              </a:ext>
            </a:extLst>
          </p:cNvPr>
          <p:cNvSpPr txBox="1">
            <a:spLocks/>
          </p:cNvSpPr>
          <p:nvPr/>
        </p:nvSpPr>
        <p:spPr bwMode="auto">
          <a:xfrm>
            <a:off x="1035361" y="37606"/>
            <a:ext cx="7217294" cy="692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FF00"/>
                </a:solidFill>
                <a:latin typeface="+mj-lt"/>
                <a:ea typeface="+mj-ea"/>
                <a:cs typeface="+mj-cs"/>
              </a:defRPr>
            </a:lvl1pPr>
            <a:lvl2pPr algn="ctr" rtl="0" eaLnBrk="0" fontAlgn="base" hangingPunct="0">
              <a:spcBef>
                <a:spcPct val="0"/>
              </a:spcBef>
              <a:spcAft>
                <a:spcPct val="0"/>
              </a:spcAft>
              <a:defRPr sz="4400">
                <a:solidFill>
                  <a:srgbClr val="FFFF00"/>
                </a:solidFill>
                <a:latin typeface="Times New Roman" pitchFamily="18" charset="0"/>
              </a:defRPr>
            </a:lvl2pPr>
            <a:lvl3pPr algn="ctr" rtl="0" eaLnBrk="0" fontAlgn="base" hangingPunct="0">
              <a:spcBef>
                <a:spcPct val="0"/>
              </a:spcBef>
              <a:spcAft>
                <a:spcPct val="0"/>
              </a:spcAft>
              <a:defRPr sz="4400">
                <a:solidFill>
                  <a:srgbClr val="FFFF00"/>
                </a:solidFill>
                <a:latin typeface="Times New Roman" pitchFamily="18" charset="0"/>
              </a:defRPr>
            </a:lvl3pPr>
            <a:lvl4pPr algn="ctr" rtl="0" eaLnBrk="0" fontAlgn="base" hangingPunct="0">
              <a:spcBef>
                <a:spcPct val="0"/>
              </a:spcBef>
              <a:spcAft>
                <a:spcPct val="0"/>
              </a:spcAft>
              <a:defRPr sz="4400">
                <a:solidFill>
                  <a:srgbClr val="FFFF00"/>
                </a:solidFill>
                <a:latin typeface="Times New Roman" pitchFamily="18" charset="0"/>
              </a:defRPr>
            </a:lvl4pPr>
            <a:lvl5pPr algn="ctr" rtl="0" eaLnBrk="0" fontAlgn="base" hangingPunct="0">
              <a:spcBef>
                <a:spcPct val="0"/>
              </a:spcBef>
              <a:spcAft>
                <a:spcPct val="0"/>
              </a:spcAft>
              <a:defRPr sz="4400">
                <a:solidFill>
                  <a:srgbClr val="FFFF00"/>
                </a:solidFill>
                <a:latin typeface="Times New Roman" pitchFamily="18" charset="0"/>
              </a:defRPr>
            </a:lvl5pPr>
            <a:lvl6pPr marL="457200" algn="ctr" rtl="0" eaLnBrk="0" fontAlgn="base" hangingPunct="0">
              <a:spcBef>
                <a:spcPct val="0"/>
              </a:spcBef>
              <a:spcAft>
                <a:spcPct val="0"/>
              </a:spcAft>
              <a:defRPr sz="4400">
                <a:solidFill>
                  <a:srgbClr val="FFFF00"/>
                </a:solidFill>
                <a:latin typeface="Times New Roman" pitchFamily="18" charset="0"/>
              </a:defRPr>
            </a:lvl6pPr>
            <a:lvl7pPr marL="914400" algn="ctr" rtl="0" eaLnBrk="0" fontAlgn="base" hangingPunct="0">
              <a:spcBef>
                <a:spcPct val="0"/>
              </a:spcBef>
              <a:spcAft>
                <a:spcPct val="0"/>
              </a:spcAft>
              <a:defRPr sz="4400">
                <a:solidFill>
                  <a:srgbClr val="FFFF00"/>
                </a:solidFill>
                <a:latin typeface="Times New Roman" pitchFamily="18" charset="0"/>
              </a:defRPr>
            </a:lvl7pPr>
            <a:lvl8pPr marL="1371600" algn="ctr" rtl="0" eaLnBrk="0" fontAlgn="base" hangingPunct="0">
              <a:spcBef>
                <a:spcPct val="0"/>
              </a:spcBef>
              <a:spcAft>
                <a:spcPct val="0"/>
              </a:spcAft>
              <a:defRPr sz="4400">
                <a:solidFill>
                  <a:srgbClr val="FFFF00"/>
                </a:solidFill>
                <a:latin typeface="Times New Roman" pitchFamily="18" charset="0"/>
              </a:defRPr>
            </a:lvl8pPr>
            <a:lvl9pPr marL="1828800" algn="ctr" rtl="0" eaLnBrk="0" fontAlgn="base" hangingPunct="0">
              <a:spcBef>
                <a:spcPct val="0"/>
              </a:spcBef>
              <a:spcAft>
                <a:spcPct val="0"/>
              </a:spcAft>
              <a:defRPr sz="4400">
                <a:solidFill>
                  <a:srgbClr val="FFFF00"/>
                </a:solidFill>
                <a:latin typeface="Times New Roman" pitchFamily="18" charset="0"/>
              </a:defRPr>
            </a:lvl9pPr>
          </a:lstStyle>
          <a:p>
            <a:r>
              <a:rPr lang="en-US" sz="2400" kern="0" dirty="0">
                <a:latin typeface="Garamond" panose="02020404030301010803" pitchFamily="18" charset="0"/>
              </a:rPr>
              <a:t>What possible structure may be used by Captain America? </a:t>
            </a:r>
            <a:endParaRPr lang="en-US" sz="3200" kern="0" dirty="0">
              <a:latin typeface="Garamond" panose="02020404030301010803" pitchFamily="18" charset="0"/>
            </a:endParaRPr>
          </a:p>
        </p:txBody>
      </p:sp>
      <p:pic>
        <p:nvPicPr>
          <p:cNvPr id="26" name="Image 25">
            <a:extLst>
              <a:ext uri="{FF2B5EF4-FFF2-40B4-BE49-F238E27FC236}">
                <a16:creationId xmlns:a16="http://schemas.microsoft.com/office/drawing/2014/main" id="{C07745AA-B088-7AAD-930D-5CBE59DF0DB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5536" y="3992883"/>
            <a:ext cx="1713209" cy="2165532"/>
          </a:xfrm>
          <a:prstGeom prst="rect">
            <a:avLst/>
          </a:prstGeom>
        </p:spPr>
      </p:pic>
      <p:pic>
        <p:nvPicPr>
          <p:cNvPr id="6" name="Image 5">
            <a:extLst>
              <a:ext uri="{FF2B5EF4-FFF2-40B4-BE49-F238E27FC236}">
                <a16:creationId xmlns:a16="http://schemas.microsoft.com/office/drawing/2014/main" id="{ECFCC23D-9D8A-E235-CCB3-4B04CB60907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70050" y="4027830"/>
            <a:ext cx="1713209" cy="2165532"/>
          </a:xfrm>
          <a:prstGeom prst="rect">
            <a:avLst/>
          </a:prstGeom>
        </p:spPr>
      </p:pic>
      <p:pic>
        <p:nvPicPr>
          <p:cNvPr id="7" name="Image 6">
            <a:extLst>
              <a:ext uri="{FF2B5EF4-FFF2-40B4-BE49-F238E27FC236}">
                <a16:creationId xmlns:a16="http://schemas.microsoft.com/office/drawing/2014/main" id="{6F54BAB4-CD5A-F0C0-6257-530061064B9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28338" y="4027830"/>
            <a:ext cx="1713209" cy="2165532"/>
          </a:xfrm>
          <a:prstGeom prst="rect">
            <a:avLst/>
          </a:prstGeom>
        </p:spPr>
      </p:pic>
      <p:pic>
        <p:nvPicPr>
          <p:cNvPr id="8" name="Image 7">
            <a:extLst>
              <a:ext uri="{FF2B5EF4-FFF2-40B4-BE49-F238E27FC236}">
                <a16:creationId xmlns:a16="http://schemas.microsoft.com/office/drawing/2014/main" id="{9DEA01CB-53DC-8F90-AB21-50F329AAC59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96551" y="4009464"/>
            <a:ext cx="1713209" cy="2165532"/>
          </a:xfrm>
          <a:prstGeom prst="rect">
            <a:avLst/>
          </a:prstGeom>
        </p:spPr>
      </p:pic>
      <p:cxnSp>
        <p:nvCxnSpPr>
          <p:cNvPr id="13" name="Connecteur droit 12">
            <a:extLst>
              <a:ext uri="{FF2B5EF4-FFF2-40B4-BE49-F238E27FC236}">
                <a16:creationId xmlns:a16="http://schemas.microsoft.com/office/drawing/2014/main" id="{92753FD6-3A36-0061-95FF-631D168FC88C}"/>
              </a:ext>
            </a:extLst>
          </p:cNvPr>
          <p:cNvCxnSpPr/>
          <p:nvPr/>
        </p:nvCxnSpPr>
        <p:spPr bwMode="auto">
          <a:xfrm>
            <a:off x="4644008" y="836712"/>
            <a:ext cx="0" cy="5400600"/>
          </a:xfrm>
          <a:prstGeom prst="line">
            <a:avLst/>
          </a:prstGeom>
          <a:solidFill>
            <a:schemeClr val="accent1"/>
          </a:solidFill>
          <a:ln w="19050" cap="flat" cmpd="sng" algn="ctr">
            <a:solidFill>
              <a:srgbClr val="FFFF00"/>
            </a:solidFill>
            <a:prstDash val="solid"/>
            <a:round/>
            <a:headEnd type="none" w="med" len="med"/>
            <a:tailEnd type="none" w="med" len="med"/>
          </a:ln>
          <a:effectLst/>
        </p:spPr>
      </p:cxnSp>
      <p:cxnSp>
        <p:nvCxnSpPr>
          <p:cNvPr id="14" name="Connecteur droit 13">
            <a:extLst>
              <a:ext uri="{FF2B5EF4-FFF2-40B4-BE49-F238E27FC236}">
                <a16:creationId xmlns:a16="http://schemas.microsoft.com/office/drawing/2014/main" id="{E74E3D25-E5BA-B38A-FC16-8484595E72C6}"/>
              </a:ext>
            </a:extLst>
          </p:cNvPr>
          <p:cNvCxnSpPr/>
          <p:nvPr/>
        </p:nvCxnSpPr>
        <p:spPr bwMode="auto">
          <a:xfrm>
            <a:off x="2339752" y="836712"/>
            <a:ext cx="0" cy="5400600"/>
          </a:xfrm>
          <a:prstGeom prst="line">
            <a:avLst/>
          </a:prstGeom>
          <a:solidFill>
            <a:schemeClr val="accent1"/>
          </a:solidFill>
          <a:ln w="19050" cap="flat" cmpd="sng" algn="ctr">
            <a:solidFill>
              <a:srgbClr val="FFFF00"/>
            </a:solidFill>
            <a:prstDash val="solid"/>
            <a:round/>
            <a:headEnd type="none" w="med" len="med"/>
            <a:tailEnd type="none" w="med" len="med"/>
          </a:ln>
          <a:effectLst/>
        </p:spPr>
      </p:cxnSp>
      <p:cxnSp>
        <p:nvCxnSpPr>
          <p:cNvPr id="17" name="Connecteur droit 16">
            <a:extLst>
              <a:ext uri="{FF2B5EF4-FFF2-40B4-BE49-F238E27FC236}">
                <a16:creationId xmlns:a16="http://schemas.microsoft.com/office/drawing/2014/main" id="{273A9E6B-93FA-8393-5F6A-65CAD7C18558}"/>
              </a:ext>
            </a:extLst>
          </p:cNvPr>
          <p:cNvCxnSpPr/>
          <p:nvPr/>
        </p:nvCxnSpPr>
        <p:spPr bwMode="auto">
          <a:xfrm>
            <a:off x="6876256" y="836712"/>
            <a:ext cx="0" cy="5400600"/>
          </a:xfrm>
          <a:prstGeom prst="line">
            <a:avLst/>
          </a:prstGeom>
          <a:solidFill>
            <a:schemeClr val="accent1"/>
          </a:solidFill>
          <a:ln w="19050" cap="flat" cmpd="sng" algn="ctr">
            <a:solidFill>
              <a:srgbClr val="FFFF00"/>
            </a:solidFill>
            <a:prstDash val="solid"/>
            <a:round/>
            <a:headEnd type="none" w="med" len="med"/>
            <a:tailEnd type="none" w="med" len="med"/>
          </a:ln>
          <a:effectLst/>
        </p:spPr>
      </p:cxnSp>
      <p:pic>
        <p:nvPicPr>
          <p:cNvPr id="28" name="Image 27">
            <a:extLst>
              <a:ext uri="{FF2B5EF4-FFF2-40B4-BE49-F238E27FC236}">
                <a16:creationId xmlns:a16="http://schemas.microsoft.com/office/drawing/2014/main" id="{EB3E2B09-F791-D530-E991-021E7D0A927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76515" y="2144243"/>
            <a:ext cx="509308" cy="851221"/>
          </a:xfrm>
          <a:prstGeom prst="rect">
            <a:avLst/>
          </a:prstGeom>
        </p:spPr>
      </p:pic>
      <p:pic>
        <p:nvPicPr>
          <p:cNvPr id="30" name="Image 29">
            <a:extLst>
              <a:ext uri="{FF2B5EF4-FFF2-40B4-BE49-F238E27FC236}">
                <a16:creationId xmlns:a16="http://schemas.microsoft.com/office/drawing/2014/main" id="{9C2961F8-78BF-E917-8B1F-93D3A654D90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5419" y="2134832"/>
            <a:ext cx="694067" cy="738531"/>
          </a:xfrm>
          <a:prstGeom prst="rect">
            <a:avLst/>
          </a:prstGeom>
        </p:spPr>
      </p:pic>
      <p:cxnSp>
        <p:nvCxnSpPr>
          <p:cNvPr id="32" name="Connecteur droit avec flèche 31">
            <a:extLst>
              <a:ext uri="{FF2B5EF4-FFF2-40B4-BE49-F238E27FC236}">
                <a16:creationId xmlns:a16="http://schemas.microsoft.com/office/drawing/2014/main" id="{44E26084-35D0-53AC-7F49-F23E42223BBE}"/>
              </a:ext>
            </a:extLst>
          </p:cNvPr>
          <p:cNvCxnSpPr>
            <a:cxnSpLocks/>
          </p:cNvCxnSpPr>
          <p:nvPr/>
        </p:nvCxnSpPr>
        <p:spPr bwMode="auto">
          <a:xfrm>
            <a:off x="960024" y="2177699"/>
            <a:ext cx="0" cy="1815184"/>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34" name="Connecteur droit avec flèche 33">
            <a:extLst>
              <a:ext uri="{FF2B5EF4-FFF2-40B4-BE49-F238E27FC236}">
                <a16:creationId xmlns:a16="http://schemas.microsoft.com/office/drawing/2014/main" id="{7C98C694-05FE-AA43-0043-8A4DBE995D0D}"/>
              </a:ext>
            </a:extLst>
          </p:cNvPr>
          <p:cNvCxnSpPr>
            <a:cxnSpLocks/>
          </p:cNvCxnSpPr>
          <p:nvPr/>
        </p:nvCxnSpPr>
        <p:spPr bwMode="auto">
          <a:xfrm>
            <a:off x="542452" y="2901027"/>
            <a:ext cx="0" cy="1080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35" name="Connecteur droit avec flèche 34">
            <a:extLst>
              <a:ext uri="{FF2B5EF4-FFF2-40B4-BE49-F238E27FC236}">
                <a16:creationId xmlns:a16="http://schemas.microsoft.com/office/drawing/2014/main" id="{9FDC569F-40EF-35F0-08FF-3A2DE9FF3BC3}"/>
              </a:ext>
            </a:extLst>
          </p:cNvPr>
          <p:cNvCxnSpPr>
            <a:cxnSpLocks/>
          </p:cNvCxnSpPr>
          <p:nvPr/>
        </p:nvCxnSpPr>
        <p:spPr bwMode="auto">
          <a:xfrm>
            <a:off x="1531169" y="2989520"/>
            <a:ext cx="0" cy="972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36" name="Connecteur droit avec flèche 35">
            <a:extLst>
              <a:ext uri="{FF2B5EF4-FFF2-40B4-BE49-F238E27FC236}">
                <a16:creationId xmlns:a16="http://schemas.microsoft.com/office/drawing/2014/main" id="{2338857D-4C9B-AF3F-4E2B-69F1117D15E3}"/>
              </a:ext>
            </a:extLst>
          </p:cNvPr>
          <p:cNvCxnSpPr>
            <a:cxnSpLocks/>
          </p:cNvCxnSpPr>
          <p:nvPr/>
        </p:nvCxnSpPr>
        <p:spPr bwMode="auto">
          <a:xfrm>
            <a:off x="1942328" y="2177699"/>
            <a:ext cx="0" cy="1815184"/>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pic>
        <p:nvPicPr>
          <p:cNvPr id="37" name="Image 36">
            <a:extLst>
              <a:ext uri="{FF2B5EF4-FFF2-40B4-BE49-F238E27FC236}">
                <a16:creationId xmlns:a16="http://schemas.microsoft.com/office/drawing/2014/main" id="{3A9298AF-7EAF-20A5-5F93-1BE33E818B8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29943" y="985472"/>
            <a:ext cx="509308" cy="1135946"/>
          </a:xfrm>
          <a:prstGeom prst="rect">
            <a:avLst/>
          </a:prstGeom>
        </p:spPr>
      </p:pic>
      <p:pic>
        <p:nvPicPr>
          <p:cNvPr id="38" name="Image 37">
            <a:extLst>
              <a:ext uri="{FF2B5EF4-FFF2-40B4-BE49-F238E27FC236}">
                <a16:creationId xmlns:a16="http://schemas.microsoft.com/office/drawing/2014/main" id="{BA1303E5-0A1A-D3EF-D096-306D16B445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94940" y="985472"/>
            <a:ext cx="509308" cy="1135946"/>
          </a:xfrm>
          <a:prstGeom prst="rect">
            <a:avLst/>
          </a:prstGeom>
        </p:spPr>
      </p:pic>
      <p:pic>
        <p:nvPicPr>
          <p:cNvPr id="39" name="Image 38">
            <a:extLst>
              <a:ext uri="{FF2B5EF4-FFF2-40B4-BE49-F238E27FC236}">
                <a16:creationId xmlns:a16="http://schemas.microsoft.com/office/drawing/2014/main" id="{9DF5D159-8F39-840B-D3A3-036AFD2FD9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64608" y="891929"/>
            <a:ext cx="509308" cy="1135946"/>
          </a:xfrm>
          <a:prstGeom prst="rect">
            <a:avLst/>
          </a:prstGeom>
        </p:spPr>
      </p:pic>
      <p:pic>
        <p:nvPicPr>
          <p:cNvPr id="40" name="Image 39">
            <a:extLst>
              <a:ext uri="{FF2B5EF4-FFF2-40B4-BE49-F238E27FC236}">
                <a16:creationId xmlns:a16="http://schemas.microsoft.com/office/drawing/2014/main" id="{455834B1-BA1A-73E0-34B4-CA0BD5592E3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014" y="976500"/>
            <a:ext cx="640052" cy="1135948"/>
          </a:xfrm>
          <a:prstGeom prst="rect">
            <a:avLst/>
          </a:prstGeom>
        </p:spPr>
      </p:pic>
      <p:pic>
        <p:nvPicPr>
          <p:cNvPr id="41" name="Image 40">
            <a:extLst>
              <a:ext uri="{FF2B5EF4-FFF2-40B4-BE49-F238E27FC236}">
                <a16:creationId xmlns:a16="http://schemas.microsoft.com/office/drawing/2014/main" id="{FBE98E77-476D-E95B-159C-1BAF7323896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37426" y="986531"/>
            <a:ext cx="640052" cy="1135948"/>
          </a:xfrm>
          <a:prstGeom prst="rect">
            <a:avLst/>
          </a:prstGeom>
        </p:spPr>
      </p:pic>
      <p:pic>
        <p:nvPicPr>
          <p:cNvPr id="42" name="Image 41">
            <a:extLst>
              <a:ext uri="{FF2B5EF4-FFF2-40B4-BE49-F238E27FC236}">
                <a16:creationId xmlns:a16="http://schemas.microsoft.com/office/drawing/2014/main" id="{ECD594FF-8A9A-3152-A5B7-3AEBD4D6E1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48265" y="916630"/>
            <a:ext cx="640052" cy="1135948"/>
          </a:xfrm>
          <a:prstGeom prst="rect">
            <a:avLst/>
          </a:prstGeom>
        </p:spPr>
      </p:pic>
      <p:pic>
        <p:nvPicPr>
          <p:cNvPr id="43" name="Image 42">
            <a:extLst>
              <a:ext uri="{FF2B5EF4-FFF2-40B4-BE49-F238E27FC236}">
                <a16:creationId xmlns:a16="http://schemas.microsoft.com/office/drawing/2014/main" id="{4EAF3D54-73A1-B65F-CC28-D8CB0298AAF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76756" y="2062482"/>
            <a:ext cx="509308" cy="851221"/>
          </a:xfrm>
          <a:prstGeom prst="rect">
            <a:avLst/>
          </a:prstGeom>
        </p:spPr>
      </p:pic>
      <p:pic>
        <p:nvPicPr>
          <p:cNvPr id="46" name="Image 45">
            <a:extLst>
              <a:ext uri="{FF2B5EF4-FFF2-40B4-BE49-F238E27FC236}">
                <a16:creationId xmlns:a16="http://schemas.microsoft.com/office/drawing/2014/main" id="{3EFE7C93-D758-F822-E0EA-16842FF9A2E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07285" y="2091906"/>
            <a:ext cx="694067" cy="738531"/>
          </a:xfrm>
          <a:prstGeom prst="rect">
            <a:avLst/>
          </a:prstGeom>
        </p:spPr>
      </p:pic>
      <p:sp>
        <p:nvSpPr>
          <p:cNvPr id="49" name="Rectangle 48">
            <a:extLst>
              <a:ext uri="{FF2B5EF4-FFF2-40B4-BE49-F238E27FC236}">
                <a16:creationId xmlns:a16="http://schemas.microsoft.com/office/drawing/2014/main" id="{9DE50784-8FF5-82A5-E243-6F296D9CF711}"/>
              </a:ext>
            </a:extLst>
          </p:cNvPr>
          <p:cNvSpPr/>
          <p:nvPr/>
        </p:nvSpPr>
        <p:spPr bwMode="auto">
          <a:xfrm>
            <a:off x="2678422" y="3152995"/>
            <a:ext cx="1713208" cy="576064"/>
          </a:xfrm>
          <a:prstGeom prst="rect">
            <a:avLst/>
          </a:prstGeom>
          <a:noFill/>
          <a:ln w="158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a:ln>
                <a:noFill/>
              </a:ln>
              <a:solidFill>
                <a:srgbClr val="FFFF00"/>
              </a:solidFill>
              <a:effectLst/>
              <a:latin typeface="Garamond" pitchFamily="18" charset="0"/>
            </a:endParaRPr>
          </a:p>
        </p:txBody>
      </p:sp>
      <p:sp>
        <p:nvSpPr>
          <p:cNvPr id="53" name="ZoneTexte 52">
            <a:extLst>
              <a:ext uri="{FF2B5EF4-FFF2-40B4-BE49-F238E27FC236}">
                <a16:creationId xmlns:a16="http://schemas.microsoft.com/office/drawing/2014/main" id="{EEB22F92-5E45-44F3-3297-FEED3924AA90}"/>
              </a:ext>
            </a:extLst>
          </p:cNvPr>
          <p:cNvSpPr txBox="1"/>
          <p:nvPr/>
        </p:nvSpPr>
        <p:spPr>
          <a:xfrm>
            <a:off x="2670050" y="3269138"/>
            <a:ext cx="1703065" cy="307777"/>
          </a:xfrm>
          <a:prstGeom prst="rect">
            <a:avLst/>
          </a:prstGeom>
          <a:noFill/>
        </p:spPr>
        <p:txBody>
          <a:bodyPr wrap="square" rtlCol="0">
            <a:spAutoFit/>
          </a:bodyPr>
          <a:lstStyle/>
          <a:p>
            <a:r>
              <a:rPr lang="en-US" sz="1400" b="1" dirty="0">
                <a:solidFill>
                  <a:schemeClr val="bg1"/>
                </a:solidFill>
              </a:rPr>
              <a:t>French corporation</a:t>
            </a:r>
          </a:p>
        </p:txBody>
      </p:sp>
      <p:sp>
        <p:nvSpPr>
          <p:cNvPr id="54" name="ZoneTexte 53">
            <a:extLst>
              <a:ext uri="{FF2B5EF4-FFF2-40B4-BE49-F238E27FC236}">
                <a16:creationId xmlns:a16="http://schemas.microsoft.com/office/drawing/2014/main" id="{25C9CFD9-5F67-8F7F-0884-480A9D6C83B1}"/>
              </a:ext>
            </a:extLst>
          </p:cNvPr>
          <p:cNvSpPr txBox="1"/>
          <p:nvPr/>
        </p:nvSpPr>
        <p:spPr>
          <a:xfrm>
            <a:off x="5129846" y="3269137"/>
            <a:ext cx="1406782" cy="307777"/>
          </a:xfrm>
          <a:prstGeom prst="rect">
            <a:avLst/>
          </a:prstGeom>
          <a:noFill/>
        </p:spPr>
        <p:txBody>
          <a:bodyPr wrap="square" rtlCol="0">
            <a:spAutoFit/>
          </a:bodyPr>
          <a:lstStyle/>
          <a:p>
            <a:r>
              <a:rPr lang="en-US" sz="1400" b="1" dirty="0">
                <a:solidFill>
                  <a:schemeClr val="bg1"/>
                </a:solidFill>
              </a:rPr>
              <a:t>US corporation</a:t>
            </a:r>
          </a:p>
        </p:txBody>
      </p:sp>
      <p:sp>
        <p:nvSpPr>
          <p:cNvPr id="55" name="Rectangle 54">
            <a:extLst>
              <a:ext uri="{FF2B5EF4-FFF2-40B4-BE49-F238E27FC236}">
                <a16:creationId xmlns:a16="http://schemas.microsoft.com/office/drawing/2014/main" id="{26DA87B8-F397-1679-E562-2C6ACE6DA7EE}"/>
              </a:ext>
            </a:extLst>
          </p:cNvPr>
          <p:cNvSpPr/>
          <p:nvPr/>
        </p:nvSpPr>
        <p:spPr bwMode="auto">
          <a:xfrm>
            <a:off x="4929289" y="3137369"/>
            <a:ext cx="1713208" cy="576064"/>
          </a:xfrm>
          <a:prstGeom prst="rect">
            <a:avLst/>
          </a:prstGeom>
          <a:noFill/>
          <a:ln w="158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a:ln>
                <a:noFill/>
              </a:ln>
              <a:solidFill>
                <a:srgbClr val="FFFF00"/>
              </a:solidFill>
              <a:effectLst/>
              <a:latin typeface="Garamond" pitchFamily="18" charset="0"/>
            </a:endParaRPr>
          </a:p>
        </p:txBody>
      </p:sp>
      <p:cxnSp>
        <p:nvCxnSpPr>
          <p:cNvPr id="56" name="Connecteur droit avec flèche 55">
            <a:extLst>
              <a:ext uri="{FF2B5EF4-FFF2-40B4-BE49-F238E27FC236}">
                <a16:creationId xmlns:a16="http://schemas.microsoft.com/office/drawing/2014/main" id="{1760A6E1-9FE2-76BF-8DFE-4585304F5356}"/>
              </a:ext>
            </a:extLst>
          </p:cNvPr>
          <p:cNvCxnSpPr>
            <a:cxnSpLocks/>
          </p:cNvCxnSpPr>
          <p:nvPr/>
        </p:nvCxnSpPr>
        <p:spPr bwMode="auto">
          <a:xfrm>
            <a:off x="3884597" y="2091906"/>
            <a:ext cx="0" cy="1044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57" name="Connecteur droit avec flèche 56">
            <a:extLst>
              <a:ext uri="{FF2B5EF4-FFF2-40B4-BE49-F238E27FC236}">
                <a16:creationId xmlns:a16="http://schemas.microsoft.com/office/drawing/2014/main" id="{8543456C-C128-D180-2E3C-DF98DD1B7B56}"/>
              </a:ext>
            </a:extLst>
          </p:cNvPr>
          <p:cNvCxnSpPr>
            <a:cxnSpLocks/>
          </p:cNvCxnSpPr>
          <p:nvPr/>
        </p:nvCxnSpPr>
        <p:spPr bwMode="auto">
          <a:xfrm>
            <a:off x="3203848" y="2083853"/>
            <a:ext cx="0" cy="1044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58" name="Connecteur droit avec flèche 57">
            <a:extLst>
              <a:ext uri="{FF2B5EF4-FFF2-40B4-BE49-F238E27FC236}">
                <a16:creationId xmlns:a16="http://schemas.microsoft.com/office/drawing/2014/main" id="{A4D6944D-2EAF-DDF4-ACA8-D54731FF9666}"/>
              </a:ext>
            </a:extLst>
          </p:cNvPr>
          <p:cNvCxnSpPr>
            <a:cxnSpLocks/>
          </p:cNvCxnSpPr>
          <p:nvPr/>
        </p:nvCxnSpPr>
        <p:spPr bwMode="auto">
          <a:xfrm flipH="1">
            <a:off x="4139251" y="2908732"/>
            <a:ext cx="176324" cy="228637"/>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59" name="Connecteur droit avec flèche 58">
            <a:extLst>
              <a:ext uri="{FF2B5EF4-FFF2-40B4-BE49-F238E27FC236}">
                <a16:creationId xmlns:a16="http://schemas.microsoft.com/office/drawing/2014/main" id="{2A0B38F8-6655-A6EC-5150-5BB9DDCDB678}"/>
              </a:ext>
            </a:extLst>
          </p:cNvPr>
          <p:cNvCxnSpPr>
            <a:cxnSpLocks/>
          </p:cNvCxnSpPr>
          <p:nvPr/>
        </p:nvCxnSpPr>
        <p:spPr bwMode="auto">
          <a:xfrm>
            <a:off x="2754318" y="2783137"/>
            <a:ext cx="161498" cy="354232"/>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62" name="Connecteur droit avec flèche 61">
            <a:extLst>
              <a:ext uri="{FF2B5EF4-FFF2-40B4-BE49-F238E27FC236}">
                <a16:creationId xmlns:a16="http://schemas.microsoft.com/office/drawing/2014/main" id="{97668A53-0E20-F5BE-088B-88A5B07D47FA}"/>
              </a:ext>
            </a:extLst>
          </p:cNvPr>
          <p:cNvCxnSpPr>
            <a:cxnSpLocks/>
            <a:stCxn id="49" idx="2"/>
            <a:endCxn id="6" idx="0"/>
          </p:cNvCxnSpPr>
          <p:nvPr/>
        </p:nvCxnSpPr>
        <p:spPr bwMode="auto">
          <a:xfrm flipH="1">
            <a:off x="3526654" y="3729059"/>
            <a:ext cx="0" cy="298771"/>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66" name="Connecteur droit avec flèche 65">
            <a:extLst>
              <a:ext uri="{FF2B5EF4-FFF2-40B4-BE49-F238E27FC236}">
                <a16:creationId xmlns:a16="http://schemas.microsoft.com/office/drawing/2014/main" id="{4CE0B960-79A9-520C-D229-67B39C0AA72B}"/>
              </a:ext>
            </a:extLst>
          </p:cNvPr>
          <p:cNvCxnSpPr>
            <a:cxnSpLocks/>
          </p:cNvCxnSpPr>
          <p:nvPr/>
        </p:nvCxnSpPr>
        <p:spPr bwMode="auto">
          <a:xfrm flipH="1">
            <a:off x="5784942" y="3713433"/>
            <a:ext cx="0" cy="298771"/>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67" name="Connecteur droit avec flèche 66">
            <a:extLst>
              <a:ext uri="{FF2B5EF4-FFF2-40B4-BE49-F238E27FC236}">
                <a16:creationId xmlns:a16="http://schemas.microsoft.com/office/drawing/2014/main" id="{90DDC421-4546-F14B-712C-0A2EBCE92B53}"/>
              </a:ext>
            </a:extLst>
          </p:cNvPr>
          <p:cNvCxnSpPr>
            <a:cxnSpLocks/>
          </p:cNvCxnSpPr>
          <p:nvPr/>
        </p:nvCxnSpPr>
        <p:spPr bwMode="auto">
          <a:xfrm>
            <a:off x="5366527" y="2047853"/>
            <a:ext cx="0" cy="1044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68" name="Connecteur droit avec flèche 67">
            <a:extLst>
              <a:ext uri="{FF2B5EF4-FFF2-40B4-BE49-F238E27FC236}">
                <a16:creationId xmlns:a16="http://schemas.microsoft.com/office/drawing/2014/main" id="{2E576B9A-DDC4-2899-6FC1-597D0CD2EC5D}"/>
              </a:ext>
            </a:extLst>
          </p:cNvPr>
          <p:cNvCxnSpPr>
            <a:cxnSpLocks/>
          </p:cNvCxnSpPr>
          <p:nvPr/>
        </p:nvCxnSpPr>
        <p:spPr bwMode="auto">
          <a:xfrm>
            <a:off x="6249594" y="2062482"/>
            <a:ext cx="0" cy="1044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sp>
        <p:nvSpPr>
          <p:cNvPr id="69" name="ZoneTexte 68">
            <a:extLst>
              <a:ext uri="{FF2B5EF4-FFF2-40B4-BE49-F238E27FC236}">
                <a16:creationId xmlns:a16="http://schemas.microsoft.com/office/drawing/2014/main" id="{7D7A2197-80F0-5B3B-5C64-E0828E7179C1}"/>
              </a:ext>
            </a:extLst>
          </p:cNvPr>
          <p:cNvSpPr txBox="1"/>
          <p:nvPr/>
        </p:nvSpPr>
        <p:spPr>
          <a:xfrm>
            <a:off x="7169597" y="2910125"/>
            <a:ext cx="1703065" cy="307777"/>
          </a:xfrm>
          <a:prstGeom prst="rect">
            <a:avLst/>
          </a:prstGeom>
          <a:noFill/>
          <a:ln w="15875">
            <a:solidFill>
              <a:schemeClr val="bg1"/>
            </a:solidFill>
          </a:ln>
        </p:spPr>
        <p:txBody>
          <a:bodyPr wrap="square" rtlCol="0">
            <a:spAutoFit/>
          </a:bodyPr>
          <a:lstStyle/>
          <a:p>
            <a:pPr algn="ctr"/>
            <a:r>
              <a:rPr lang="en-US" sz="1400" b="1" dirty="0">
                <a:solidFill>
                  <a:schemeClr val="bg1"/>
                </a:solidFill>
              </a:rPr>
              <a:t>Foreign corporation</a:t>
            </a:r>
          </a:p>
        </p:txBody>
      </p:sp>
      <p:sp>
        <p:nvSpPr>
          <p:cNvPr id="70" name="ZoneTexte 69">
            <a:extLst>
              <a:ext uri="{FF2B5EF4-FFF2-40B4-BE49-F238E27FC236}">
                <a16:creationId xmlns:a16="http://schemas.microsoft.com/office/drawing/2014/main" id="{7B33D805-BF26-3EF0-8A39-95552C6D4470}"/>
              </a:ext>
            </a:extLst>
          </p:cNvPr>
          <p:cNvSpPr txBox="1"/>
          <p:nvPr/>
        </p:nvSpPr>
        <p:spPr>
          <a:xfrm>
            <a:off x="7153933" y="2350208"/>
            <a:ext cx="1703065" cy="307777"/>
          </a:xfrm>
          <a:prstGeom prst="rect">
            <a:avLst/>
          </a:prstGeom>
          <a:noFill/>
          <a:ln w="15875">
            <a:solidFill>
              <a:schemeClr val="bg1"/>
            </a:solidFill>
          </a:ln>
        </p:spPr>
        <p:txBody>
          <a:bodyPr wrap="square" rtlCol="0">
            <a:spAutoFit/>
          </a:bodyPr>
          <a:lstStyle/>
          <a:p>
            <a:pPr algn="ctr"/>
            <a:r>
              <a:rPr lang="en-US" sz="1400" b="1" dirty="0">
                <a:solidFill>
                  <a:schemeClr val="bg1"/>
                </a:solidFill>
              </a:rPr>
              <a:t>US corporation</a:t>
            </a:r>
          </a:p>
        </p:txBody>
      </p:sp>
      <p:sp>
        <p:nvSpPr>
          <p:cNvPr id="71" name="ZoneTexte 70">
            <a:extLst>
              <a:ext uri="{FF2B5EF4-FFF2-40B4-BE49-F238E27FC236}">
                <a16:creationId xmlns:a16="http://schemas.microsoft.com/office/drawing/2014/main" id="{CA33293B-7B73-C8A1-536F-43E8EA8CA6EB}"/>
              </a:ext>
            </a:extLst>
          </p:cNvPr>
          <p:cNvSpPr txBox="1"/>
          <p:nvPr/>
        </p:nvSpPr>
        <p:spPr>
          <a:xfrm>
            <a:off x="7196551" y="3459283"/>
            <a:ext cx="1703065" cy="307777"/>
          </a:xfrm>
          <a:prstGeom prst="rect">
            <a:avLst/>
          </a:prstGeom>
          <a:noFill/>
          <a:ln w="15875">
            <a:solidFill>
              <a:schemeClr val="bg1"/>
            </a:solidFill>
          </a:ln>
        </p:spPr>
        <p:txBody>
          <a:bodyPr wrap="square" rtlCol="0">
            <a:spAutoFit/>
          </a:bodyPr>
          <a:lstStyle/>
          <a:p>
            <a:pPr algn="ctr"/>
            <a:r>
              <a:rPr lang="en-US" sz="1400" b="1" dirty="0">
                <a:solidFill>
                  <a:schemeClr val="bg1"/>
                </a:solidFill>
              </a:rPr>
              <a:t>French corporation</a:t>
            </a:r>
          </a:p>
        </p:txBody>
      </p:sp>
      <p:cxnSp>
        <p:nvCxnSpPr>
          <p:cNvPr id="72" name="Connecteur droit avec flèche 71">
            <a:extLst>
              <a:ext uri="{FF2B5EF4-FFF2-40B4-BE49-F238E27FC236}">
                <a16:creationId xmlns:a16="http://schemas.microsoft.com/office/drawing/2014/main" id="{0CCCC85F-08E0-378D-63EA-A121A0EEDA84}"/>
              </a:ext>
            </a:extLst>
          </p:cNvPr>
          <p:cNvCxnSpPr>
            <a:cxnSpLocks/>
          </p:cNvCxnSpPr>
          <p:nvPr/>
        </p:nvCxnSpPr>
        <p:spPr bwMode="auto">
          <a:xfrm flipH="1">
            <a:off x="8059078" y="3217902"/>
            <a:ext cx="0" cy="216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73" name="Connecteur droit avec flèche 72">
            <a:extLst>
              <a:ext uri="{FF2B5EF4-FFF2-40B4-BE49-F238E27FC236}">
                <a16:creationId xmlns:a16="http://schemas.microsoft.com/office/drawing/2014/main" id="{316FC73B-6B90-20CD-28F1-1D3FF08A25C8}"/>
              </a:ext>
            </a:extLst>
          </p:cNvPr>
          <p:cNvCxnSpPr>
            <a:cxnSpLocks/>
          </p:cNvCxnSpPr>
          <p:nvPr/>
        </p:nvCxnSpPr>
        <p:spPr bwMode="auto">
          <a:xfrm flipH="1">
            <a:off x="8048083" y="3772317"/>
            <a:ext cx="0" cy="216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74" name="Connecteur droit avec flèche 73">
            <a:extLst>
              <a:ext uri="{FF2B5EF4-FFF2-40B4-BE49-F238E27FC236}">
                <a16:creationId xmlns:a16="http://schemas.microsoft.com/office/drawing/2014/main" id="{366841AC-0C13-5615-6D1F-9BE60E0BE544}"/>
              </a:ext>
            </a:extLst>
          </p:cNvPr>
          <p:cNvCxnSpPr>
            <a:cxnSpLocks/>
          </p:cNvCxnSpPr>
          <p:nvPr/>
        </p:nvCxnSpPr>
        <p:spPr bwMode="auto">
          <a:xfrm flipH="1">
            <a:off x="8066835" y="2675137"/>
            <a:ext cx="0" cy="216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75" name="Connecteur droit avec flèche 74">
            <a:extLst>
              <a:ext uri="{FF2B5EF4-FFF2-40B4-BE49-F238E27FC236}">
                <a16:creationId xmlns:a16="http://schemas.microsoft.com/office/drawing/2014/main" id="{EAD29983-81C7-7EBF-A2B2-2328282515E3}"/>
              </a:ext>
            </a:extLst>
          </p:cNvPr>
          <p:cNvCxnSpPr>
            <a:cxnSpLocks/>
          </p:cNvCxnSpPr>
          <p:nvPr/>
        </p:nvCxnSpPr>
        <p:spPr bwMode="auto">
          <a:xfrm flipH="1">
            <a:off x="8419262" y="2028313"/>
            <a:ext cx="0" cy="298771"/>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76" name="Connecteur droit avec flèche 75">
            <a:extLst>
              <a:ext uri="{FF2B5EF4-FFF2-40B4-BE49-F238E27FC236}">
                <a16:creationId xmlns:a16="http://schemas.microsoft.com/office/drawing/2014/main" id="{484E3844-67EB-C9A6-D304-791102828EFC}"/>
              </a:ext>
            </a:extLst>
          </p:cNvPr>
          <p:cNvCxnSpPr>
            <a:cxnSpLocks/>
          </p:cNvCxnSpPr>
          <p:nvPr/>
        </p:nvCxnSpPr>
        <p:spPr bwMode="auto">
          <a:xfrm flipH="1">
            <a:off x="7568291" y="2012121"/>
            <a:ext cx="0" cy="298771"/>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3533982789"/>
      </p:ext>
    </p:extLst>
  </p:cSld>
  <p:clrMapOvr>
    <a:masterClrMapping/>
  </p:clrMapOvr>
  <p:transition spd="slow">
    <p:wipe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EB60C329-892D-FBD3-E04F-52DA4DA5A4E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5132" y="1531511"/>
            <a:ext cx="512751" cy="1143626"/>
          </a:xfrm>
          <a:prstGeom prst="rect">
            <a:avLst/>
          </a:prstGeom>
        </p:spPr>
      </p:pic>
      <p:pic>
        <p:nvPicPr>
          <p:cNvPr id="11" name="Image 10">
            <a:extLst>
              <a:ext uri="{FF2B5EF4-FFF2-40B4-BE49-F238E27FC236}">
                <a16:creationId xmlns:a16="http://schemas.microsoft.com/office/drawing/2014/main" id="{21C52A2F-EF86-A833-7419-8D0CCC1E35B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6747" y="1531511"/>
            <a:ext cx="640052" cy="1135948"/>
          </a:xfrm>
          <a:prstGeom prst="rect">
            <a:avLst/>
          </a:prstGeom>
        </p:spPr>
      </p:pic>
      <p:sp>
        <p:nvSpPr>
          <p:cNvPr id="19" name="Titre 1">
            <a:extLst>
              <a:ext uri="{FF2B5EF4-FFF2-40B4-BE49-F238E27FC236}">
                <a16:creationId xmlns:a16="http://schemas.microsoft.com/office/drawing/2014/main" id="{D011F283-04EB-7047-0690-1E224B806595}"/>
              </a:ext>
            </a:extLst>
          </p:cNvPr>
          <p:cNvSpPr txBox="1">
            <a:spLocks/>
          </p:cNvSpPr>
          <p:nvPr/>
        </p:nvSpPr>
        <p:spPr bwMode="auto">
          <a:xfrm>
            <a:off x="161765" y="54251"/>
            <a:ext cx="8820469" cy="1044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FF00"/>
                </a:solidFill>
                <a:latin typeface="+mj-lt"/>
                <a:ea typeface="+mj-ea"/>
                <a:cs typeface="+mj-cs"/>
              </a:defRPr>
            </a:lvl1pPr>
            <a:lvl2pPr algn="ctr" rtl="0" eaLnBrk="0" fontAlgn="base" hangingPunct="0">
              <a:spcBef>
                <a:spcPct val="0"/>
              </a:spcBef>
              <a:spcAft>
                <a:spcPct val="0"/>
              </a:spcAft>
              <a:defRPr sz="4400">
                <a:solidFill>
                  <a:srgbClr val="FFFF00"/>
                </a:solidFill>
                <a:latin typeface="Times New Roman" pitchFamily="18" charset="0"/>
              </a:defRPr>
            </a:lvl2pPr>
            <a:lvl3pPr algn="ctr" rtl="0" eaLnBrk="0" fontAlgn="base" hangingPunct="0">
              <a:spcBef>
                <a:spcPct val="0"/>
              </a:spcBef>
              <a:spcAft>
                <a:spcPct val="0"/>
              </a:spcAft>
              <a:defRPr sz="4400">
                <a:solidFill>
                  <a:srgbClr val="FFFF00"/>
                </a:solidFill>
                <a:latin typeface="Times New Roman" pitchFamily="18" charset="0"/>
              </a:defRPr>
            </a:lvl3pPr>
            <a:lvl4pPr algn="ctr" rtl="0" eaLnBrk="0" fontAlgn="base" hangingPunct="0">
              <a:spcBef>
                <a:spcPct val="0"/>
              </a:spcBef>
              <a:spcAft>
                <a:spcPct val="0"/>
              </a:spcAft>
              <a:defRPr sz="4400">
                <a:solidFill>
                  <a:srgbClr val="FFFF00"/>
                </a:solidFill>
                <a:latin typeface="Times New Roman" pitchFamily="18" charset="0"/>
              </a:defRPr>
            </a:lvl4pPr>
            <a:lvl5pPr algn="ctr" rtl="0" eaLnBrk="0" fontAlgn="base" hangingPunct="0">
              <a:spcBef>
                <a:spcPct val="0"/>
              </a:spcBef>
              <a:spcAft>
                <a:spcPct val="0"/>
              </a:spcAft>
              <a:defRPr sz="4400">
                <a:solidFill>
                  <a:srgbClr val="FFFF00"/>
                </a:solidFill>
                <a:latin typeface="Times New Roman" pitchFamily="18" charset="0"/>
              </a:defRPr>
            </a:lvl5pPr>
            <a:lvl6pPr marL="457200" algn="ctr" rtl="0" eaLnBrk="0" fontAlgn="base" hangingPunct="0">
              <a:spcBef>
                <a:spcPct val="0"/>
              </a:spcBef>
              <a:spcAft>
                <a:spcPct val="0"/>
              </a:spcAft>
              <a:defRPr sz="4400">
                <a:solidFill>
                  <a:srgbClr val="FFFF00"/>
                </a:solidFill>
                <a:latin typeface="Times New Roman" pitchFamily="18" charset="0"/>
              </a:defRPr>
            </a:lvl6pPr>
            <a:lvl7pPr marL="914400" algn="ctr" rtl="0" eaLnBrk="0" fontAlgn="base" hangingPunct="0">
              <a:spcBef>
                <a:spcPct val="0"/>
              </a:spcBef>
              <a:spcAft>
                <a:spcPct val="0"/>
              </a:spcAft>
              <a:defRPr sz="4400">
                <a:solidFill>
                  <a:srgbClr val="FFFF00"/>
                </a:solidFill>
                <a:latin typeface="Times New Roman" pitchFamily="18" charset="0"/>
              </a:defRPr>
            </a:lvl7pPr>
            <a:lvl8pPr marL="1371600" algn="ctr" rtl="0" eaLnBrk="0" fontAlgn="base" hangingPunct="0">
              <a:spcBef>
                <a:spcPct val="0"/>
              </a:spcBef>
              <a:spcAft>
                <a:spcPct val="0"/>
              </a:spcAft>
              <a:defRPr sz="4400">
                <a:solidFill>
                  <a:srgbClr val="FFFF00"/>
                </a:solidFill>
                <a:latin typeface="Times New Roman" pitchFamily="18" charset="0"/>
              </a:defRPr>
            </a:lvl8pPr>
            <a:lvl9pPr marL="1828800" algn="ctr" rtl="0" eaLnBrk="0" fontAlgn="base" hangingPunct="0">
              <a:spcBef>
                <a:spcPct val="0"/>
              </a:spcBef>
              <a:spcAft>
                <a:spcPct val="0"/>
              </a:spcAft>
              <a:defRPr sz="4400">
                <a:solidFill>
                  <a:srgbClr val="FFFF00"/>
                </a:solidFill>
                <a:latin typeface="Times New Roman" pitchFamily="18" charset="0"/>
              </a:defRPr>
            </a:lvl9pPr>
          </a:lstStyle>
          <a:p>
            <a:r>
              <a:rPr lang="en-US" sz="2800" kern="0" dirty="0">
                <a:latin typeface="Garamond" panose="02020404030301010803" pitchFamily="18" charset="0"/>
              </a:rPr>
              <a:t>What possible structure may be used by Captain America?</a:t>
            </a:r>
          </a:p>
          <a:p>
            <a:r>
              <a:rPr lang="en-US" sz="1800" kern="0" dirty="0">
                <a:latin typeface="Garamond" panose="02020404030301010803" pitchFamily="18" charset="0"/>
              </a:rPr>
              <a:t>Split ownership (</a:t>
            </a:r>
            <a:r>
              <a:rPr lang="en-US" sz="1800" i="1" kern="0" dirty="0">
                <a:latin typeface="Garamond" panose="02020404030301010803" pitchFamily="18" charset="0"/>
              </a:rPr>
              <a:t>“</a:t>
            </a:r>
            <a:r>
              <a:rPr lang="en-US" sz="1800" i="1" kern="0" dirty="0" err="1">
                <a:latin typeface="Garamond" panose="02020404030301010803" pitchFamily="18" charset="0"/>
              </a:rPr>
              <a:t>propriété</a:t>
            </a:r>
            <a:r>
              <a:rPr lang="en-US" sz="1800" i="1" kern="0" dirty="0">
                <a:latin typeface="Garamond" panose="02020404030301010803" pitchFamily="18" charset="0"/>
              </a:rPr>
              <a:t>”</a:t>
            </a:r>
            <a:r>
              <a:rPr lang="en-US" sz="1800" kern="0" dirty="0">
                <a:latin typeface="Garamond" panose="02020404030301010803" pitchFamily="18" charset="0"/>
              </a:rPr>
              <a:t>) </a:t>
            </a:r>
          </a:p>
          <a:p>
            <a:r>
              <a:rPr lang="en-US" sz="1800" kern="0" dirty="0">
                <a:latin typeface="Garamond" panose="02020404030301010803" pitchFamily="18" charset="0"/>
              </a:rPr>
              <a:t>Between usufruct (</a:t>
            </a:r>
            <a:r>
              <a:rPr lang="en-US" sz="1800" i="1" kern="0" dirty="0">
                <a:latin typeface="Garamond" panose="02020404030301010803" pitchFamily="18" charset="0"/>
              </a:rPr>
              <a:t>“</a:t>
            </a:r>
            <a:r>
              <a:rPr lang="en-US" sz="1800" i="1" kern="0" dirty="0" err="1">
                <a:latin typeface="Garamond" panose="02020404030301010803" pitchFamily="18" charset="0"/>
              </a:rPr>
              <a:t>usufruit</a:t>
            </a:r>
            <a:r>
              <a:rPr lang="en-US" sz="1800" i="1" kern="0" dirty="0">
                <a:latin typeface="Garamond" panose="02020404030301010803" pitchFamily="18" charset="0"/>
              </a:rPr>
              <a:t>”</a:t>
            </a:r>
            <a:r>
              <a:rPr lang="en-US" sz="1800" kern="0" dirty="0">
                <a:latin typeface="Garamond" panose="02020404030301010803" pitchFamily="18" charset="0"/>
              </a:rPr>
              <a:t>) and bare ownership (</a:t>
            </a:r>
            <a:r>
              <a:rPr lang="en-US" sz="1800" i="1" kern="0" dirty="0">
                <a:latin typeface="Garamond" panose="02020404030301010803" pitchFamily="18" charset="0"/>
              </a:rPr>
              <a:t>“</a:t>
            </a:r>
            <a:r>
              <a:rPr lang="en-US" sz="1800" i="1" kern="0" dirty="0" err="1">
                <a:latin typeface="Garamond" panose="02020404030301010803" pitchFamily="18" charset="0"/>
              </a:rPr>
              <a:t>nue</a:t>
            </a:r>
            <a:r>
              <a:rPr lang="en-US" sz="1800" i="1" kern="0" dirty="0">
                <a:latin typeface="Garamond" panose="02020404030301010803" pitchFamily="18" charset="0"/>
              </a:rPr>
              <a:t> </a:t>
            </a:r>
            <a:r>
              <a:rPr lang="en-US" sz="1800" i="1" kern="0" dirty="0" err="1">
                <a:latin typeface="Garamond" panose="02020404030301010803" pitchFamily="18" charset="0"/>
              </a:rPr>
              <a:t>propriété</a:t>
            </a:r>
            <a:r>
              <a:rPr lang="en-US" sz="1800" i="1" kern="0" dirty="0">
                <a:latin typeface="Garamond" panose="02020404030301010803" pitchFamily="18" charset="0"/>
              </a:rPr>
              <a:t>”</a:t>
            </a:r>
            <a:r>
              <a:rPr lang="en-US" sz="1800" kern="0" dirty="0">
                <a:latin typeface="Garamond" panose="02020404030301010803" pitchFamily="18" charset="0"/>
              </a:rPr>
              <a:t>)</a:t>
            </a:r>
            <a:endParaRPr lang="en-US" sz="2400" kern="0" dirty="0">
              <a:latin typeface="Garamond" panose="02020404030301010803" pitchFamily="18" charset="0"/>
            </a:endParaRPr>
          </a:p>
        </p:txBody>
      </p:sp>
      <p:pic>
        <p:nvPicPr>
          <p:cNvPr id="26" name="Image 25">
            <a:extLst>
              <a:ext uri="{FF2B5EF4-FFF2-40B4-BE49-F238E27FC236}">
                <a16:creationId xmlns:a16="http://schemas.microsoft.com/office/drawing/2014/main" id="{C07745AA-B088-7AAD-930D-5CBE59DF0DB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73701" y="3947769"/>
            <a:ext cx="1713209" cy="2165532"/>
          </a:xfrm>
          <a:prstGeom prst="rect">
            <a:avLst/>
          </a:prstGeom>
        </p:spPr>
      </p:pic>
      <p:pic>
        <p:nvPicPr>
          <p:cNvPr id="8" name="Image 7">
            <a:extLst>
              <a:ext uri="{FF2B5EF4-FFF2-40B4-BE49-F238E27FC236}">
                <a16:creationId xmlns:a16="http://schemas.microsoft.com/office/drawing/2014/main" id="{9DEA01CB-53DC-8F90-AB21-50F329AAC59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94806" y="3947769"/>
            <a:ext cx="1713209" cy="2165532"/>
          </a:xfrm>
          <a:prstGeom prst="rect">
            <a:avLst/>
          </a:prstGeom>
        </p:spPr>
      </p:pic>
      <p:cxnSp>
        <p:nvCxnSpPr>
          <p:cNvPr id="13" name="Connecteur droit 12">
            <a:extLst>
              <a:ext uri="{FF2B5EF4-FFF2-40B4-BE49-F238E27FC236}">
                <a16:creationId xmlns:a16="http://schemas.microsoft.com/office/drawing/2014/main" id="{92753FD6-3A36-0061-95FF-631D168FC88C}"/>
              </a:ext>
            </a:extLst>
          </p:cNvPr>
          <p:cNvCxnSpPr/>
          <p:nvPr/>
        </p:nvCxnSpPr>
        <p:spPr bwMode="auto">
          <a:xfrm>
            <a:off x="4571999" y="1361728"/>
            <a:ext cx="0" cy="4896000"/>
          </a:xfrm>
          <a:prstGeom prst="line">
            <a:avLst/>
          </a:prstGeom>
          <a:solidFill>
            <a:schemeClr val="accent1"/>
          </a:solidFill>
          <a:ln w="19050" cap="flat" cmpd="sng" algn="ctr">
            <a:solidFill>
              <a:srgbClr val="FFFF00"/>
            </a:solidFill>
            <a:prstDash val="solid"/>
            <a:round/>
            <a:headEnd type="none" w="med" len="med"/>
            <a:tailEnd type="none" w="med" len="med"/>
          </a:ln>
          <a:effectLst/>
        </p:spPr>
      </p:cxnSp>
      <p:pic>
        <p:nvPicPr>
          <p:cNvPr id="28" name="Image 27">
            <a:extLst>
              <a:ext uri="{FF2B5EF4-FFF2-40B4-BE49-F238E27FC236}">
                <a16:creationId xmlns:a16="http://schemas.microsoft.com/office/drawing/2014/main" id="{EB3E2B09-F791-D530-E991-021E7D0A927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7554" y="1937364"/>
            <a:ext cx="441429" cy="737773"/>
          </a:xfrm>
          <a:prstGeom prst="rect">
            <a:avLst/>
          </a:prstGeom>
        </p:spPr>
      </p:pic>
      <p:pic>
        <p:nvPicPr>
          <p:cNvPr id="30" name="Image 29">
            <a:extLst>
              <a:ext uri="{FF2B5EF4-FFF2-40B4-BE49-F238E27FC236}">
                <a16:creationId xmlns:a16="http://schemas.microsoft.com/office/drawing/2014/main" id="{9C2961F8-78BF-E917-8B1F-93D3A654D90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06738" y="1929430"/>
            <a:ext cx="694067" cy="738531"/>
          </a:xfrm>
          <a:prstGeom prst="rect">
            <a:avLst/>
          </a:prstGeom>
        </p:spPr>
      </p:pic>
      <p:cxnSp>
        <p:nvCxnSpPr>
          <p:cNvPr id="32" name="Connecteur droit avec flèche 31">
            <a:extLst>
              <a:ext uri="{FF2B5EF4-FFF2-40B4-BE49-F238E27FC236}">
                <a16:creationId xmlns:a16="http://schemas.microsoft.com/office/drawing/2014/main" id="{44E26084-35D0-53AC-7F49-F23E42223BBE}"/>
              </a:ext>
            </a:extLst>
          </p:cNvPr>
          <p:cNvCxnSpPr>
            <a:cxnSpLocks/>
            <a:stCxn id="11" idx="2"/>
          </p:cNvCxnSpPr>
          <p:nvPr/>
        </p:nvCxnSpPr>
        <p:spPr bwMode="auto">
          <a:xfrm>
            <a:off x="556773" y="2667459"/>
            <a:ext cx="993477" cy="1287486"/>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34" name="Connecteur droit avec flèche 33">
            <a:extLst>
              <a:ext uri="{FF2B5EF4-FFF2-40B4-BE49-F238E27FC236}">
                <a16:creationId xmlns:a16="http://schemas.microsoft.com/office/drawing/2014/main" id="{7C98C694-05FE-AA43-0043-8A4DBE995D0D}"/>
              </a:ext>
            </a:extLst>
          </p:cNvPr>
          <p:cNvCxnSpPr>
            <a:cxnSpLocks/>
          </p:cNvCxnSpPr>
          <p:nvPr/>
        </p:nvCxnSpPr>
        <p:spPr bwMode="auto">
          <a:xfrm flipH="1">
            <a:off x="3186910" y="2725152"/>
            <a:ext cx="995298" cy="1222617"/>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35" name="Connecteur droit avec flèche 34">
            <a:extLst>
              <a:ext uri="{FF2B5EF4-FFF2-40B4-BE49-F238E27FC236}">
                <a16:creationId xmlns:a16="http://schemas.microsoft.com/office/drawing/2014/main" id="{9FDC569F-40EF-35F0-08FF-3A2DE9FF3BC3}"/>
              </a:ext>
            </a:extLst>
          </p:cNvPr>
          <p:cNvCxnSpPr>
            <a:cxnSpLocks/>
          </p:cNvCxnSpPr>
          <p:nvPr/>
        </p:nvCxnSpPr>
        <p:spPr bwMode="auto">
          <a:xfrm>
            <a:off x="1660982" y="2725152"/>
            <a:ext cx="534754" cy="1222617"/>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36" name="Connecteur droit avec flèche 35">
            <a:extLst>
              <a:ext uri="{FF2B5EF4-FFF2-40B4-BE49-F238E27FC236}">
                <a16:creationId xmlns:a16="http://schemas.microsoft.com/office/drawing/2014/main" id="{2338857D-4C9B-AF3F-4E2B-69F1117D15E3}"/>
              </a:ext>
            </a:extLst>
          </p:cNvPr>
          <p:cNvCxnSpPr>
            <a:cxnSpLocks/>
          </p:cNvCxnSpPr>
          <p:nvPr/>
        </p:nvCxnSpPr>
        <p:spPr bwMode="auto">
          <a:xfrm flipH="1">
            <a:off x="2915816" y="2623795"/>
            <a:ext cx="144016" cy="1323974"/>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pic>
        <p:nvPicPr>
          <p:cNvPr id="39" name="Image 38">
            <a:extLst>
              <a:ext uri="{FF2B5EF4-FFF2-40B4-BE49-F238E27FC236}">
                <a16:creationId xmlns:a16="http://schemas.microsoft.com/office/drawing/2014/main" id="{9DF5D159-8F39-840B-D3A3-036AFD2FD9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26198" y="1483126"/>
            <a:ext cx="509308" cy="1135946"/>
          </a:xfrm>
          <a:prstGeom prst="rect">
            <a:avLst/>
          </a:prstGeom>
        </p:spPr>
      </p:pic>
      <p:pic>
        <p:nvPicPr>
          <p:cNvPr id="42" name="Image 41">
            <a:extLst>
              <a:ext uri="{FF2B5EF4-FFF2-40B4-BE49-F238E27FC236}">
                <a16:creationId xmlns:a16="http://schemas.microsoft.com/office/drawing/2014/main" id="{ECD594FF-8A9A-3152-A5B7-3AEBD4D6E1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9477" y="1518660"/>
            <a:ext cx="640052" cy="1135948"/>
          </a:xfrm>
          <a:prstGeom prst="rect">
            <a:avLst/>
          </a:prstGeom>
        </p:spPr>
      </p:pic>
      <p:sp>
        <p:nvSpPr>
          <p:cNvPr id="69" name="ZoneTexte 68">
            <a:extLst>
              <a:ext uri="{FF2B5EF4-FFF2-40B4-BE49-F238E27FC236}">
                <a16:creationId xmlns:a16="http://schemas.microsoft.com/office/drawing/2014/main" id="{7D7A2197-80F0-5B3B-5C64-E0828E7179C1}"/>
              </a:ext>
            </a:extLst>
          </p:cNvPr>
          <p:cNvSpPr txBox="1"/>
          <p:nvPr/>
        </p:nvSpPr>
        <p:spPr>
          <a:xfrm>
            <a:off x="7340022" y="2454478"/>
            <a:ext cx="1002802" cy="523220"/>
          </a:xfrm>
          <a:prstGeom prst="rect">
            <a:avLst/>
          </a:prstGeom>
          <a:noFill/>
          <a:ln w="15875">
            <a:noFill/>
          </a:ln>
        </p:spPr>
        <p:txBody>
          <a:bodyPr wrap="square" rtlCol="0">
            <a:spAutoFit/>
          </a:bodyPr>
          <a:lstStyle/>
          <a:p>
            <a:pPr algn="ctr"/>
            <a:r>
              <a:rPr lang="en-US" sz="1400" b="1" dirty="0">
                <a:solidFill>
                  <a:schemeClr val="bg1"/>
                </a:solidFill>
              </a:rPr>
              <a:t>Bare </a:t>
            </a:r>
          </a:p>
          <a:p>
            <a:pPr algn="ctr"/>
            <a:r>
              <a:rPr lang="en-US" sz="1400" b="1" dirty="0">
                <a:solidFill>
                  <a:schemeClr val="bg1"/>
                </a:solidFill>
              </a:rPr>
              <a:t>ownership</a:t>
            </a:r>
          </a:p>
        </p:txBody>
      </p:sp>
      <p:sp>
        <p:nvSpPr>
          <p:cNvPr id="71" name="ZoneTexte 70">
            <a:extLst>
              <a:ext uri="{FF2B5EF4-FFF2-40B4-BE49-F238E27FC236}">
                <a16:creationId xmlns:a16="http://schemas.microsoft.com/office/drawing/2014/main" id="{CA33293B-7B73-C8A1-536F-43E8EA8CA6EB}"/>
              </a:ext>
            </a:extLst>
          </p:cNvPr>
          <p:cNvSpPr txBox="1"/>
          <p:nvPr/>
        </p:nvSpPr>
        <p:spPr>
          <a:xfrm>
            <a:off x="6245569" y="3409150"/>
            <a:ext cx="1703065" cy="307777"/>
          </a:xfrm>
          <a:prstGeom prst="rect">
            <a:avLst/>
          </a:prstGeom>
          <a:noFill/>
          <a:ln w="15875">
            <a:solidFill>
              <a:schemeClr val="bg1"/>
            </a:solidFill>
          </a:ln>
        </p:spPr>
        <p:txBody>
          <a:bodyPr wrap="square" rtlCol="0">
            <a:spAutoFit/>
          </a:bodyPr>
          <a:lstStyle/>
          <a:p>
            <a:pPr algn="ctr"/>
            <a:r>
              <a:rPr lang="en-US" sz="1400" b="1" dirty="0">
                <a:solidFill>
                  <a:schemeClr val="bg1"/>
                </a:solidFill>
              </a:rPr>
              <a:t>French corporation</a:t>
            </a:r>
          </a:p>
        </p:txBody>
      </p:sp>
      <p:cxnSp>
        <p:nvCxnSpPr>
          <p:cNvPr id="72" name="Connecteur droit avec flèche 71">
            <a:extLst>
              <a:ext uri="{FF2B5EF4-FFF2-40B4-BE49-F238E27FC236}">
                <a16:creationId xmlns:a16="http://schemas.microsoft.com/office/drawing/2014/main" id="{0CCCC85F-08E0-378D-63EA-A121A0EEDA84}"/>
              </a:ext>
            </a:extLst>
          </p:cNvPr>
          <p:cNvCxnSpPr>
            <a:cxnSpLocks/>
          </p:cNvCxnSpPr>
          <p:nvPr/>
        </p:nvCxnSpPr>
        <p:spPr bwMode="auto">
          <a:xfrm flipH="1">
            <a:off x="7756846" y="2639137"/>
            <a:ext cx="798388" cy="720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73" name="Connecteur droit avec flèche 72">
            <a:extLst>
              <a:ext uri="{FF2B5EF4-FFF2-40B4-BE49-F238E27FC236}">
                <a16:creationId xmlns:a16="http://schemas.microsoft.com/office/drawing/2014/main" id="{316FC73B-6B90-20CD-28F1-1D3FF08A25C8}"/>
              </a:ext>
            </a:extLst>
          </p:cNvPr>
          <p:cNvCxnSpPr>
            <a:cxnSpLocks/>
          </p:cNvCxnSpPr>
          <p:nvPr/>
        </p:nvCxnSpPr>
        <p:spPr bwMode="auto">
          <a:xfrm flipH="1">
            <a:off x="7097101" y="3738945"/>
            <a:ext cx="0" cy="216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74" name="Connecteur droit avec flèche 73">
            <a:extLst>
              <a:ext uri="{FF2B5EF4-FFF2-40B4-BE49-F238E27FC236}">
                <a16:creationId xmlns:a16="http://schemas.microsoft.com/office/drawing/2014/main" id="{366841AC-0C13-5615-6D1F-9BE60E0BE544}"/>
              </a:ext>
            </a:extLst>
          </p:cNvPr>
          <p:cNvCxnSpPr>
            <a:cxnSpLocks/>
          </p:cNvCxnSpPr>
          <p:nvPr/>
        </p:nvCxnSpPr>
        <p:spPr bwMode="auto">
          <a:xfrm>
            <a:off x="5279503" y="2645348"/>
            <a:ext cx="1131602" cy="691112"/>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75" name="Connecteur droit avec flèche 74">
            <a:extLst>
              <a:ext uri="{FF2B5EF4-FFF2-40B4-BE49-F238E27FC236}">
                <a16:creationId xmlns:a16="http://schemas.microsoft.com/office/drawing/2014/main" id="{EAD29983-81C7-7EBF-A2B2-2328282515E3}"/>
              </a:ext>
            </a:extLst>
          </p:cNvPr>
          <p:cNvCxnSpPr>
            <a:cxnSpLocks/>
          </p:cNvCxnSpPr>
          <p:nvPr/>
        </p:nvCxnSpPr>
        <p:spPr bwMode="auto">
          <a:xfrm>
            <a:off x="7370187" y="2614436"/>
            <a:ext cx="0" cy="722024"/>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76" name="Connecteur droit avec flèche 75">
            <a:extLst>
              <a:ext uri="{FF2B5EF4-FFF2-40B4-BE49-F238E27FC236}">
                <a16:creationId xmlns:a16="http://schemas.microsoft.com/office/drawing/2014/main" id="{484E3844-67EB-C9A6-D304-791102828EFC}"/>
              </a:ext>
            </a:extLst>
          </p:cNvPr>
          <p:cNvCxnSpPr>
            <a:cxnSpLocks/>
          </p:cNvCxnSpPr>
          <p:nvPr/>
        </p:nvCxnSpPr>
        <p:spPr bwMode="auto">
          <a:xfrm flipH="1">
            <a:off x="6516216" y="2614436"/>
            <a:ext cx="0" cy="722024"/>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sp>
        <p:nvSpPr>
          <p:cNvPr id="2" name="ZoneTexte 1">
            <a:extLst>
              <a:ext uri="{FF2B5EF4-FFF2-40B4-BE49-F238E27FC236}">
                <a16:creationId xmlns:a16="http://schemas.microsoft.com/office/drawing/2014/main" id="{C2B4471E-1524-6548-3599-5717B9D72923}"/>
              </a:ext>
            </a:extLst>
          </p:cNvPr>
          <p:cNvSpPr txBox="1"/>
          <p:nvPr/>
        </p:nvSpPr>
        <p:spPr>
          <a:xfrm>
            <a:off x="5468710" y="2577673"/>
            <a:ext cx="1077463" cy="307777"/>
          </a:xfrm>
          <a:prstGeom prst="rect">
            <a:avLst/>
          </a:prstGeom>
          <a:noFill/>
          <a:ln w="15875">
            <a:noFill/>
          </a:ln>
        </p:spPr>
        <p:txBody>
          <a:bodyPr wrap="square" rtlCol="0">
            <a:spAutoFit/>
          </a:bodyPr>
          <a:lstStyle/>
          <a:p>
            <a:pPr algn="ctr"/>
            <a:r>
              <a:rPr lang="en-US" sz="1400" b="1" dirty="0">
                <a:solidFill>
                  <a:schemeClr val="bg1"/>
                </a:solidFill>
              </a:rPr>
              <a:t>usufruct</a:t>
            </a:r>
          </a:p>
        </p:txBody>
      </p:sp>
      <p:sp>
        <p:nvSpPr>
          <p:cNvPr id="3" name="ZoneTexte 2">
            <a:extLst>
              <a:ext uri="{FF2B5EF4-FFF2-40B4-BE49-F238E27FC236}">
                <a16:creationId xmlns:a16="http://schemas.microsoft.com/office/drawing/2014/main" id="{E60AF326-8591-8D8E-03C8-A6A11DDACC62}"/>
              </a:ext>
            </a:extLst>
          </p:cNvPr>
          <p:cNvSpPr txBox="1"/>
          <p:nvPr/>
        </p:nvSpPr>
        <p:spPr>
          <a:xfrm>
            <a:off x="382465" y="2730479"/>
            <a:ext cx="1703065" cy="307777"/>
          </a:xfrm>
          <a:prstGeom prst="rect">
            <a:avLst/>
          </a:prstGeom>
          <a:noFill/>
          <a:ln w="15875">
            <a:noFill/>
          </a:ln>
        </p:spPr>
        <p:txBody>
          <a:bodyPr wrap="square" rtlCol="0">
            <a:spAutoFit/>
          </a:bodyPr>
          <a:lstStyle/>
          <a:p>
            <a:pPr algn="ctr"/>
            <a:r>
              <a:rPr lang="en-US" sz="1400" b="1" dirty="0">
                <a:solidFill>
                  <a:schemeClr val="bg1"/>
                </a:solidFill>
              </a:rPr>
              <a:t>usufruct</a:t>
            </a:r>
          </a:p>
        </p:txBody>
      </p:sp>
      <p:sp>
        <p:nvSpPr>
          <p:cNvPr id="4" name="ZoneTexte 3">
            <a:extLst>
              <a:ext uri="{FF2B5EF4-FFF2-40B4-BE49-F238E27FC236}">
                <a16:creationId xmlns:a16="http://schemas.microsoft.com/office/drawing/2014/main" id="{5D9506E9-52BB-F810-83C3-309131FD3A6A}"/>
              </a:ext>
            </a:extLst>
          </p:cNvPr>
          <p:cNvSpPr txBox="1"/>
          <p:nvPr/>
        </p:nvSpPr>
        <p:spPr>
          <a:xfrm>
            <a:off x="2904791" y="2598131"/>
            <a:ext cx="1137999" cy="523220"/>
          </a:xfrm>
          <a:prstGeom prst="rect">
            <a:avLst/>
          </a:prstGeom>
          <a:noFill/>
          <a:ln w="15875">
            <a:noFill/>
          </a:ln>
        </p:spPr>
        <p:txBody>
          <a:bodyPr wrap="square" rtlCol="0">
            <a:spAutoFit/>
          </a:bodyPr>
          <a:lstStyle/>
          <a:p>
            <a:pPr algn="ctr"/>
            <a:r>
              <a:rPr lang="en-US" sz="1400" b="1" dirty="0">
                <a:solidFill>
                  <a:schemeClr val="bg1"/>
                </a:solidFill>
              </a:rPr>
              <a:t>Bare </a:t>
            </a:r>
          </a:p>
          <a:p>
            <a:pPr algn="ctr"/>
            <a:r>
              <a:rPr lang="en-US" sz="1400" b="1" dirty="0">
                <a:solidFill>
                  <a:schemeClr val="bg1"/>
                </a:solidFill>
              </a:rPr>
              <a:t>ownership</a:t>
            </a:r>
          </a:p>
        </p:txBody>
      </p:sp>
      <p:pic>
        <p:nvPicPr>
          <p:cNvPr id="22" name="Image 21">
            <a:extLst>
              <a:ext uri="{FF2B5EF4-FFF2-40B4-BE49-F238E27FC236}">
                <a16:creationId xmlns:a16="http://schemas.microsoft.com/office/drawing/2014/main" id="{3F00386C-FC0B-9CE4-7CD8-611D37E47F6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300580" y="1875234"/>
            <a:ext cx="447884" cy="748561"/>
          </a:xfrm>
          <a:prstGeom prst="rect">
            <a:avLst/>
          </a:prstGeom>
        </p:spPr>
      </p:pic>
      <p:pic>
        <p:nvPicPr>
          <p:cNvPr id="23" name="Image 22">
            <a:extLst>
              <a:ext uri="{FF2B5EF4-FFF2-40B4-BE49-F238E27FC236}">
                <a16:creationId xmlns:a16="http://schemas.microsoft.com/office/drawing/2014/main" id="{862EFA88-4F53-EB6D-1853-D9008A1E0C2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23154" y="1885264"/>
            <a:ext cx="694067" cy="738531"/>
          </a:xfrm>
          <a:prstGeom prst="rect">
            <a:avLst/>
          </a:prstGeom>
        </p:spPr>
      </p:pic>
    </p:spTree>
    <p:extLst>
      <p:ext uri="{BB962C8B-B14F-4D97-AF65-F5344CB8AC3E}">
        <p14:creationId xmlns:p14="http://schemas.microsoft.com/office/powerpoint/2010/main" val="2176553408"/>
      </p:ext>
    </p:extLst>
  </p:cSld>
  <p:clrMapOvr>
    <a:masterClrMapping/>
  </p:clrMapOvr>
  <p:transition spd="slow">
    <p:wipe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a:extLst>
              <a:ext uri="{FF2B5EF4-FFF2-40B4-BE49-F238E27FC236}">
                <a16:creationId xmlns:a16="http://schemas.microsoft.com/office/drawing/2014/main" id="{21C52A2F-EF86-A833-7419-8D0CCC1E35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835" y="1743294"/>
            <a:ext cx="640052" cy="1135948"/>
          </a:xfrm>
          <a:prstGeom prst="rect">
            <a:avLst/>
          </a:prstGeom>
        </p:spPr>
      </p:pic>
      <p:sp>
        <p:nvSpPr>
          <p:cNvPr id="19" name="Titre 1">
            <a:extLst>
              <a:ext uri="{FF2B5EF4-FFF2-40B4-BE49-F238E27FC236}">
                <a16:creationId xmlns:a16="http://schemas.microsoft.com/office/drawing/2014/main" id="{D011F283-04EB-7047-0690-1E224B806595}"/>
              </a:ext>
            </a:extLst>
          </p:cNvPr>
          <p:cNvSpPr txBox="1">
            <a:spLocks/>
          </p:cNvSpPr>
          <p:nvPr/>
        </p:nvSpPr>
        <p:spPr bwMode="auto">
          <a:xfrm>
            <a:off x="1179380" y="29444"/>
            <a:ext cx="6785240" cy="738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FF00"/>
                </a:solidFill>
                <a:latin typeface="+mj-lt"/>
                <a:ea typeface="+mj-ea"/>
                <a:cs typeface="+mj-cs"/>
              </a:defRPr>
            </a:lvl1pPr>
            <a:lvl2pPr algn="ctr" rtl="0" eaLnBrk="0" fontAlgn="base" hangingPunct="0">
              <a:spcBef>
                <a:spcPct val="0"/>
              </a:spcBef>
              <a:spcAft>
                <a:spcPct val="0"/>
              </a:spcAft>
              <a:defRPr sz="4400">
                <a:solidFill>
                  <a:srgbClr val="FFFF00"/>
                </a:solidFill>
                <a:latin typeface="Times New Roman" pitchFamily="18" charset="0"/>
              </a:defRPr>
            </a:lvl2pPr>
            <a:lvl3pPr algn="ctr" rtl="0" eaLnBrk="0" fontAlgn="base" hangingPunct="0">
              <a:spcBef>
                <a:spcPct val="0"/>
              </a:spcBef>
              <a:spcAft>
                <a:spcPct val="0"/>
              </a:spcAft>
              <a:defRPr sz="4400">
                <a:solidFill>
                  <a:srgbClr val="FFFF00"/>
                </a:solidFill>
                <a:latin typeface="Times New Roman" pitchFamily="18" charset="0"/>
              </a:defRPr>
            </a:lvl3pPr>
            <a:lvl4pPr algn="ctr" rtl="0" eaLnBrk="0" fontAlgn="base" hangingPunct="0">
              <a:spcBef>
                <a:spcPct val="0"/>
              </a:spcBef>
              <a:spcAft>
                <a:spcPct val="0"/>
              </a:spcAft>
              <a:defRPr sz="4400">
                <a:solidFill>
                  <a:srgbClr val="FFFF00"/>
                </a:solidFill>
                <a:latin typeface="Times New Roman" pitchFamily="18" charset="0"/>
              </a:defRPr>
            </a:lvl4pPr>
            <a:lvl5pPr algn="ctr" rtl="0" eaLnBrk="0" fontAlgn="base" hangingPunct="0">
              <a:spcBef>
                <a:spcPct val="0"/>
              </a:spcBef>
              <a:spcAft>
                <a:spcPct val="0"/>
              </a:spcAft>
              <a:defRPr sz="4400">
                <a:solidFill>
                  <a:srgbClr val="FFFF00"/>
                </a:solidFill>
                <a:latin typeface="Times New Roman" pitchFamily="18" charset="0"/>
              </a:defRPr>
            </a:lvl5pPr>
            <a:lvl6pPr marL="457200" algn="ctr" rtl="0" eaLnBrk="0" fontAlgn="base" hangingPunct="0">
              <a:spcBef>
                <a:spcPct val="0"/>
              </a:spcBef>
              <a:spcAft>
                <a:spcPct val="0"/>
              </a:spcAft>
              <a:defRPr sz="4400">
                <a:solidFill>
                  <a:srgbClr val="FFFF00"/>
                </a:solidFill>
                <a:latin typeface="Times New Roman" pitchFamily="18" charset="0"/>
              </a:defRPr>
            </a:lvl6pPr>
            <a:lvl7pPr marL="914400" algn="ctr" rtl="0" eaLnBrk="0" fontAlgn="base" hangingPunct="0">
              <a:spcBef>
                <a:spcPct val="0"/>
              </a:spcBef>
              <a:spcAft>
                <a:spcPct val="0"/>
              </a:spcAft>
              <a:defRPr sz="4400">
                <a:solidFill>
                  <a:srgbClr val="FFFF00"/>
                </a:solidFill>
                <a:latin typeface="Times New Roman" pitchFamily="18" charset="0"/>
              </a:defRPr>
            </a:lvl7pPr>
            <a:lvl8pPr marL="1371600" algn="ctr" rtl="0" eaLnBrk="0" fontAlgn="base" hangingPunct="0">
              <a:spcBef>
                <a:spcPct val="0"/>
              </a:spcBef>
              <a:spcAft>
                <a:spcPct val="0"/>
              </a:spcAft>
              <a:defRPr sz="4400">
                <a:solidFill>
                  <a:srgbClr val="FFFF00"/>
                </a:solidFill>
                <a:latin typeface="Times New Roman" pitchFamily="18" charset="0"/>
              </a:defRPr>
            </a:lvl8pPr>
            <a:lvl9pPr marL="1828800" algn="ctr" rtl="0" eaLnBrk="0" fontAlgn="base" hangingPunct="0">
              <a:spcBef>
                <a:spcPct val="0"/>
              </a:spcBef>
              <a:spcAft>
                <a:spcPct val="0"/>
              </a:spcAft>
              <a:defRPr sz="4400">
                <a:solidFill>
                  <a:srgbClr val="FFFF00"/>
                </a:solidFill>
                <a:latin typeface="Times New Roman" pitchFamily="18" charset="0"/>
              </a:defRPr>
            </a:lvl9pPr>
          </a:lstStyle>
          <a:p>
            <a:r>
              <a:rPr lang="en-US" sz="2400" kern="0" dirty="0">
                <a:latin typeface="Garamond" panose="02020404030301010803" pitchFamily="18" charset="0"/>
              </a:rPr>
              <a:t>Can Captain America use a trust to hold Sweet Home? </a:t>
            </a:r>
            <a:endParaRPr lang="en-US" sz="2800" kern="0" dirty="0">
              <a:latin typeface="Garamond" panose="02020404030301010803" pitchFamily="18" charset="0"/>
            </a:endParaRPr>
          </a:p>
        </p:txBody>
      </p:sp>
      <p:pic>
        <p:nvPicPr>
          <p:cNvPr id="26" name="Image 25">
            <a:extLst>
              <a:ext uri="{FF2B5EF4-FFF2-40B4-BE49-F238E27FC236}">
                <a16:creationId xmlns:a16="http://schemas.microsoft.com/office/drawing/2014/main" id="{C07745AA-B088-7AAD-930D-5CBE59DF0D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73701" y="3947769"/>
            <a:ext cx="1713209" cy="2165532"/>
          </a:xfrm>
          <a:prstGeom prst="rect">
            <a:avLst/>
          </a:prstGeom>
        </p:spPr>
      </p:pic>
      <p:pic>
        <p:nvPicPr>
          <p:cNvPr id="8" name="Image 7">
            <a:extLst>
              <a:ext uri="{FF2B5EF4-FFF2-40B4-BE49-F238E27FC236}">
                <a16:creationId xmlns:a16="http://schemas.microsoft.com/office/drawing/2014/main" id="{9DEA01CB-53DC-8F90-AB21-50F329AAC5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94806" y="3947769"/>
            <a:ext cx="1713209" cy="2165532"/>
          </a:xfrm>
          <a:prstGeom prst="rect">
            <a:avLst/>
          </a:prstGeom>
        </p:spPr>
      </p:pic>
      <p:cxnSp>
        <p:nvCxnSpPr>
          <p:cNvPr id="13" name="Connecteur droit 12">
            <a:extLst>
              <a:ext uri="{FF2B5EF4-FFF2-40B4-BE49-F238E27FC236}">
                <a16:creationId xmlns:a16="http://schemas.microsoft.com/office/drawing/2014/main" id="{92753FD6-3A36-0061-95FF-631D168FC88C}"/>
              </a:ext>
            </a:extLst>
          </p:cNvPr>
          <p:cNvCxnSpPr/>
          <p:nvPr/>
        </p:nvCxnSpPr>
        <p:spPr bwMode="auto">
          <a:xfrm>
            <a:off x="4603873" y="1349006"/>
            <a:ext cx="0" cy="4896000"/>
          </a:xfrm>
          <a:prstGeom prst="line">
            <a:avLst/>
          </a:prstGeom>
          <a:solidFill>
            <a:schemeClr val="accent1"/>
          </a:solidFill>
          <a:ln w="19050" cap="flat" cmpd="sng" algn="ctr">
            <a:solidFill>
              <a:srgbClr val="FFFF00"/>
            </a:solidFill>
            <a:prstDash val="solid"/>
            <a:round/>
            <a:headEnd type="none" w="med" len="med"/>
            <a:tailEnd type="none" w="med" len="med"/>
          </a:ln>
          <a:effectLst/>
        </p:spPr>
      </p:cxnSp>
      <p:cxnSp>
        <p:nvCxnSpPr>
          <p:cNvPr id="34" name="Connecteur droit avec flèche 33">
            <a:extLst>
              <a:ext uri="{FF2B5EF4-FFF2-40B4-BE49-F238E27FC236}">
                <a16:creationId xmlns:a16="http://schemas.microsoft.com/office/drawing/2014/main" id="{7C98C694-05FE-AA43-0043-8A4DBE995D0D}"/>
              </a:ext>
            </a:extLst>
          </p:cNvPr>
          <p:cNvCxnSpPr>
            <a:cxnSpLocks/>
          </p:cNvCxnSpPr>
          <p:nvPr/>
        </p:nvCxnSpPr>
        <p:spPr bwMode="auto">
          <a:xfrm>
            <a:off x="809887" y="2311268"/>
            <a:ext cx="1241833" cy="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35" name="Connecteur droit avec flèche 34">
            <a:extLst>
              <a:ext uri="{FF2B5EF4-FFF2-40B4-BE49-F238E27FC236}">
                <a16:creationId xmlns:a16="http://schemas.microsoft.com/office/drawing/2014/main" id="{9FDC569F-40EF-35F0-08FF-3A2DE9FF3BC3}"/>
              </a:ext>
            </a:extLst>
          </p:cNvPr>
          <p:cNvCxnSpPr>
            <a:cxnSpLocks/>
          </p:cNvCxnSpPr>
          <p:nvPr/>
        </p:nvCxnSpPr>
        <p:spPr bwMode="auto">
          <a:xfrm>
            <a:off x="2411760" y="2975769"/>
            <a:ext cx="0" cy="972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pic>
        <p:nvPicPr>
          <p:cNvPr id="39" name="Image 38">
            <a:extLst>
              <a:ext uri="{FF2B5EF4-FFF2-40B4-BE49-F238E27FC236}">
                <a16:creationId xmlns:a16="http://schemas.microsoft.com/office/drawing/2014/main" id="{9DF5D159-8F39-840B-D3A3-036AFD2FD9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54806" y="1743296"/>
            <a:ext cx="509308" cy="1135946"/>
          </a:xfrm>
          <a:prstGeom prst="rect">
            <a:avLst/>
          </a:prstGeom>
        </p:spPr>
      </p:pic>
      <p:pic>
        <p:nvPicPr>
          <p:cNvPr id="42" name="Image 41">
            <a:extLst>
              <a:ext uri="{FF2B5EF4-FFF2-40B4-BE49-F238E27FC236}">
                <a16:creationId xmlns:a16="http://schemas.microsoft.com/office/drawing/2014/main" id="{ECD594FF-8A9A-3152-A5B7-3AEBD4D6E1F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62858" y="1743294"/>
            <a:ext cx="640052" cy="1135948"/>
          </a:xfrm>
          <a:prstGeom prst="rect">
            <a:avLst/>
          </a:prstGeom>
        </p:spPr>
      </p:pic>
      <p:sp>
        <p:nvSpPr>
          <p:cNvPr id="69" name="ZoneTexte 68">
            <a:extLst>
              <a:ext uri="{FF2B5EF4-FFF2-40B4-BE49-F238E27FC236}">
                <a16:creationId xmlns:a16="http://schemas.microsoft.com/office/drawing/2014/main" id="{7D7A2197-80F0-5B3B-5C64-E0828E7179C1}"/>
              </a:ext>
            </a:extLst>
          </p:cNvPr>
          <p:cNvSpPr txBox="1"/>
          <p:nvPr/>
        </p:nvSpPr>
        <p:spPr>
          <a:xfrm>
            <a:off x="7282356" y="2039604"/>
            <a:ext cx="1332555" cy="307777"/>
          </a:xfrm>
          <a:prstGeom prst="rect">
            <a:avLst/>
          </a:prstGeom>
          <a:noFill/>
          <a:ln w="15875">
            <a:noFill/>
          </a:ln>
        </p:spPr>
        <p:txBody>
          <a:bodyPr wrap="square" rtlCol="0">
            <a:spAutoFit/>
          </a:bodyPr>
          <a:lstStyle/>
          <a:p>
            <a:pPr algn="ctr"/>
            <a:r>
              <a:rPr lang="en-US" sz="1400" dirty="0">
                <a:solidFill>
                  <a:schemeClr val="bg1"/>
                </a:solidFill>
              </a:rPr>
              <a:t>Beneficiaries</a:t>
            </a:r>
          </a:p>
        </p:txBody>
      </p:sp>
      <p:sp>
        <p:nvSpPr>
          <p:cNvPr id="71" name="ZoneTexte 70">
            <a:extLst>
              <a:ext uri="{FF2B5EF4-FFF2-40B4-BE49-F238E27FC236}">
                <a16:creationId xmlns:a16="http://schemas.microsoft.com/office/drawing/2014/main" id="{CA33293B-7B73-C8A1-536F-43E8EA8CA6EB}"/>
              </a:ext>
            </a:extLst>
          </p:cNvPr>
          <p:cNvSpPr txBox="1"/>
          <p:nvPr/>
        </p:nvSpPr>
        <p:spPr>
          <a:xfrm>
            <a:off x="6245569" y="3409150"/>
            <a:ext cx="1703065" cy="307777"/>
          </a:xfrm>
          <a:prstGeom prst="rect">
            <a:avLst/>
          </a:prstGeom>
          <a:noFill/>
          <a:ln w="15875">
            <a:solidFill>
              <a:schemeClr val="bg1"/>
            </a:solidFill>
          </a:ln>
        </p:spPr>
        <p:txBody>
          <a:bodyPr wrap="square" rtlCol="0">
            <a:spAutoFit/>
          </a:bodyPr>
          <a:lstStyle/>
          <a:p>
            <a:pPr algn="ctr"/>
            <a:r>
              <a:rPr lang="en-US" sz="1400" dirty="0">
                <a:solidFill>
                  <a:schemeClr val="bg1"/>
                </a:solidFill>
              </a:rPr>
              <a:t>Corporation</a:t>
            </a:r>
          </a:p>
        </p:txBody>
      </p:sp>
      <p:cxnSp>
        <p:nvCxnSpPr>
          <p:cNvPr id="72" name="Connecteur droit avec flèche 71">
            <a:extLst>
              <a:ext uri="{FF2B5EF4-FFF2-40B4-BE49-F238E27FC236}">
                <a16:creationId xmlns:a16="http://schemas.microsoft.com/office/drawing/2014/main" id="{0CCCC85F-08E0-378D-63EA-A121A0EEDA84}"/>
              </a:ext>
            </a:extLst>
          </p:cNvPr>
          <p:cNvCxnSpPr>
            <a:cxnSpLocks/>
          </p:cNvCxnSpPr>
          <p:nvPr/>
        </p:nvCxnSpPr>
        <p:spPr bwMode="auto">
          <a:xfrm>
            <a:off x="7374806" y="2345681"/>
            <a:ext cx="1080000" cy="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73" name="Connecteur droit avec flèche 72">
            <a:extLst>
              <a:ext uri="{FF2B5EF4-FFF2-40B4-BE49-F238E27FC236}">
                <a16:creationId xmlns:a16="http://schemas.microsoft.com/office/drawing/2014/main" id="{316FC73B-6B90-20CD-28F1-1D3FF08A25C8}"/>
              </a:ext>
            </a:extLst>
          </p:cNvPr>
          <p:cNvCxnSpPr>
            <a:cxnSpLocks/>
          </p:cNvCxnSpPr>
          <p:nvPr/>
        </p:nvCxnSpPr>
        <p:spPr bwMode="auto">
          <a:xfrm flipH="1">
            <a:off x="7097101" y="3738945"/>
            <a:ext cx="0" cy="216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74" name="Connecteur droit avec flèche 73">
            <a:extLst>
              <a:ext uri="{FF2B5EF4-FFF2-40B4-BE49-F238E27FC236}">
                <a16:creationId xmlns:a16="http://schemas.microsoft.com/office/drawing/2014/main" id="{366841AC-0C13-5615-6D1F-9BE60E0BE544}"/>
              </a:ext>
            </a:extLst>
          </p:cNvPr>
          <p:cNvCxnSpPr>
            <a:cxnSpLocks/>
          </p:cNvCxnSpPr>
          <p:nvPr/>
        </p:nvCxnSpPr>
        <p:spPr bwMode="auto">
          <a:xfrm>
            <a:off x="5611591" y="2367699"/>
            <a:ext cx="1047131" cy="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76" name="Connecteur droit avec flèche 75">
            <a:extLst>
              <a:ext uri="{FF2B5EF4-FFF2-40B4-BE49-F238E27FC236}">
                <a16:creationId xmlns:a16="http://schemas.microsoft.com/office/drawing/2014/main" id="{484E3844-67EB-C9A6-D304-791102828EFC}"/>
              </a:ext>
            </a:extLst>
          </p:cNvPr>
          <p:cNvCxnSpPr>
            <a:cxnSpLocks/>
          </p:cNvCxnSpPr>
          <p:nvPr/>
        </p:nvCxnSpPr>
        <p:spPr bwMode="auto">
          <a:xfrm flipH="1">
            <a:off x="7097237" y="2975769"/>
            <a:ext cx="0" cy="396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sp>
        <p:nvSpPr>
          <p:cNvPr id="2" name="ZoneTexte 1">
            <a:extLst>
              <a:ext uri="{FF2B5EF4-FFF2-40B4-BE49-F238E27FC236}">
                <a16:creationId xmlns:a16="http://schemas.microsoft.com/office/drawing/2014/main" id="{C2B4471E-1524-6548-3599-5717B9D72923}"/>
              </a:ext>
            </a:extLst>
          </p:cNvPr>
          <p:cNvSpPr txBox="1"/>
          <p:nvPr/>
        </p:nvSpPr>
        <p:spPr>
          <a:xfrm>
            <a:off x="5595774" y="2037904"/>
            <a:ext cx="1077463" cy="307777"/>
          </a:xfrm>
          <a:prstGeom prst="rect">
            <a:avLst/>
          </a:prstGeom>
          <a:noFill/>
          <a:ln w="15875">
            <a:noFill/>
          </a:ln>
        </p:spPr>
        <p:txBody>
          <a:bodyPr wrap="square" rtlCol="0">
            <a:spAutoFit/>
          </a:bodyPr>
          <a:lstStyle/>
          <a:p>
            <a:pPr algn="ctr"/>
            <a:r>
              <a:rPr lang="en-US" sz="1400" dirty="0">
                <a:solidFill>
                  <a:schemeClr val="bg1"/>
                </a:solidFill>
              </a:rPr>
              <a:t>Grantor</a:t>
            </a:r>
          </a:p>
        </p:txBody>
      </p:sp>
      <p:sp>
        <p:nvSpPr>
          <p:cNvPr id="3" name="ZoneTexte 2">
            <a:extLst>
              <a:ext uri="{FF2B5EF4-FFF2-40B4-BE49-F238E27FC236}">
                <a16:creationId xmlns:a16="http://schemas.microsoft.com/office/drawing/2014/main" id="{E60AF326-8591-8D8E-03C8-A6A11DDACC62}"/>
              </a:ext>
            </a:extLst>
          </p:cNvPr>
          <p:cNvSpPr txBox="1"/>
          <p:nvPr/>
        </p:nvSpPr>
        <p:spPr>
          <a:xfrm>
            <a:off x="1566480" y="979674"/>
            <a:ext cx="1703065" cy="369332"/>
          </a:xfrm>
          <a:prstGeom prst="rect">
            <a:avLst/>
          </a:prstGeom>
          <a:noFill/>
          <a:ln w="15875">
            <a:noFill/>
          </a:ln>
        </p:spPr>
        <p:txBody>
          <a:bodyPr wrap="square" rtlCol="0">
            <a:spAutoFit/>
          </a:bodyPr>
          <a:lstStyle/>
          <a:p>
            <a:pPr algn="ctr"/>
            <a:r>
              <a:rPr lang="en-US" sz="1800" dirty="0">
                <a:solidFill>
                  <a:srgbClr val="FFFF00"/>
                </a:solidFill>
              </a:rPr>
              <a:t>What to avoid</a:t>
            </a:r>
          </a:p>
        </p:txBody>
      </p:sp>
      <p:sp>
        <p:nvSpPr>
          <p:cNvPr id="5" name="ZoneTexte 4">
            <a:extLst>
              <a:ext uri="{FF2B5EF4-FFF2-40B4-BE49-F238E27FC236}">
                <a16:creationId xmlns:a16="http://schemas.microsoft.com/office/drawing/2014/main" id="{46BE70E7-2606-3184-9773-BA32E977A8C1}"/>
              </a:ext>
            </a:extLst>
          </p:cNvPr>
          <p:cNvSpPr txBox="1"/>
          <p:nvPr/>
        </p:nvSpPr>
        <p:spPr>
          <a:xfrm>
            <a:off x="5974895" y="979674"/>
            <a:ext cx="2244411" cy="369332"/>
          </a:xfrm>
          <a:prstGeom prst="rect">
            <a:avLst/>
          </a:prstGeom>
          <a:noFill/>
          <a:ln w="15875">
            <a:noFill/>
          </a:ln>
        </p:spPr>
        <p:txBody>
          <a:bodyPr wrap="square" rtlCol="0">
            <a:spAutoFit/>
          </a:bodyPr>
          <a:lstStyle/>
          <a:p>
            <a:pPr algn="ctr"/>
            <a:r>
              <a:rPr lang="en-US" sz="1800" dirty="0">
                <a:solidFill>
                  <a:srgbClr val="FFFF00"/>
                </a:solidFill>
              </a:rPr>
              <a:t>What we recommend</a:t>
            </a:r>
          </a:p>
        </p:txBody>
      </p:sp>
      <p:sp>
        <p:nvSpPr>
          <p:cNvPr id="12" name="Triangle isocèle 11">
            <a:extLst>
              <a:ext uri="{FF2B5EF4-FFF2-40B4-BE49-F238E27FC236}">
                <a16:creationId xmlns:a16="http://schemas.microsoft.com/office/drawing/2014/main" id="{69D6BABB-B947-0ED9-2856-3736FAFBF641}"/>
              </a:ext>
            </a:extLst>
          </p:cNvPr>
          <p:cNvSpPr/>
          <p:nvPr/>
        </p:nvSpPr>
        <p:spPr bwMode="auto">
          <a:xfrm>
            <a:off x="1749359" y="1847412"/>
            <a:ext cx="1324800" cy="1137600"/>
          </a:xfrm>
          <a:prstGeom prst="triangle">
            <a:avLst/>
          </a:prstGeom>
          <a:noFill/>
          <a:ln w="158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a:ln>
                  <a:noFill/>
                </a:ln>
                <a:solidFill>
                  <a:schemeClr val="bg1"/>
                </a:solidFill>
                <a:effectLst/>
                <a:latin typeface="Garamond" pitchFamily="18" charset="0"/>
              </a:rPr>
              <a:t>Trust</a:t>
            </a:r>
            <a:endParaRPr kumimoji="0" lang="en-US" sz="2000" b="0" i="0" u="none" strike="noStrike" cap="none" normalizeH="0" baseline="0" dirty="0">
              <a:ln>
                <a:noFill/>
              </a:ln>
              <a:solidFill>
                <a:schemeClr val="bg1"/>
              </a:solidFill>
              <a:effectLst/>
              <a:latin typeface="Garamond" pitchFamily="18" charset="0"/>
            </a:endParaRPr>
          </a:p>
        </p:txBody>
      </p:sp>
      <p:sp>
        <p:nvSpPr>
          <p:cNvPr id="15" name="ZoneTexte 14">
            <a:extLst>
              <a:ext uri="{FF2B5EF4-FFF2-40B4-BE49-F238E27FC236}">
                <a16:creationId xmlns:a16="http://schemas.microsoft.com/office/drawing/2014/main" id="{20B7982F-AEC9-5FE0-5427-E945AB2F60FF}"/>
              </a:ext>
            </a:extLst>
          </p:cNvPr>
          <p:cNvSpPr txBox="1"/>
          <p:nvPr/>
        </p:nvSpPr>
        <p:spPr>
          <a:xfrm>
            <a:off x="1873028" y="1518100"/>
            <a:ext cx="1077463" cy="338554"/>
          </a:xfrm>
          <a:prstGeom prst="rect">
            <a:avLst/>
          </a:prstGeom>
          <a:noFill/>
          <a:ln w="15875">
            <a:noFill/>
          </a:ln>
        </p:spPr>
        <p:txBody>
          <a:bodyPr wrap="square" rtlCol="0">
            <a:spAutoFit/>
          </a:bodyPr>
          <a:lstStyle/>
          <a:p>
            <a:pPr algn="ctr"/>
            <a:r>
              <a:rPr lang="en-US" sz="1600" dirty="0">
                <a:solidFill>
                  <a:schemeClr val="bg1"/>
                </a:solidFill>
              </a:rPr>
              <a:t>Trustee</a:t>
            </a:r>
            <a:endParaRPr lang="en-US" sz="1400" dirty="0">
              <a:solidFill>
                <a:schemeClr val="bg1"/>
              </a:solidFill>
            </a:endParaRPr>
          </a:p>
        </p:txBody>
      </p:sp>
      <p:sp>
        <p:nvSpPr>
          <p:cNvPr id="16" name="Triangle isocèle 15">
            <a:extLst>
              <a:ext uri="{FF2B5EF4-FFF2-40B4-BE49-F238E27FC236}">
                <a16:creationId xmlns:a16="http://schemas.microsoft.com/office/drawing/2014/main" id="{C6252E5C-B633-B3F7-DA70-7A340787CA4A}"/>
              </a:ext>
            </a:extLst>
          </p:cNvPr>
          <p:cNvSpPr/>
          <p:nvPr/>
        </p:nvSpPr>
        <p:spPr bwMode="auto">
          <a:xfrm>
            <a:off x="6389148" y="1839821"/>
            <a:ext cx="1324523" cy="1135948"/>
          </a:xfrm>
          <a:prstGeom prst="triangle">
            <a:avLst/>
          </a:prstGeom>
          <a:noFill/>
          <a:ln w="158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a:ln>
                  <a:noFill/>
                </a:ln>
                <a:solidFill>
                  <a:schemeClr val="bg1"/>
                </a:solidFill>
                <a:effectLst/>
                <a:latin typeface="Garamond" pitchFamily="18" charset="0"/>
              </a:rPr>
              <a:t>US Trust</a:t>
            </a:r>
            <a:endParaRPr kumimoji="0" lang="en-US" sz="2000" b="0" i="0" u="none" strike="noStrike" cap="none" normalizeH="0" baseline="0" dirty="0">
              <a:ln>
                <a:noFill/>
              </a:ln>
              <a:solidFill>
                <a:schemeClr val="bg1"/>
              </a:solidFill>
              <a:effectLst/>
              <a:latin typeface="Garamond" pitchFamily="18" charset="0"/>
            </a:endParaRPr>
          </a:p>
        </p:txBody>
      </p:sp>
      <p:pic>
        <p:nvPicPr>
          <p:cNvPr id="24" name="Image 23">
            <a:extLst>
              <a:ext uri="{FF2B5EF4-FFF2-40B4-BE49-F238E27FC236}">
                <a16:creationId xmlns:a16="http://schemas.microsoft.com/office/drawing/2014/main" id="{0CBD2544-1C95-5B0D-9522-ABDA8870054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75735" y="2509000"/>
            <a:ext cx="441882" cy="738531"/>
          </a:xfrm>
          <a:prstGeom prst="rect">
            <a:avLst/>
          </a:prstGeom>
        </p:spPr>
      </p:pic>
      <p:pic>
        <p:nvPicPr>
          <p:cNvPr id="27" name="Image 26">
            <a:extLst>
              <a:ext uri="{FF2B5EF4-FFF2-40B4-BE49-F238E27FC236}">
                <a16:creationId xmlns:a16="http://schemas.microsoft.com/office/drawing/2014/main" id="{3A4987F3-AF26-AB89-B5B6-F5766572BD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428970" y="2909042"/>
            <a:ext cx="568433" cy="604848"/>
          </a:xfrm>
          <a:prstGeom prst="rect">
            <a:avLst/>
          </a:prstGeom>
        </p:spPr>
      </p:pic>
      <p:sp>
        <p:nvSpPr>
          <p:cNvPr id="4" name="ZoneTexte 3">
            <a:extLst>
              <a:ext uri="{FF2B5EF4-FFF2-40B4-BE49-F238E27FC236}">
                <a16:creationId xmlns:a16="http://schemas.microsoft.com/office/drawing/2014/main" id="{403A5F96-EAB7-78E2-55E9-C979593116EA}"/>
              </a:ext>
            </a:extLst>
          </p:cNvPr>
          <p:cNvSpPr txBox="1"/>
          <p:nvPr/>
        </p:nvSpPr>
        <p:spPr>
          <a:xfrm>
            <a:off x="6512677" y="1504343"/>
            <a:ext cx="1077463" cy="338554"/>
          </a:xfrm>
          <a:prstGeom prst="rect">
            <a:avLst/>
          </a:prstGeom>
          <a:noFill/>
          <a:ln w="15875">
            <a:noFill/>
          </a:ln>
        </p:spPr>
        <p:txBody>
          <a:bodyPr wrap="square" rtlCol="0">
            <a:spAutoFit/>
          </a:bodyPr>
          <a:lstStyle/>
          <a:p>
            <a:pPr algn="ctr"/>
            <a:r>
              <a:rPr lang="en-US" sz="1600" dirty="0">
                <a:solidFill>
                  <a:schemeClr val="bg1"/>
                </a:solidFill>
              </a:rPr>
              <a:t>Trustee</a:t>
            </a:r>
            <a:endParaRPr lang="en-US" sz="1400" dirty="0">
              <a:solidFill>
                <a:schemeClr val="bg1"/>
              </a:solidFill>
            </a:endParaRPr>
          </a:p>
        </p:txBody>
      </p:sp>
    </p:spTree>
    <p:extLst>
      <p:ext uri="{BB962C8B-B14F-4D97-AF65-F5344CB8AC3E}">
        <p14:creationId xmlns:p14="http://schemas.microsoft.com/office/powerpoint/2010/main" val="4209262777"/>
      </p:ext>
    </p:extLst>
  </p:cSld>
  <p:clrMapOvr>
    <a:masterClrMapping/>
  </p:clrMapOvr>
  <p:transition spd="slow">
    <p:wipe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a:extLst>
              <a:ext uri="{FF2B5EF4-FFF2-40B4-BE49-F238E27FC236}">
                <a16:creationId xmlns:a16="http://schemas.microsoft.com/office/drawing/2014/main" id="{21C52A2F-EF86-A833-7419-8D0CCC1E35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3627735"/>
            <a:ext cx="1008113" cy="1789173"/>
          </a:xfrm>
          <a:prstGeom prst="rect">
            <a:avLst/>
          </a:prstGeom>
        </p:spPr>
      </p:pic>
      <p:sp>
        <p:nvSpPr>
          <p:cNvPr id="19" name="Titre 1">
            <a:extLst>
              <a:ext uri="{FF2B5EF4-FFF2-40B4-BE49-F238E27FC236}">
                <a16:creationId xmlns:a16="http://schemas.microsoft.com/office/drawing/2014/main" id="{D011F283-04EB-7047-0690-1E224B806595}"/>
              </a:ext>
            </a:extLst>
          </p:cNvPr>
          <p:cNvSpPr txBox="1">
            <a:spLocks/>
          </p:cNvSpPr>
          <p:nvPr/>
        </p:nvSpPr>
        <p:spPr bwMode="auto">
          <a:xfrm>
            <a:off x="880087" y="39946"/>
            <a:ext cx="7397452" cy="1136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FF00"/>
                </a:solidFill>
                <a:latin typeface="+mj-lt"/>
                <a:ea typeface="+mj-ea"/>
                <a:cs typeface="+mj-cs"/>
              </a:defRPr>
            </a:lvl1pPr>
            <a:lvl2pPr algn="ctr" rtl="0" eaLnBrk="0" fontAlgn="base" hangingPunct="0">
              <a:spcBef>
                <a:spcPct val="0"/>
              </a:spcBef>
              <a:spcAft>
                <a:spcPct val="0"/>
              </a:spcAft>
              <a:defRPr sz="4400">
                <a:solidFill>
                  <a:srgbClr val="FFFF00"/>
                </a:solidFill>
                <a:latin typeface="Times New Roman" pitchFamily="18" charset="0"/>
              </a:defRPr>
            </a:lvl2pPr>
            <a:lvl3pPr algn="ctr" rtl="0" eaLnBrk="0" fontAlgn="base" hangingPunct="0">
              <a:spcBef>
                <a:spcPct val="0"/>
              </a:spcBef>
              <a:spcAft>
                <a:spcPct val="0"/>
              </a:spcAft>
              <a:defRPr sz="4400">
                <a:solidFill>
                  <a:srgbClr val="FFFF00"/>
                </a:solidFill>
                <a:latin typeface="Times New Roman" pitchFamily="18" charset="0"/>
              </a:defRPr>
            </a:lvl3pPr>
            <a:lvl4pPr algn="ctr" rtl="0" eaLnBrk="0" fontAlgn="base" hangingPunct="0">
              <a:spcBef>
                <a:spcPct val="0"/>
              </a:spcBef>
              <a:spcAft>
                <a:spcPct val="0"/>
              </a:spcAft>
              <a:defRPr sz="4400">
                <a:solidFill>
                  <a:srgbClr val="FFFF00"/>
                </a:solidFill>
                <a:latin typeface="Times New Roman" pitchFamily="18" charset="0"/>
              </a:defRPr>
            </a:lvl4pPr>
            <a:lvl5pPr algn="ctr" rtl="0" eaLnBrk="0" fontAlgn="base" hangingPunct="0">
              <a:spcBef>
                <a:spcPct val="0"/>
              </a:spcBef>
              <a:spcAft>
                <a:spcPct val="0"/>
              </a:spcAft>
              <a:defRPr sz="4400">
                <a:solidFill>
                  <a:srgbClr val="FFFF00"/>
                </a:solidFill>
                <a:latin typeface="Times New Roman" pitchFamily="18" charset="0"/>
              </a:defRPr>
            </a:lvl5pPr>
            <a:lvl6pPr marL="457200" algn="ctr" rtl="0" eaLnBrk="0" fontAlgn="base" hangingPunct="0">
              <a:spcBef>
                <a:spcPct val="0"/>
              </a:spcBef>
              <a:spcAft>
                <a:spcPct val="0"/>
              </a:spcAft>
              <a:defRPr sz="4400">
                <a:solidFill>
                  <a:srgbClr val="FFFF00"/>
                </a:solidFill>
                <a:latin typeface="Times New Roman" pitchFamily="18" charset="0"/>
              </a:defRPr>
            </a:lvl6pPr>
            <a:lvl7pPr marL="914400" algn="ctr" rtl="0" eaLnBrk="0" fontAlgn="base" hangingPunct="0">
              <a:spcBef>
                <a:spcPct val="0"/>
              </a:spcBef>
              <a:spcAft>
                <a:spcPct val="0"/>
              </a:spcAft>
              <a:defRPr sz="4400">
                <a:solidFill>
                  <a:srgbClr val="FFFF00"/>
                </a:solidFill>
                <a:latin typeface="Times New Roman" pitchFamily="18" charset="0"/>
              </a:defRPr>
            </a:lvl7pPr>
            <a:lvl8pPr marL="1371600" algn="ctr" rtl="0" eaLnBrk="0" fontAlgn="base" hangingPunct="0">
              <a:spcBef>
                <a:spcPct val="0"/>
              </a:spcBef>
              <a:spcAft>
                <a:spcPct val="0"/>
              </a:spcAft>
              <a:defRPr sz="4400">
                <a:solidFill>
                  <a:srgbClr val="FFFF00"/>
                </a:solidFill>
                <a:latin typeface="Times New Roman" pitchFamily="18" charset="0"/>
              </a:defRPr>
            </a:lvl8pPr>
            <a:lvl9pPr marL="1828800" algn="ctr" rtl="0" eaLnBrk="0" fontAlgn="base" hangingPunct="0">
              <a:spcBef>
                <a:spcPct val="0"/>
              </a:spcBef>
              <a:spcAft>
                <a:spcPct val="0"/>
              </a:spcAft>
              <a:defRPr sz="4400">
                <a:solidFill>
                  <a:srgbClr val="FFFF00"/>
                </a:solidFill>
                <a:latin typeface="Times New Roman" pitchFamily="18" charset="0"/>
              </a:defRPr>
            </a:lvl9pPr>
          </a:lstStyle>
          <a:p>
            <a:r>
              <a:rPr lang="en-US" sz="2800" kern="0" dirty="0">
                <a:latin typeface="Garamond" panose="02020404030301010803" pitchFamily="18" charset="0"/>
              </a:rPr>
              <a:t>How to identify the best ownership structure</a:t>
            </a:r>
          </a:p>
          <a:p>
            <a:r>
              <a:rPr lang="en-US" sz="2400" kern="0" dirty="0">
                <a:latin typeface="Garamond" panose="02020404030301010803" pitchFamily="18" charset="0"/>
              </a:rPr>
              <a:t>Brainstorming and teamwork</a:t>
            </a:r>
          </a:p>
        </p:txBody>
      </p:sp>
      <p:pic>
        <p:nvPicPr>
          <p:cNvPr id="26" name="Image 25">
            <a:extLst>
              <a:ext uri="{FF2B5EF4-FFF2-40B4-BE49-F238E27FC236}">
                <a16:creationId xmlns:a16="http://schemas.microsoft.com/office/drawing/2014/main" id="{C07745AA-B088-7AAD-930D-5CBE59DF0D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7744" y="3906719"/>
            <a:ext cx="1832401" cy="2316193"/>
          </a:xfrm>
          <a:prstGeom prst="rect">
            <a:avLst/>
          </a:prstGeom>
        </p:spPr>
      </p:pic>
      <p:pic>
        <p:nvPicPr>
          <p:cNvPr id="3" name="Image 2">
            <a:extLst>
              <a:ext uri="{FF2B5EF4-FFF2-40B4-BE49-F238E27FC236}">
                <a16:creationId xmlns:a16="http://schemas.microsoft.com/office/drawing/2014/main" id="{423D3426-1FB6-2188-D666-5C21E9447FE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19872" y="1652968"/>
            <a:ext cx="1569941" cy="1988840"/>
          </a:xfrm>
          <a:prstGeom prst="rect">
            <a:avLst/>
          </a:prstGeom>
        </p:spPr>
      </p:pic>
      <p:pic>
        <p:nvPicPr>
          <p:cNvPr id="2" name="Image 1">
            <a:extLst>
              <a:ext uri="{FF2B5EF4-FFF2-40B4-BE49-F238E27FC236}">
                <a16:creationId xmlns:a16="http://schemas.microsoft.com/office/drawing/2014/main" id="{27CE9395-FE18-F257-8C89-B637D6DB7D2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91196" y="4653136"/>
            <a:ext cx="1752295" cy="1323611"/>
          </a:xfrm>
          <a:prstGeom prst="rect">
            <a:avLst/>
          </a:prstGeom>
        </p:spPr>
      </p:pic>
      <p:sp>
        <p:nvSpPr>
          <p:cNvPr id="6" name="Bulle narrative : ronde 5">
            <a:extLst>
              <a:ext uri="{FF2B5EF4-FFF2-40B4-BE49-F238E27FC236}">
                <a16:creationId xmlns:a16="http://schemas.microsoft.com/office/drawing/2014/main" id="{A60C8BB4-ACD8-9EC2-188E-BBFF35B64B28}"/>
              </a:ext>
            </a:extLst>
          </p:cNvPr>
          <p:cNvSpPr/>
          <p:nvPr/>
        </p:nvSpPr>
        <p:spPr bwMode="auto">
          <a:xfrm>
            <a:off x="107504" y="1441092"/>
            <a:ext cx="3024336" cy="1789173"/>
          </a:xfrm>
          <a:prstGeom prst="wedgeEllipseCallout">
            <a:avLst>
              <a:gd name="adj1" fmla="val -26343"/>
              <a:gd name="adj2" fmla="val 70800"/>
            </a:avLst>
          </a:prstGeom>
          <a:ln w="9525" cap="flat" cmpd="sng" algn="ctr">
            <a:solidFill>
              <a:schemeClr val="bg1"/>
            </a:solidFill>
            <a:prstDash val="solid"/>
            <a:round/>
            <a:headEnd type="none" w="med" len="med"/>
            <a:tailEnd type="none" w="med" len="med"/>
          </a:ln>
          <a:effectLst/>
        </p:spPr>
        <p:style>
          <a:lnRef idx="0">
            <a:scrgbClr r="0" g="0" b="0"/>
          </a:lnRef>
          <a:fillRef idx="1001">
            <a:schemeClr val="lt1"/>
          </a:fillRef>
          <a:effectRef idx="0">
            <a:scrgbClr r="0" g="0" b="0"/>
          </a:effectRef>
          <a:fontRef idx="major"/>
        </p:style>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400" dirty="0">
                <a:latin typeface="Garamond" pitchFamily="18" charset="0"/>
              </a:rPr>
              <a:t>Sweet Home will be used by my family members, transferred upon my death to my wife, then to our children. I wish to reduce my tax burden.</a:t>
            </a:r>
            <a:endParaRPr kumimoji="0" lang="en-US" sz="1400" i="0" u="none" strike="noStrike" cap="none" normalizeH="0" baseline="0" dirty="0">
              <a:ln>
                <a:noFill/>
              </a:ln>
              <a:effectLst/>
              <a:latin typeface="Garamond" pitchFamily="18" charset="0"/>
            </a:endParaRPr>
          </a:p>
        </p:txBody>
      </p:sp>
      <p:sp>
        <p:nvSpPr>
          <p:cNvPr id="7" name="Bulle narrative : ronde 6">
            <a:extLst>
              <a:ext uri="{FF2B5EF4-FFF2-40B4-BE49-F238E27FC236}">
                <a16:creationId xmlns:a16="http://schemas.microsoft.com/office/drawing/2014/main" id="{84F9AC0D-BA79-D954-F53E-8092C0BD1373}"/>
              </a:ext>
            </a:extLst>
          </p:cNvPr>
          <p:cNvSpPr/>
          <p:nvPr/>
        </p:nvSpPr>
        <p:spPr bwMode="auto">
          <a:xfrm>
            <a:off x="5086584" y="1052736"/>
            <a:ext cx="3733888" cy="1889395"/>
          </a:xfrm>
          <a:prstGeom prst="wedgeEllipseCallout">
            <a:avLst>
              <a:gd name="adj1" fmla="val -58023"/>
              <a:gd name="adj2" fmla="val 15511"/>
            </a:avLst>
          </a:prstGeom>
          <a:ln w="9525" cap="flat" cmpd="sng" algn="ctr">
            <a:solidFill>
              <a:schemeClr val="bg1"/>
            </a:solidFill>
            <a:prstDash val="solid"/>
            <a:round/>
            <a:headEnd type="none" w="med" len="med"/>
            <a:tailEnd type="none" w="med" len="med"/>
          </a:ln>
          <a:effectLst/>
        </p:spPr>
        <p:style>
          <a:lnRef idx="0">
            <a:scrgbClr r="0" g="0" b="0"/>
          </a:lnRef>
          <a:fillRef idx="1001">
            <a:schemeClr val="lt1"/>
          </a:fillRef>
          <a:effectRef idx="0">
            <a:scrgbClr r="0" g="0" b="0"/>
          </a:effectRef>
          <a:fontRef idx="major"/>
        </p:style>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400" dirty="0">
                <a:latin typeface="Garamond" pitchFamily="18" charset="0"/>
              </a:rPr>
              <a:t>From a US standpoint </a:t>
            </a:r>
          </a:p>
          <a:p>
            <a:pPr marL="285750" marR="0" indent="-285750" algn="ctr" defTabSz="914400" rtl="0" eaLnBrk="0" fontAlgn="base" latinLnBrk="0" hangingPunct="0">
              <a:lnSpc>
                <a:spcPct val="100000"/>
              </a:lnSpc>
              <a:spcBef>
                <a:spcPct val="0"/>
              </a:spcBef>
              <a:spcAft>
                <a:spcPct val="0"/>
              </a:spcAft>
              <a:buClrTx/>
              <a:buSzTx/>
              <a:buFontTx/>
              <a:buChar char="-"/>
              <a:tabLst/>
            </a:pPr>
            <a:r>
              <a:rPr kumimoji="0" lang="en-US" sz="1400" i="0" u="none" strike="noStrike" cap="none" normalizeH="0" baseline="0" dirty="0">
                <a:ln>
                  <a:noFill/>
                </a:ln>
                <a:effectLst/>
                <a:latin typeface="Garamond" pitchFamily="18" charset="0"/>
              </a:rPr>
              <a:t>Dis</a:t>
            </a:r>
            <a:r>
              <a:rPr lang="en-US" sz="1400" dirty="0">
                <a:latin typeface="Garamond" pitchFamily="18" charset="0"/>
              </a:rPr>
              <a:t>tinction between usufruct and bare ownership may entail adverse consequences</a:t>
            </a:r>
          </a:p>
          <a:p>
            <a:pPr marL="285750" marR="0" indent="-285750" algn="ctr" defTabSz="914400" rtl="0" eaLnBrk="0" fontAlgn="base" latinLnBrk="0" hangingPunct="0">
              <a:lnSpc>
                <a:spcPct val="100000"/>
              </a:lnSpc>
              <a:spcBef>
                <a:spcPct val="0"/>
              </a:spcBef>
              <a:spcAft>
                <a:spcPct val="0"/>
              </a:spcAft>
              <a:buClrTx/>
              <a:buSzTx/>
              <a:buFontTx/>
              <a:buChar char="-"/>
              <a:tabLst/>
            </a:pPr>
            <a:r>
              <a:rPr lang="en-US" sz="1400" dirty="0">
                <a:latin typeface="Garamond" pitchFamily="18" charset="0"/>
              </a:rPr>
              <a:t>We should avoid probate</a:t>
            </a:r>
          </a:p>
          <a:p>
            <a:pPr marL="285750" marR="0" indent="-285750" algn="ctr" defTabSz="914400" rtl="0" eaLnBrk="0" fontAlgn="base" latinLnBrk="0" hangingPunct="0">
              <a:lnSpc>
                <a:spcPct val="100000"/>
              </a:lnSpc>
              <a:spcBef>
                <a:spcPct val="0"/>
              </a:spcBef>
              <a:spcAft>
                <a:spcPct val="0"/>
              </a:spcAft>
              <a:buClrTx/>
              <a:buSzTx/>
              <a:buFontTx/>
              <a:buChar char="-"/>
              <a:tabLst/>
            </a:pPr>
            <a:r>
              <a:rPr lang="en-US" sz="1400" dirty="0">
                <a:latin typeface="Garamond" pitchFamily="18" charset="0"/>
              </a:rPr>
              <a:t>A trust would be helpful</a:t>
            </a:r>
          </a:p>
          <a:p>
            <a:pPr marL="285750" marR="0" indent="-285750" algn="ctr" defTabSz="914400" rtl="0" eaLnBrk="0" fontAlgn="base" latinLnBrk="0" hangingPunct="0">
              <a:lnSpc>
                <a:spcPct val="100000"/>
              </a:lnSpc>
              <a:spcBef>
                <a:spcPct val="0"/>
              </a:spcBef>
              <a:spcAft>
                <a:spcPct val="0"/>
              </a:spcAft>
              <a:buClrTx/>
              <a:buSzTx/>
              <a:buFontTx/>
              <a:buChar char="-"/>
              <a:tabLst/>
            </a:pPr>
            <a:endParaRPr kumimoji="0" lang="en-US" sz="1400" b="1" i="0" u="none" strike="noStrike" cap="none" normalizeH="0" baseline="0" dirty="0">
              <a:ln>
                <a:noFill/>
              </a:ln>
              <a:effectLst/>
              <a:latin typeface="Garamond" pitchFamily="18" charset="0"/>
            </a:endParaRPr>
          </a:p>
        </p:txBody>
      </p:sp>
      <p:sp>
        <p:nvSpPr>
          <p:cNvPr id="8" name="Bulle narrative : ronde 7">
            <a:extLst>
              <a:ext uri="{FF2B5EF4-FFF2-40B4-BE49-F238E27FC236}">
                <a16:creationId xmlns:a16="http://schemas.microsoft.com/office/drawing/2014/main" id="{D5AA8B7C-B4C0-83E4-F665-4015B953D9FC}"/>
              </a:ext>
            </a:extLst>
          </p:cNvPr>
          <p:cNvSpPr/>
          <p:nvPr/>
        </p:nvSpPr>
        <p:spPr bwMode="auto">
          <a:xfrm>
            <a:off x="4706110" y="3008761"/>
            <a:ext cx="4114362" cy="1889395"/>
          </a:xfrm>
          <a:prstGeom prst="wedgeEllipseCallout">
            <a:avLst>
              <a:gd name="adj1" fmla="val -19434"/>
              <a:gd name="adj2" fmla="val 61716"/>
            </a:avLst>
          </a:prstGeom>
          <a:ln w="9525" cap="flat" cmpd="sng" algn="ctr">
            <a:solidFill>
              <a:schemeClr val="bg1"/>
            </a:solidFill>
            <a:prstDash val="solid"/>
            <a:round/>
            <a:headEnd type="none" w="med" len="med"/>
            <a:tailEnd type="none" w="med" len="med"/>
          </a:ln>
          <a:effectLst/>
        </p:spPr>
        <p:style>
          <a:lnRef idx="0">
            <a:scrgbClr r="0" g="0" b="0"/>
          </a:lnRef>
          <a:fillRef idx="1001">
            <a:schemeClr val="lt1"/>
          </a:fillRef>
          <a:effectRef idx="0">
            <a:scrgbClr r="0" g="0" b="0"/>
          </a:effectRef>
          <a:fontRef idx="major"/>
        </p:style>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400" dirty="0">
                <a:latin typeface="Garamond" pitchFamily="18" charset="0"/>
              </a:rPr>
              <a:t>From a French standpoint</a:t>
            </a:r>
          </a:p>
          <a:p>
            <a:pPr marL="285750" marR="0" indent="-285750" algn="ctr" defTabSz="914400" rtl="0" eaLnBrk="0" fontAlgn="base" latinLnBrk="0" hangingPunct="0">
              <a:lnSpc>
                <a:spcPct val="100000"/>
              </a:lnSpc>
              <a:spcBef>
                <a:spcPct val="0"/>
              </a:spcBef>
              <a:spcAft>
                <a:spcPct val="0"/>
              </a:spcAft>
              <a:buClrTx/>
              <a:buSzTx/>
              <a:buFontTx/>
              <a:buChar char="-"/>
              <a:tabLst/>
            </a:pPr>
            <a:r>
              <a:rPr lang="en-US" sz="1400" dirty="0">
                <a:latin typeface="Garamond" pitchFamily="18" charset="0"/>
              </a:rPr>
              <a:t>Using a US trust to avoid probate means interposing at least one intermediary corporation</a:t>
            </a:r>
          </a:p>
          <a:p>
            <a:pPr marL="285750" marR="0" indent="-285750" algn="ctr" defTabSz="914400" rtl="0" eaLnBrk="0" fontAlgn="base" latinLnBrk="0" hangingPunct="0">
              <a:lnSpc>
                <a:spcPct val="100000"/>
              </a:lnSpc>
              <a:spcBef>
                <a:spcPct val="0"/>
              </a:spcBef>
              <a:spcAft>
                <a:spcPct val="0"/>
              </a:spcAft>
              <a:buClrTx/>
              <a:buSzTx/>
              <a:buFontTx/>
              <a:buChar char="-"/>
              <a:tabLst/>
            </a:pPr>
            <a:r>
              <a:rPr kumimoji="0" lang="en-US" sz="1400" i="0" u="none" strike="noStrike" cap="none" normalizeH="0" baseline="0" dirty="0">
                <a:ln>
                  <a:noFill/>
                </a:ln>
                <a:effectLst/>
                <a:latin typeface="Garamond" pitchFamily="18" charset="0"/>
              </a:rPr>
              <a:t>Using an </a:t>
            </a:r>
            <a:r>
              <a:rPr lang="en-US" sz="1400" dirty="0">
                <a:latin typeface="Garamond" pitchFamily="18" charset="0"/>
              </a:rPr>
              <a:t>LLC entails adverse consequences</a:t>
            </a:r>
          </a:p>
          <a:p>
            <a:pPr marL="285750" marR="0" indent="-285750" algn="ctr" defTabSz="914400" rtl="0" eaLnBrk="0" fontAlgn="base" latinLnBrk="0" hangingPunct="0">
              <a:lnSpc>
                <a:spcPct val="100000"/>
              </a:lnSpc>
              <a:spcBef>
                <a:spcPct val="0"/>
              </a:spcBef>
              <a:spcAft>
                <a:spcPct val="0"/>
              </a:spcAft>
              <a:buClrTx/>
              <a:buSzTx/>
              <a:buFontTx/>
              <a:buChar char="-"/>
              <a:tabLst/>
            </a:pPr>
            <a:r>
              <a:rPr kumimoji="0" lang="en-US" sz="1400" i="0" u="none" strike="noStrike" cap="none" normalizeH="0" baseline="0" dirty="0">
                <a:ln>
                  <a:noFill/>
                </a:ln>
                <a:effectLst/>
                <a:latin typeface="Garamond" pitchFamily="18" charset="0"/>
              </a:rPr>
              <a:t>What about using an SCI?</a:t>
            </a:r>
          </a:p>
        </p:txBody>
      </p:sp>
    </p:spTree>
    <p:extLst>
      <p:ext uri="{BB962C8B-B14F-4D97-AF65-F5344CB8AC3E}">
        <p14:creationId xmlns:p14="http://schemas.microsoft.com/office/powerpoint/2010/main" val="1989245128"/>
      </p:ext>
    </p:extLst>
  </p:cSld>
  <p:clrMapOvr>
    <a:masterClrMapping/>
  </p:clrMapOvr>
  <p:transition spd="slow">
    <p:wipe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a:extLst>
              <a:ext uri="{FF2B5EF4-FFF2-40B4-BE49-F238E27FC236}">
                <a16:creationId xmlns:a16="http://schemas.microsoft.com/office/drawing/2014/main" id="{21C52A2F-EF86-A833-7419-8D0CCC1E35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2142" y="1847343"/>
            <a:ext cx="640052" cy="1135948"/>
          </a:xfrm>
          <a:prstGeom prst="rect">
            <a:avLst/>
          </a:prstGeom>
        </p:spPr>
      </p:pic>
      <p:sp>
        <p:nvSpPr>
          <p:cNvPr id="19" name="Titre 1">
            <a:extLst>
              <a:ext uri="{FF2B5EF4-FFF2-40B4-BE49-F238E27FC236}">
                <a16:creationId xmlns:a16="http://schemas.microsoft.com/office/drawing/2014/main" id="{D011F283-04EB-7047-0690-1E224B806595}"/>
              </a:ext>
            </a:extLst>
          </p:cNvPr>
          <p:cNvSpPr txBox="1">
            <a:spLocks/>
          </p:cNvSpPr>
          <p:nvPr/>
        </p:nvSpPr>
        <p:spPr bwMode="auto">
          <a:xfrm>
            <a:off x="1675185" y="29836"/>
            <a:ext cx="6081661" cy="738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FF00"/>
                </a:solidFill>
                <a:latin typeface="+mj-lt"/>
                <a:ea typeface="+mj-ea"/>
                <a:cs typeface="+mj-cs"/>
              </a:defRPr>
            </a:lvl1pPr>
            <a:lvl2pPr algn="ctr" rtl="0" eaLnBrk="0" fontAlgn="base" hangingPunct="0">
              <a:spcBef>
                <a:spcPct val="0"/>
              </a:spcBef>
              <a:spcAft>
                <a:spcPct val="0"/>
              </a:spcAft>
              <a:defRPr sz="4400">
                <a:solidFill>
                  <a:srgbClr val="FFFF00"/>
                </a:solidFill>
                <a:latin typeface="Times New Roman" pitchFamily="18" charset="0"/>
              </a:defRPr>
            </a:lvl2pPr>
            <a:lvl3pPr algn="ctr" rtl="0" eaLnBrk="0" fontAlgn="base" hangingPunct="0">
              <a:spcBef>
                <a:spcPct val="0"/>
              </a:spcBef>
              <a:spcAft>
                <a:spcPct val="0"/>
              </a:spcAft>
              <a:defRPr sz="4400">
                <a:solidFill>
                  <a:srgbClr val="FFFF00"/>
                </a:solidFill>
                <a:latin typeface="Times New Roman" pitchFamily="18" charset="0"/>
              </a:defRPr>
            </a:lvl3pPr>
            <a:lvl4pPr algn="ctr" rtl="0" eaLnBrk="0" fontAlgn="base" hangingPunct="0">
              <a:spcBef>
                <a:spcPct val="0"/>
              </a:spcBef>
              <a:spcAft>
                <a:spcPct val="0"/>
              </a:spcAft>
              <a:defRPr sz="4400">
                <a:solidFill>
                  <a:srgbClr val="FFFF00"/>
                </a:solidFill>
                <a:latin typeface="Times New Roman" pitchFamily="18" charset="0"/>
              </a:defRPr>
            </a:lvl4pPr>
            <a:lvl5pPr algn="ctr" rtl="0" eaLnBrk="0" fontAlgn="base" hangingPunct="0">
              <a:spcBef>
                <a:spcPct val="0"/>
              </a:spcBef>
              <a:spcAft>
                <a:spcPct val="0"/>
              </a:spcAft>
              <a:defRPr sz="4400">
                <a:solidFill>
                  <a:srgbClr val="FFFF00"/>
                </a:solidFill>
                <a:latin typeface="Times New Roman" pitchFamily="18" charset="0"/>
              </a:defRPr>
            </a:lvl5pPr>
            <a:lvl6pPr marL="457200" algn="ctr" rtl="0" eaLnBrk="0" fontAlgn="base" hangingPunct="0">
              <a:spcBef>
                <a:spcPct val="0"/>
              </a:spcBef>
              <a:spcAft>
                <a:spcPct val="0"/>
              </a:spcAft>
              <a:defRPr sz="4400">
                <a:solidFill>
                  <a:srgbClr val="FFFF00"/>
                </a:solidFill>
                <a:latin typeface="Times New Roman" pitchFamily="18" charset="0"/>
              </a:defRPr>
            </a:lvl6pPr>
            <a:lvl7pPr marL="914400" algn="ctr" rtl="0" eaLnBrk="0" fontAlgn="base" hangingPunct="0">
              <a:spcBef>
                <a:spcPct val="0"/>
              </a:spcBef>
              <a:spcAft>
                <a:spcPct val="0"/>
              </a:spcAft>
              <a:defRPr sz="4400">
                <a:solidFill>
                  <a:srgbClr val="FFFF00"/>
                </a:solidFill>
                <a:latin typeface="Times New Roman" pitchFamily="18" charset="0"/>
              </a:defRPr>
            </a:lvl7pPr>
            <a:lvl8pPr marL="1371600" algn="ctr" rtl="0" eaLnBrk="0" fontAlgn="base" hangingPunct="0">
              <a:spcBef>
                <a:spcPct val="0"/>
              </a:spcBef>
              <a:spcAft>
                <a:spcPct val="0"/>
              </a:spcAft>
              <a:defRPr sz="4400">
                <a:solidFill>
                  <a:srgbClr val="FFFF00"/>
                </a:solidFill>
                <a:latin typeface="Times New Roman" pitchFamily="18" charset="0"/>
              </a:defRPr>
            </a:lvl8pPr>
            <a:lvl9pPr marL="1828800" algn="ctr" rtl="0" eaLnBrk="0" fontAlgn="base" hangingPunct="0">
              <a:spcBef>
                <a:spcPct val="0"/>
              </a:spcBef>
              <a:spcAft>
                <a:spcPct val="0"/>
              </a:spcAft>
              <a:defRPr sz="4400">
                <a:solidFill>
                  <a:srgbClr val="FFFF00"/>
                </a:solidFill>
                <a:latin typeface="Times New Roman" pitchFamily="18" charset="0"/>
              </a:defRPr>
            </a:lvl9pPr>
          </a:lstStyle>
          <a:p>
            <a:r>
              <a:rPr lang="en-US" sz="2400" kern="0" dirty="0">
                <a:latin typeface="Garamond" panose="02020404030301010803" pitchFamily="18" charset="0"/>
              </a:rPr>
              <a:t>Illustration of a possible solution</a:t>
            </a:r>
            <a:endParaRPr lang="en-US" sz="2800" kern="0" dirty="0">
              <a:latin typeface="Garamond" panose="02020404030301010803" pitchFamily="18" charset="0"/>
            </a:endParaRPr>
          </a:p>
        </p:txBody>
      </p:sp>
      <p:pic>
        <p:nvPicPr>
          <p:cNvPr id="26" name="Image 25">
            <a:extLst>
              <a:ext uri="{FF2B5EF4-FFF2-40B4-BE49-F238E27FC236}">
                <a16:creationId xmlns:a16="http://schemas.microsoft.com/office/drawing/2014/main" id="{C07745AA-B088-7AAD-930D-5CBE59DF0D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5552" y="3947274"/>
            <a:ext cx="1713209" cy="2165532"/>
          </a:xfrm>
          <a:prstGeom prst="rect">
            <a:avLst/>
          </a:prstGeom>
        </p:spPr>
      </p:pic>
      <p:pic>
        <p:nvPicPr>
          <p:cNvPr id="8" name="Image 7">
            <a:extLst>
              <a:ext uri="{FF2B5EF4-FFF2-40B4-BE49-F238E27FC236}">
                <a16:creationId xmlns:a16="http://schemas.microsoft.com/office/drawing/2014/main" id="{9DEA01CB-53DC-8F90-AB21-50F329AAC5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45513" y="3954945"/>
            <a:ext cx="1713209" cy="2165532"/>
          </a:xfrm>
          <a:prstGeom prst="rect">
            <a:avLst/>
          </a:prstGeom>
        </p:spPr>
      </p:pic>
      <p:cxnSp>
        <p:nvCxnSpPr>
          <p:cNvPr id="13" name="Connecteur droit 12">
            <a:extLst>
              <a:ext uri="{FF2B5EF4-FFF2-40B4-BE49-F238E27FC236}">
                <a16:creationId xmlns:a16="http://schemas.microsoft.com/office/drawing/2014/main" id="{92753FD6-3A36-0061-95FF-631D168FC88C}"/>
              </a:ext>
            </a:extLst>
          </p:cNvPr>
          <p:cNvCxnSpPr/>
          <p:nvPr/>
        </p:nvCxnSpPr>
        <p:spPr bwMode="auto">
          <a:xfrm>
            <a:off x="4716016" y="1357152"/>
            <a:ext cx="0" cy="4896000"/>
          </a:xfrm>
          <a:prstGeom prst="line">
            <a:avLst/>
          </a:prstGeom>
          <a:solidFill>
            <a:schemeClr val="accent1"/>
          </a:solidFill>
          <a:ln w="19050" cap="flat" cmpd="sng" algn="ctr">
            <a:solidFill>
              <a:srgbClr val="FFFF00"/>
            </a:solidFill>
            <a:prstDash val="solid"/>
            <a:round/>
            <a:headEnd type="none" w="med" len="med"/>
            <a:tailEnd type="none" w="med" len="med"/>
          </a:ln>
          <a:effectLst/>
        </p:spPr>
      </p:cxnSp>
      <p:cxnSp>
        <p:nvCxnSpPr>
          <p:cNvPr id="34" name="Connecteur droit avec flèche 33">
            <a:extLst>
              <a:ext uri="{FF2B5EF4-FFF2-40B4-BE49-F238E27FC236}">
                <a16:creationId xmlns:a16="http://schemas.microsoft.com/office/drawing/2014/main" id="{7C98C694-05FE-AA43-0043-8A4DBE995D0D}"/>
              </a:ext>
            </a:extLst>
          </p:cNvPr>
          <p:cNvCxnSpPr>
            <a:cxnSpLocks/>
          </p:cNvCxnSpPr>
          <p:nvPr/>
        </p:nvCxnSpPr>
        <p:spPr bwMode="auto">
          <a:xfrm>
            <a:off x="949339" y="2367699"/>
            <a:ext cx="1044000" cy="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35" name="Connecteur droit avec flèche 34">
            <a:extLst>
              <a:ext uri="{FF2B5EF4-FFF2-40B4-BE49-F238E27FC236}">
                <a16:creationId xmlns:a16="http://schemas.microsoft.com/office/drawing/2014/main" id="{9FDC569F-40EF-35F0-08FF-3A2DE9FF3BC3}"/>
              </a:ext>
            </a:extLst>
          </p:cNvPr>
          <p:cNvCxnSpPr>
            <a:cxnSpLocks/>
          </p:cNvCxnSpPr>
          <p:nvPr/>
        </p:nvCxnSpPr>
        <p:spPr bwMode="auto">
          <a:xfrm>
            <a:off x="572168" y="2878265"/>
            <a:ext cx="0" cy="540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pic>
        <p:nvPicPr>
          <p:cNvPr id="39" name="Image 38">
            <a:extLst>
              <a:ext uri="{FF2B5EF4-FFF2-40B4-BE49-F238E27FC236}">
                <a16:creationId xmlns:a16="http://schemas.microsoft.com/office/drawing/2014/main" id="{9DF5D159-8F39-840B-D3A3-036AFD2FD9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54806" y="1743296"/>
            <a:ext cx="509308" cy="1135946"/>
          </a:xfrm>
          <a:prstGeom prst="rect">
            <a:avLst/>
          </a:prstGeom>
        </p:spPr>
      </p:pic>
      <p:pic>
        <p:nvPicPr>
          <p:cNvPr id="42" name="Image 41">
            <a:extLst>
              <a:ext uri="{FF2B5EF4-FFF2-40B4-BE49-F238E27FC236}">
                <a16:creationId xmlns:a16="http://schemas.microsoft.com/office/drawing/2014/main" id="{ECD594FF-8A9A-3152-A5B7-3AEBD4D6E1F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62858" y="1743294"/>
            <a:ext cx="640052" cy="1135948"/>
          </a:xfrm>
          <a:prstGeom prst="rect">
            <a:avLst/>
          </a:prstGeom>
        </p:spPr>
      </p:pic>
      <p:sp>
        <p:nvSpPr>
          <p:cNvPr id="69" name="ZoneTexte 68">
            <a:extLst>
              <a:ext uri="{FF2B5EF4-FFF2-40B4-BE49-F238E27FC236}">
                <a16:creationId xmlns:a16="http://schemas.microsoft.com/office/drawing/2014/main" id="{7D7A2197-80F0-5B3B-5C64-E0828E7179C1}"/>
              </a:ext>
            </a:extLst>
          </p:cNvPr>
          <p:cNvSpPr txBox="1"/>
          <p:nvPr/>
        </p:nvSpPr>
        <p:spPr>
          <a:xfrm>
            <a:off x="7282356" y="2039604"/>
            <a:ext cx="1332555" cy="307777"/>
          </a:xfrm>
          <a:prstGeom prst="rect">
            <a:avLst/>
          </a:prstGeom>
          <a:noFill/>
          <a:ln w="15875">
            <a:noFill/>
          </a:ln>
        </p:spPr>
        <p:txBody>
          <a:bodyPr wrap="square" rtlCol="0">
            <a:spAutoFit/>
          </a:bodyPr>
          <a:lstStyle/>
          <a:p>
            <a:pPr algn="ctr"/>
            <a:r>
              <a:rPr lang="en-US" sz="1400" dirty="0">
                <a:solidFill>
                  <a:schemeClr val="bg1"/>
                </a:solidFill>
              </a:rPr>
              <a:t>Beneficiaries</a:t>
            </a:r>
          </a:p>
        </p:txBody>
      </p:sp>
      <p:sp>
        <p:nvSpPr>
          <p:cNvPr id="71" name="ZoneTexte 70">
            <a:extLst>
              <a:ext uri="{FF2B5EF4-FFF2-40B4-BE49-F238E27FC236}">
                <a16:creationId xmlns:a16="http://schemas.microsoft.com/office/drawing/2014/main" id="{CA33293B-7B73-C8A1-536F-43E8EA8CA6EB}"/>
              </a:ext>
            </a:extLst>
          </p:cNvPr>
          <p:cNvSpPr txBox="1"/>
          <p:nvPr/>
        </p:nvSpPr>
        <p:spPr>
          <a:xfrm>
            <a:off x="5004788" y="3223885"/>
            <a:ext cx="1470502" cy="523220"/>
          </a:xfrm>
          <a:prstGeom prst="rect">
            <a:avLst/>
          </a:prstGeom>
          <a:noFill/>
          <a:ln w="15875">
            <a:solidFill>
              <a:schemeClr val="bg1"/>
            </a:solidFill>
          </a:ln>
        </p:spPr>
        <p:txBody>
          <a:bodyPr wrap="square" rtlCol="0">
            <a:spAutoFit/>
          </a:bodyPr>
          <a:lstStyle/>
          <a:p>
            <a:pPr algn="ctr"/>
            <a:r>
              <a:rPr lang="en-US" sz="1400" dirty="0">
                <a:solidFill>
                  <a:schemeClr val="bg1"/>
                </a:solidFill>
              </a:rPr>
              <a:t>Société civile </a:t>
            </a:r>
            <a:r>
              <a:rPr lang="en-US" sz="1400" dirty="0" err="1">
                <a:solidFill>
                  <a:schemeClr val="bg1"/>
                </a:solidFill>
              </a:rPr>
              <a:t>immobilière</a:t>
            </a:r>
            <a:r>
              <a:rPr lang="en-US" sz="1400" dirty="0">
                <a:solidFill>
                  <a:schemeClr val="bg1"/>
                </a:solidFill>
              </a:rPr>
              <a:t> (SCI)</a:t>
            </a:r>
          </a:p>
        </p:txBody>
      </p:sp>
      <p:cxnSp>
        <p:nvCxnSpPr>
          <p:cNvPr id="72" name="Connecteur droit avec flèche 71">
            <a:extLst>
              <a:ext uri="{FF2B5EF4-FFF2-40B4-BE49-F238E27FC236}">
                <a16:creationId xmlns:a16="http://schemas.microsoft.com/office/drawing/2014/main" id="{0CCCC85F-08E0-378D-63EA-A121A0EEDA84}"/>
              </a:ext>
            </a:extLst>
          </p:cNvPr>
          <p:cNvCxnSpPr>
            <a:cxnSpLocks/>
          </p:cNvCxnSpPr>
          <p:nvPr/>
        </p:nvCxnSpPr>
        <p:spPr bwMode="auto">
          <a:xfrm>
            <a:off x="7374806" y="2345681"/>
            <a:ext cx="1080000" cy="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73" name="Connecteur droit avec flèche 72">
            <a:extLst>
              <a:ext uri="{FF2B5EF4-FFF2-40B4-BE49-F238E27FC236}">
                <a16:creationId xmlns:a16="http://schemas.microsoft.com/office/drawing/2014/main" id="{316FC73B-6B90-20CD-28F1-1D3FF08A25C8}"/>
              </a:ext>
            </a:extLst>
          </p:cNvPr>
          <p:cNvCxnSpPr>
            <a:cxnSpLocks/>
          </p:cNvCxnSpPr>
          <p:nvPr/>
        </p:nvCxnSpPr>
        <p:spPr bwMode="auto">
          <a:xfrm flipH="1">
            <a:off x="5220072" y="3758872"/>
            <a:ext cx="0" cy="180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74" name="Connecteur droit avec flèche 73">
            <a:extLst>
              <a:ext uri="{FF2B5EF4-FFF2-40B4-BE49-F238E27FC236}">
                <a16:creationId xmlns:a16="http://schemas.microsoft.com/office/drawing/2014/main" id="{366841AC-0C13-5615-6D1F-9BE60E0BE544}"/>
              </a:ext>
            </a:extLst>
          </p:cNvPr>
          <p:cNvCxnSpPr>
            <a:cxnSpLocks/>
          </p:cNvCxnSpPr>
          <p:nvPr/>
        </p:nvCxnSpPr>
        <p:spPr bwMode="auto">
          <a:xfrm>
            <a:off x="5611591" y="2367699"/>
            <a:ext cx="1008000" cy="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sp>
        <p:nvSpPr>
          <p:cNvPr id="2" name="ZoneTexte 1">
            <a:extLst>
              <a:ext uri="{FF2B5EF4-FFF2-40B4-BE49-F238E27FC236}">
                <a16:creationId xmlns:a16="http://schemas.microsoft.com/office/drawing/2014/main" id="{C2B4471E-1524-6548-3599-5717B9D72923}"/>
              </a:ext>
            </a:extLst>
          </p:cNvPr>
          <p:cNvSpPr txBox="1"/>
          <p:nvPr/>
        </p:nvSpPr>
        <p:spPr>
          <a:xfrm>
            <a:off x="5595774" y="2037904"/>
            <a:ext cx="1077463" cy="307777"/>
          </a:xfrm>
          <a:prstGeom prst="rect">
            <a:avLst/>
          </a:prstGeom>
          <a:noFill/>
          <a:ln w="15875">
            <a:noFill/>
          </a:ln>
        </p:spPr>
        <p:txBody>
          <a:bodyPr wrap="square" rtlCol="0">
            <a:spAutoFit/>
          </a:bodyPr>
          <a:lstStyle/>
          <a:p>
            <a:pPr algn="ctr"/>
            <a:r>
              <a:rPr lang="en-US" sz="1400" dirty="0">
                <a:solidFill>
                  <a:schemeClr val="bg1"/>
                </a:solidFill>
              </a:rPr>
              <a:t>Grantor</a:t>
            </a:r>
          </a:p>
        </p:txBody>
      </p:sp>
      <p:sp>
        <p:nvSpPr>
          <p:cNvPr id="3" name="ZoneTexte 2">
            <a:extLst>
              <a:ext uri="{FF2B5EF4-FFF2-40B4-BE49-F238E27FC236}">
                <a16:creationId xmlns:a16="http://schemas.microsoft.com/office/drawing/2014/main" id="{E60AF326-8591-8D8E-03C8-A6A11DDACC62}"/>
              </a:ext>
            </a:extLst>
          </p:cNvPr>
          <p:cNvSpPr txBox="1"/>
          <p:nvPr/>
        </p:nvSpPr>
        <p:spPr>
          <a:xfrm>
            <a:off x="439943" y="883239"/>
            <a:ext cx="3956097" cy="369332"/>
          </a:xfrm>
          <a:prstGeom prst="rect">
            <a:avLst/>
          </a:prstGeom>
          <a:noFill/>
          <a:ln w="15875">
            <a:noFill/>
          </a:ln>
        </p:spPr>
        <p:txBody>
          <a:bodyPr wrap="square" rtlCol="0">
            <a:spAutoFit/>
          </a:bodyPr>
          <a:lstStyle/>
          <a:p>
            <a:pPr algn="ctr"/>
            <a:r>
              <a:rPr lang="en-US" sz="1800" dirty="0">
                <a:solidFill>
                  <a:srgbClr val="FFFF00"/>
                </a:solidFill>
              </a:rPr>
              <a:t>What to avoid</a:t>
            </a:r>
          </a:p>
        </p:txBody>
      </p:sp>
      <p:sp>
        <p:nvSpPr>
          <p:cNvPr id="5" name="ZoneTexte 4">
            <a:extLst>
              <a:ext uri="{FF2B5EF4-FFF2-40B4-BE49-F238E27FC236}">
                <a16:creationId xmlns:a16="http://schemas.microsoft.com/office/drawing/2014/main" id="{46BE70E7-2606-3184-9773-BA32E977A8C1}"/>
              </a:ext>
            </a:extLst>
          </p:cNvPr>
          <p:cNvSpPr txBox="1"/>
          <p:nvPr/>
        </p:nvSpPr>
        <p:spPr>
          <a:xfrm>
            <a:off x="5121915" y="887616"/>
            <a:ext cx="3802772" cy="369332"/>
          </a:xfrm>
          <a:prstGeom prst="rect">
            <a:avLst/>
          </a:prstGeom>
          <a:noFill/>
          <a:ln w="15875">
            <a:noFill/>
          </a:ln>
        </p:spPr>
        <p:txBody>
          <a:bodyPr wrap="square" rtlCol="0">
            <a:spAutoFit/>
          </a:bodyPr>
          <a:lstStyle/>
          <a:p>
            <a:pPr algn="ctr"/>
            <a:r>
              <a:rPr lang="en-US" sz="1800" dirty="0">
                <a:solidFill>
                  <a:srgbClr val="FFFF00"/>
                </a:solidFill>
              </a:rPr>
              <a:t>What we recommend</a:t>
            </a:r>
          </a:p>
        </p:txBody>
      </p:sp>
      <p:sp>
        <p:nvSpPr>
          <p:cNvPr id="12" name="Triangle isocèle 11">
            <a:extLst>
              <a:ext uri="{FF2B5EF4-FFF2-40B4-BE49-F238E27FC236}">
                <a16:creationId xmlns:a16="http://schemas.microsoft.com/office/drawing/2014/main" id="{69D6BABB-B947-0ED9-2856-3736FAFBF641}"/>
              </a:ext>
            </a:extLst>
          </p:cNvPr>
          <p:cNvSpPr/>
          <p:nvPr/>
        </p:nvSpPr>
        <p:spPr bwMode="auto">
          <a:xfrm>
            <a:off x="1561388" y="1875188"/>
            <a:ext cx="1713209" cy="1195494"/>
          </a:xfrm>
          <a:prstGeom prst="triangle">
            <a:avLst/>
          </a:prstGeom>
          <a:noFill/>
          <a:ln w="158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a:ln>
                  <a:noFill/>
                </a:ln>
                <a:solidFill>
                  <a:schemeClr val="bg1"/>
                </a:solidFill>
                <a:effectLst/>
                <a:latin typeface="Garamond" pitchFamily="18" charset="0"/>
              </a:rPr>
              <a:t>US</a:t>
            </a:r>
          </a:p>
          <a:p>
            <a:pPr marL="0" marR="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a:ln>
                  <a:noFill/>
                </a:ln>
                <a:solidFill>
                  <a:schemeClr val="bg1"/>
                </a:solidFill>
                <a:effectLst/>
                <a:latin typeface="Garamond" pitchFamily="18" charset="0"/>
              </a:rPr>
              <a:t>Trust (s)</a:t>
            </a:r>
            <a:endParaRPr kumimoji="0" lang="en-US" sz="2000" b="0" i="0" u="none" strike="noStrike" cap="none" normalizeH="0" baseline="0" dirty="0">
              <a:ln>
                <a:noFill/>
              </a:ln>
              <a:solidFill>
                <a:schemeClr val="bg1"/>
              </a:solidFill>
              <a:effectLst/>
              <a:latin typeface="Garamond" pitchFamily="18" charset="0"/>
            </a:endParaRPr>
          </a:p>
        </p:txBody>
      </p:sp>
      <p:sp>
        <p:nvSpPr>
          <p:cNvPr id="15" name="ZoneTexte 14">
            <a:extLst>
              <a:ext uri="{FF2B5EF4-FFF2-40B4-BE49-F238E27FC236}">
                <a16:creationId xmlns:a16="http://schemas.microsoft.com/office/drawing/2014/main" id="{20B7982F-AEC9-5FE0-5427-E945AB2F60FF}"/>
              </a:ext>
            </a:extLst>
          </p:cNvPr>
          <p:cNvSpPr txBox="1"/>
          <p:nvPr/>
        </p:nvSpPr>
        <p:spPr>
          <a:xfrm>
            <a:off x="6484569" y="1508789"/>
            <a:ext cx="1077463" cy="338554"/>
          </a:xfrm>
          <a:prstGeom prst="rect">
            <a:avLst/>
          </a:prstGeom>
          <a:noFill/>
          <a:ln w="15875">
            <a:noFill/>
          </a:ln>
        </p:spPr>
        <p:txBody>
          <a:bodyPr wrap="square" rtlCol="0">
            <a:spAutoFit/>
          </a:bodyPr>
          <a:lstStyle/>
          <a:p>
            <a:pPr algn="ctr"/>
            <a:r>
              <a:rPr lang="en-US" sz="1600" dirty="0">
                <a:solidFill>
                  <a:schemeClr val="bg1"/>
                </a:solidFill>
              </a:rPr>
              <a:t>Trustee</a:t>
            </a:r>
            <a:endParaRPr lang="en-US" sz="1400" dirty="0">
              <a:solidFill>
                <a:schemeClr val="bg1"/>
              </a:solidFill>
            </a:endParaRPr>
          </a:p>
        </p:txBody>
      </p:sp>
      <p:pic>
        <p:nvPicPr>
          <p:cNvPr id="24" name="Image 23">
            <a:extLst>
              <a:ext uri="{FF2B5EF4-FFF2-40B4-BE49-F238E27FC236}">
                <a16:creationId xmlns:a16="http://schemas.microsoft.com/office/drawing/2014/main" id="{0CBD2544-1C95-5B0D-9522-ABDA8870054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75735" y="2509000"/>
            <a:ext cx="441882" cy="738531"/>
          </a:xfrm>
          <a:prstGeom prst="rect">
            <a:avLst/>
          </a:prstGeom>
        </p:spPr>
      </p:pic>
      <p:pic>
        <p:nvPicPr>
          <p:cNvPr id="27" name="Image 26">
            <a:extLst>
              <a:ext uri="{FF2B5EF4-FFF2-40B4-BE49-F238E27FC236}">
                <a16:creationId xmlns:a16="http://schemas.microsoft.com/office/drawing/2014/main" id="{3A4987F3-AF26-AB89-B5B6-F5766572BD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428970" y="2909042"/>
            <a:ext cx="568433" cy="604848"/>
          </a:xfrm>
          <a:prstGeom prst="rect">
            <a:avLst/>
          </a:prstGeom>
        </p:spPr>
      </p:pic>
      <p:sp>
        <p:nvSpPr>
          <p:cNvPr id="4" name="ZoneTexte 3">
            <a:extLst>
              <a:ext uri="{FF2B5EF4-FFF2-40B4-BE49-F238E27FC236}">
                <a16:creationId xmlns:a16="http://schemas.microsoft.com/office/drawing/2014/main" id="{8580802B-474C-7AC6-A59E-D17F4F2B7242}"/>
              </a:ext>
            </a:extLst>
          </p:cNvPr>
          <p:cNvSpPr txBox="1"/>
          <p:nvPr/>
        </p:nvSpPr>
        <p:spPr>
          <a:xfrm>
            <a:off x="180623" y="3443652"/>
            <a:ext cx="1703065" cy="307777"/>
          </a:xfrm>
          <a:prstGeom prst="rect">
            <a:avLst/>
          </a:prstGeom>
          <a:noFill/>
          <a:ln w="15875">
            <a:solidFill>
              <a:schemeClr val="bg1"/>
            </a:solidFill>
          </a:ln>
        </p:spPr>
        <p:txBody>
          <a:bodyPr wrap="square" rtlCol="0">
            <a:spAutoFit/>
          </a:bodyPr>
          <a:lstStyle/>
          <a:p>
            <a:pPr algn="ctr"/>
            <a:r>
              <a:rPr lang="en-US" sz="1400" dirty="0">
                <a:solidFill>
                  <a:schemeClr val="bg1"/>
                </a:solidFill>
              </a:rPr>
              <a:t>LLC</a:t>
            </a:r>
          </a:p>
        </p:txBody>
      </p:sp>
      <p:cxnSp>
        <p:nvCxnSpPr>
          <p:cNvPr id="6" name="Connecteur droit avec flèche 5">
            <a:extLst>
              <a:ext uri="{FF2B5EF4-FFF2-40B4-BE49-F238E27FC236}">
                <a16:creationId xmlns:a16="http://schemas.microsoft.com/office/drawing/2014/main" id="{E0921998-4228-FCF0-E144-34ED996B2FEC}"/>
              </a:ext>
            </a:extLst>
          </p:cNvPr>
          <p:cNvCxnSpPr>
            <a:cxnSpLocks/>
          </p:cNvCxnSpPr>
          <p:nvPr/>
        </p:nvCxnSpPr>
        <p:spPr bwMode="auto">
          <a:xfrm>
            <a:off x="572168" y="3776872"/>
            <a:ext cx="0" cy="180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pic>
        <p:nvPicPr>
          <p:cNvPr id="7" name="Image 6">
            <a:extLst>
              <a:ext uri="{FF2B5EF4-FFF2-40B4-BE49-F238E27FC236}">
                <a16:creationId xmlns:a16="http://schemas.microsoft.com/office/drawing/2014/main" id="{00803E11-1B2B-6785-3167-7F847D762CB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0038" y="1723732"/>
            <a:ext cx="509308" cy="1135946"/>
          </a:xfrm>
          <a:prstGeom prst="rect">
            <a:avLst/>
          </a:prstGeom>
        </p:spPr>
      </p:pic>
      <p:pic>
        <p:nvPicPr>
          <p:cNvPr id="9" name="Image 8">
            <a:extLst>
              <a:ext uri="{FF2B5EF4-FFF2-40B4-BE49-F238E27FC236}">
                <a16:creationId xmlns:a16="http://schemas.microsoft.com/office/drawing/2014/main" id="{780790CF-1FC2-F551-B218-9CB93F09439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53887" y="2909042"/>
            <a:ext cx="568433" cy="604848"/>
          </a:xfrm>
          <a:prstGeom prst="rect">
            <a:avLst/>
          </a:prstGeom>
        </p:spPr>
      </p:pic>
      <p:pic>
        <p:nvPicPr>
          <p:cNvPr id="10" name="Image 9">
            <a:extLst>
              <a:ext uri="{FF2B5EF4-FFF2-40B4-BE49-F238E27FC236}">
                <a16:creationId xmlns:a16="http://schemas.microsoft.com/office/drawing/2014/main" id="{F5BD4C76-6B47-A6AF-422A-A5F96912D82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06973" y="2472935"/>
            <a:ext cx="441882" cy="738531"/>
          </a:xfrm>
          <a:prstGeom prst="rect">
            <a:avLst/>
          </a:prstGeom>
        </p:spPr>
      </p:pic>
      <p:cxnSp>
        <p:nvCxnSpPr>
          <p:cNvPr id="14" name="Connecteur droit avec flèche 13">
            <a:extLst>
              <a:ext uri="{FF2B5EF4-FFF2-40B4-BE49-F238E27FC236}">
                <a16:creationId xmlns:a16="http://schemas.microsoft.com/office/drawing/2014/main" id="{6F7782CF-C1B4-2925-0D39-E007E8FCD26E}"/>
              </a:ext>
            </a:extLst>
          </p:cNvPr>
          <p:cNvCxnSpPr>
            <a:cxnSpLocks/>
          </p:cNvCxnSpPr>
          <p:nvPr/>
        </p:nvCxnSpPr>
        <p:spPr bwMode="auto">
          <a:xfrm>
            <a:off x="2760855" y="2367699"/>
            <a:ext cx="1332000" cy="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sp>
        <p:nvSpPr>
          <p:cNvPr id="17" name="ZoneTexte 16">
            <a:extLst>
              <a:ext uri="{FF2B5EF4-FFF2-40B4-BE49-F238E27FC236}">
                <a16:creationId xmlns:a16="http://schemas.microsoft.com/office/drawing/2014/main" id="{C457FBD1-0CE7-B284-82C7-DA39A133E353}"/>
              </a:ext>
            </a:extLst>
          </p:cNvPr>
          <p:cNvSpPr txBox="1"/>
          <p:nvPr/>
        </p:nvSpPr>
        <p:spPr>
          <a:xfrm>
            <a:off x="2844948" y="2037904"/>
            <a:ext cx="1332555" cy="307777"/>
          </a:xfrm>
          <a:prstGeom prst="rect">
            <a:avLst/>
          </a:prstGeom>
          <a:noFill/>
          <a:ln w="15875">
            <a:noFill/>
          </a:ln>
        </p:spPr>
        <p:txBody>
          <a:bodyPr wrap="square" rtlCol="0">
            <a:spAutoFit/>
          </a:bodyPr>
          <a:lstStyle/>
          <a:p>
            <a:pPr algn="ctr"/>
            <a:r>
              <a:rPr lang="en-US" sz="1400" dirty="0">
                <a:solidFill>
                  <a:schemeClr val="bg1"/>
                </a:solidFill>
              </a:rPr>
              <a:t>Beneficiaries</a:t>
            </a:r>
          </a:p>
        </p:txBody>
      </p:sp>
      <p:cxnSp>
        <p:nvCxnSpPr>
          <p:cNvPr id="18" name="Connecteur droit avec flèche 17">
            <a:extLst>
              <a:ext uri="{FF2B5EF4-FFF2-40B4-BE49-F238E27FC236}">
                <a16:creationId xmlns:a16="http://schemas.microsoft.com/office/drawing/2014/main" id="{821E9DE1-874C-4BD8-9FAA-1B1EB841937E}"/>
              </a:ext>
            </a:extLst>
          </p:cNvPr>
          <p:cNvCxnSpPr>
            <a:cxnSpLocks/>
          </p:cNvCxnSpPr>
          <p:nvPr/>
        </p:nvCxnSpPr>
        <p:spPr bwMode="auto">
          <a:xfrm>
            <a:off x="5382884" y="2741769"/>
            <a:ext cx="0" cy="468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sp>
        <p:nvSpPr>
          <p:cNvPr id="20" name="Triangle isocèle 19">
            <a:extLst>
              <a:ext uri="{FF2B5EF4-FFF2-40B4-BE49-F238E27FC236}">
                <a16:creationId xmlns:a16="http://schemas.microsoft.com/office/drawing/2014/main" id="{683AEC01-FA33-F7C5-400E-A4FC2F841BAB}"/>
              </a:ext>
            </a:extLst>
          </p:cNvPr>
          <p:cNvSpPr/>
          <p:nvPr/>
        </p:nvSpPr>
        <p:spPr bwMode="auto">
          <a:xfrm>
            <a:off x="6155372" y="1879550"/>
            <a:ext cx="1713209" cy="1195494"/>
          </a:xfrm>
          <a:prstGeom prst="triangle">
            <a:avLst/>
          </a:prstGeom>
          <a:noFill/>
          <a:ln w="158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a:ln>
                  <a:noFill/>
                </a:ln>
                <a:solidFill>
                  <a:schemeClr val="bg1"/>
                </a:solidFill>
                <a:effectLst/>
                <a:latin typeface="Garamond" pitchFamily="18" charset="0"/>
              </a:rPr>
              <a:t>US</a:t>
            </a:r>
          </a:p>
          <a:p>
            <a:pPr marL="0" marR="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a:ln>
                  <a:noFill/>
                </a:ln>
                <a:solidFill>
                  <a:schemeClr val="bg1"/>
                </a:solidFill>
                <a:effectLst/>
                <a:latin typeface="Garamond" pitchFamily="18" charset="0"/>
              </a:rPr>
              <a:t>Trust (s)</a:t>
            </a:r>
            <a:endParaRPr kumimoji="0" lang="en-US" sz="2000" b="0" i="0" u="none" strike="noStrike" cap="none" normalizeH="0" baseline="0" dirty="0">
              <a:ln>
                <a:noFill/>
              </a:ln>
              <a:solidFill>
                <a:schemeClr val="bg1"/>
              </a:solidFill>
              <a:effectLst/>
              <a:latin typeface="Garamond" pitchFamily="18" charset="0"/>
            </a:endParaRPr>
          </a:p>
        </p:txBody>
      </p:sp>
      <p:sp>
        <p:nvSpPr>
          <p:cNvPr id="21" name="ZoneTexte 20">
            <a:extLst>
              <a:ext uri="{FF2B5EF4-FFF2-40B4-BE49-F238E27FC236}">
                <a16:creationId xmlns:a16="http://schemas.microsoft.com/office/drawing/2014/main" id="{07997310-E867-7DB0-3D14-5FC352F96606}"/>
              </a:ext>
            </a:extLst>
          </p:cNvPr>
          <p:cNvSpPr txBox="1"/>
          <p:nvPr/>
        </p:nvSpPr>
        <p:spPr>
          <a:xfrm>
            <a:off x="2459220" y="3643135"/>
            <a:ext cx="1997736" cy="584775"/>
          </a:xfrm>
          <a:prstGeom prst="rect">
            <a:avLst/>
          </a:prstGeom>
          <a:noFill/>
          <a:ln w="15875">
            <a:noFill/>
          </a:ln>
        </p:spPr>
        <p:txBody>
          <a:bodyPr wrap="square" rtlCol="0">
            <a:spAutoFit/>
          </a:bodyPr>
          <a:lstStyle/>
          <a:p>
            <a:pPr algn="ctr"/>
            <a:r>
              <a:rPr lang="en-US" sz="1600" dirty="0">
                <a:solidFill>
                  <a:schemeClr val="bg1"/>
                </a:solidFill>
              </a:rPr>
              <a:t>Will governed by one of the States’ Law </a:t>
            </a:r>
            <a:endParaRPr lang="en-US" sz="1400" dirty="0">
              <a:solidFill>
                <a:schemeClr val="bg1"/>
              </a:solidFill>
            </a:endParaRPr>
          </a:p>
        </p:txBody>
      </p:sp>
      <p:sp>
        <p:nvSpPr>
          <p:cNvPr id="22" name="ZoneTexte 21">
            <a:extLst>
              <a:ext uri="{FF2B5EF4-FFF2-40B4-BE49-F238E27FC236}">
                <a16:creationId xmlns:a16="http://schemas.microsoft.com/office/drawing/2014/main" id="{47D13F8D-DAEE-AD2F-55F5-59FC3131090F}"/>
              </a:ext>
            </a:extLst>
          </p:cNvPr>
          <p:cNvSpPr txBox="1"/>
          <p:nvPr/>
        </p:nvSpPr>
        <p:spPr>
          <a:xfrm>
            <a:off x="7146264" y="3683593"/>
            <a:ext cx="1997736" cy="584775"/>
          </a:xfrm>
          <a:prstGeom prst="rect">
            <a:avLst/>
          </a:prstGeom>
          <a:noFill/>
          <a:ln w="15875">
            <a:noFill/>
          </a:ln>
        </p:spPr>
        <p:txBody>
          <a:bodyPr wrap="square" rtlCol="0">
            <a:spAutoFit/>
          </a:bodyPr>
          <a:lstStyle/>
          <a:p>
            <a:pPr algn="ctr"/>
            <a:r>
              <a:rPr lang="en-US" sz="1600" dirty="0">
                <a:solidFill>
                  <a:schemeClr val="bg1"/>
                </a:solidFill>
              </a:rPr>
              <a:t>Will governed by one of the States’ Law </a:t>
            </a:r>
            <a:endParaRPr lang="en-US" sz="1400" dirty="0">
              <a:solidFill>
                <a:schemeClr val="bg1"/>
              </a:solidFill>
            </a:endParaRPr>
          </a:p>
        </p:txBody>
      </p:sp>
      <p:cxnSp>
        <p:nvCxnSpPr>
          <p:cNvPr id="23" name="Connecteur droit avec flèche 22">
            <a:extLst>
              <a:ext uri="{FF2B5EF4-FFF2-40B4-BE49-F238E27FC236}">
                <a16:creationId xmlns:a16="http://schemas.microsoft.com/office/drawing/2014/main" id="{C45D4A00-76B8-AAB4-4FA3-74002C796DBA}"/>
              </a:ext>
            </a:extLst>
          </p:cNvPr>
          <p:cNvCxnSpPr>
            <a:cxnSpLocks/>
          </p:cNvCxnSpPr>
          <p:nvPr/>
        </p:nvCxnSpPr>
        <p:spPr bwMode="auto">
          <a:xfrm>
            <a:off x="844761" y="2909042"/>
            <a:ext cx="1705794" cy="774551"/>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29" name="Connecteur droit avec flèche 28">
            <a:extLst>
              <a:ext uri="{FF2B5EF4-FFF2-40B4-BE49-F238E27FC236}">
                <a16:creationId xmlns:a16="http://schemas.microsoft.com/office/drawing/2014/main" id="{29718BBC-FD34-F728-363D-107CCE01F9BA}"/>
              </a:ext>
            </a:extLst>
          </p:cNvPr>
          <p:cNvCxnSpPr>
            <a:cxnSpLocks/>
          </p:cNvCxnSpPr>
          <p:nvPr/>
        </p:nvCxnSpPr>
        <p:spPr bwMode="auto">
          <a:xfrm>
            <a:off x="5529379" y="2948495"/>
            <a:ext cx="2769860" cy="675124"/>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sp>
        <p:nvSpPr>
          <p:cNvPr id="16" name="ZoneTexte 15">
            <a:extLst>
              <a:ext uri="{FF2B5EF4-FFF2-40B4-BE49-F238E27FC236}">
                <a16:creationId xmlns:a16="http://schemas.microsoft.com/office/drawing/2014/main" id="{54E8161C-832C-5934-414B-1DE8FCF36BBC}"/>
              </a:ext>
            </a:extLst>
          </p:cNvPr>
          <p:cNvSpPr txBox="1"/>
          <p:nvPr/>
        </p:nvSpPr>
        <p:spPr>
          <a:xfrm>
            <a:off x="1899844" y="1514205"/>
            <a:ext cx="1077463" cy="338554"/>
          </a:xfrm>
          <a:prstGeom prst="rect">
            <a:avLst/>
          </a:prstGeom>
          <a:noFill/>
          <a:ln w="15875">
            <a:noFill/>
          </a:ln>
        </p:spPr>
        <p:txBody>
          <a:bodyPr wrap="square" rtlCol="0">
            <a:spAutoFit/>
          </a:bodyPr>
          <a:lstStyle/>
          <a:p>
            <a:pPr algn="ctr"/>
            <a:r>
              <a:rPr lang="en-US" sz="1600" dirty="0">
                <a:solidFill>
                  <a:schemeClr val="bg1"/>
                </a:solidFill>
              </a:rPr>
              <a:t>Trustee</a:t>
            </a:r>
            <a:endParaRPr lang="en-US" sz="1400" dirty="0">
              <a:solidFill>
                <a:schemeClr val="bg1"/>
              </a:solidFill>
            </a:endParaRPr>
          </a:p>
        </p:txBody>
      </p:sp>
    </p:spTree>
    <p:extLst>
      <p:ext uri="{BB962C8B-B14F-4D97-AF65-F5344CB8AC3E}">
        <p14:creationId xmlns:p14="http://schemas.microsoft.com/office/powerpoint/2010/main" val="754574466"/>
      </p:ext>
    </p:extLst>
  </p:cSld>
  <p:clrMapOvr>
    <a:masterClrMapping/>
  </p:clrMapOvr>
  <p:transition spd="slow">
    <p:wipe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47564" y="289460"/>
            <a:ext cx="7848872" cy="864096"/>
          </a:xfrm>
        </p:spPr>
        <p:txBody>
          <a:bodyPr/>
          <a:lstStyle/>
          <a:p>
            <a:r>
              <a:rPr lang="en-US" sz="2400" kern="0" dirty="0">
                <a:latin typeface="Garamond" panose="02020404030301010803" pitchFamily="18" charset="0"/>
              </a:rPr>
              <a:t>French tax treatment of the ownership of Sweet Home by Captain America</a:t>
            </a:r>
            <a:endParaRPr lang="en-US" sz="3200" kern="0" dirty="0">
              <a:latin typeface="Garamond" panose="02020404030301010803" pitchFamily="18" charset="0"/>
            </a:endParaRPr>
          </a:p>
        </p:txBody>
      </p:sp>
      <p:sp>
        <p:nvSpPr>
          <p:cNvPr id="15" name="ZoneTexte 14">
            <a:extLst>
              <a:ext uri="{FF2B5EF4-FFF2-40B4-BE49-F238E27FC236}">
                <a16:creationId xmlns:a16="http://schemas.microsoft.com/office/drawing/2014/main" id="{7B555F52-2601-9935-0DBD-9AF9A73ED46D}"/>
              </a:ext>
            </a:extLst>
          </p:cNvPr>
          <p:cNvSpPr txBox="1"/>
          <p:nvPr/>
        </p:nvSpPr>
        <p:spPr>
          <a:xfrm>
            <a:off x="1378268" y="1270411"/>
            <a:ext cx="2736304" cy="646331"/>
          </a:xfrm>
          <a:prstGeom prst="rect">
            <a:avLst/>
          </a:prstGeom>
          <a:noFill/>
        </p:spPr>
        <p:txBody>
          <a:bodyPr wrap="square" rtlCol="0">
            <a:spAutoFit/>
          </a:bodyPr>
          <a:lstStyle/>
          <a:p>
            <a:pPr algn="ctr"/>
            <a:r>
              <a:rPr lang="en-US" sz="1800" dirty="0">
                <a:solidFill>
                  <a:srgbClr val="FFFF00"/>
                </a:solidFill>
              </a:rPr>
              <a:t>Captain America’s French Advisors “Brainstorming”</a:t>
            </a:r>
          </a:p>
        </p:txBody>
      </p:sp>
      <p:sp>
        <p:nvSpPr>
          <p:cNvPr id="18" name="ZoneTexte 17">
            <a:extLst>
              <a:ext uri="{FF2B5EF4-FFF2-40B4-BE49-F238E27FC236}">
                <a16:creationId xmlns:a16="http://schemas.microsoft.com/office/drawing/2014/main" id="{8A604ABE-4528-C21B-1DC1-500E1E6F1A47}"/>
              </a:ext>
            </a:extLst>
          </p:cNvPr>
          <p:cNvSpPr txBox="1"/>
          <p:nvPr/>
        </p:nvSpPr>
        <p:spPr>
          <a:xfrm>
            <a:off x="6084168" y="1270410"/>
            <a:ext cx="2545993" cy="646331"/>
          </a:xfrm>
          <a:prstGeom prst="rect">
            <a:avLst/>
          </a:prstGeom>
          <a:noFill/>
        </p:spPr>
        <p:txBody>
          <a:bodyPr wrap="square" rtlCol="0">
            <a:spAutoFit/>
          </a:bodyPr>
          <a:lstStyle/>
          <a:p>
            <a:pPr algn="ctr"/>
            <a:r>
              <a:rPr lang="en-US" sz="1800" dirty="0">
                <a:solidFill>
                  <a:srgbClr val="FFFF00"/>
                </a:solidFill>
              </a:rPr>
              <a:t>French Tax Authorities (FTA) devising a plan</a:t>
            </a:r>
          </a:p>
        </p:txBody>
      </p:sp>
      <p:pic>
        <p:nvPicPr>
          <p:cNvPr id="4" name="Image 3">
            <a:extLst>
              <a:ext uri="{FF2B5EF4-FFF2-40B4-BE49-F238E27FC236}">
                <a16:creationId xmlns:a16="http://schemas.microsoft.com/office/drawing/2014/main" id="{CA64A45E-985A-7A0C-0161-C29EC937E3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2091580"/>
            <a:ext cx="4686214" cy="3700384"/>
          </a:xfrm>
          <a:prstGeom prst="rect">
            <a:avLst/>
          </a:prstGeom>
        </p:spPr>
      </p:pic>
      <p:pic>
        <p:nvPicPr>
          <p:cNvPr id="6" name="Image 5">
            <a:extLst>
              <a:ext uri="{FF2B5EF4-FFF2-40B4-BE49-F238E27FC236}">
                <a16:creationId xmlns:a16="http://schemas.microsoft.com/office/drawing/2014/main" id="{66783CCB-4B82-2526-31EE-9D7522856B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104" y="2091580"/>
            <a:ext cx="3434131" cy="3700384"/>
          </a:xfrm>
          <a:prstGeom prst="rect">
            <a:avLst/>
          </a:prstGeom>
        </p:spPr>
      </p:pic>
      <p:cxnSp>
        <p:nvCxnSpPr>
          <p:cNvPr id="8" name="Connecteur droit 7">
            <a:extLst>
              <a:ext uri="{FF2B5EF4-FFF2-40B4-BE49-F238E27FC236}">
                <a16:creationId xmlns:a16="http://schemas.microsoft.com/office/drawing/2014/main" id="{26A5C394-B0B1-B690-2F7C-FCD9D2C607B7}"/>
              </a:ext>
            </a:extLst>
          </p:cNvPr>
          <p:cNvCxnSpPr>
            <a:cxnSpLocks/>
          </p:cNvCxnSpPr>
          <p:nvPr/>
        </p:nvCxnSpPr>
        <p:spPr bwMode="auto">
          <a:xfrm>
            <a:off x="3779912" y="3645024"/>
            <a:ext cx="936104" cy="0"/>
          </a:xfrm>
          <a:prstGeom prst="line">
            <a:avLst/>
          </a:prstGeom>
          <a:solidFill>
            <a:schemeClr val="accent1"/>
          </a:solidFill>
          <a:ln w="190500" cap="flat" cmpd="sng" algn="ctr">
            <a:solidFill>
              <a:schemeClr val="bg1"/>
            </a:solidFill>
            <a:prstDash val="solid"/>
            <a:round/>
            <a:headEnd type="none" w="med" len="med"/>
            <a:tailEnd type="none" w="med" len="med"/>
          </a:ln>
          <a:effectLst/>
        </p:spPr>
      </p:cxnSp>
      <p:sp>
        <p:nvSpPr>
          <p:cNvPr id="9" name="ZoneTexte 8">
            <a:extLst>
              <a:ext uri="{FF2B5EF4-FFF2-40B4-BE49-F238E27FC236}">
                <a16:creationId xmlns:a16="http://schemas.microsoft.com/office/drawing/2014/main" id="{76646587-876E-4A24-AECB-15D370A1E6C0}"/>
              </a:ext>
            </a:extLst>
          </p:cNvPr>
          <p:cNvSpPr txBox="1"/>
          <p:nvPr/>
        </p:nvSpPr>
        <p:spPr>
          <a:xfrm>
            <a:off x="3635897" y="3441940"/>
            <a:ext cx="1624961" cy="369332"/>
          </a:xfrm>
          <a:prstGeom prst="rect">
            <a:avLst/>
          </a:prstGeom>
          <a:noFill/>
        </p:spPr>
        <p:txBody>
          <a:bodyPr wrap="square" rtlCol="0">
            <a:spAutoFit/>
          </a:bodyPr>
          <a:lstStyle/>
          <a:p>
            <a:pPr algn="ctr"/>
            <a:r>
              <a:rPr lang="en-US" sz="1800" b="1" dirty="0"/>
              <a:t>OF THE FTA</a:t>
            </a:r>
          </a:p>
        </p:txBody>
      </p:sp>
      <p:sp>
        <p:nvSpPr>
          <p:cNvPr id="3" name="Ellipse 2">
            <a:extLst>
              <a:ext uri="{FF2B5EF4-FFF2-40B4-BE49-F238E27FC236}">
                <a16:creationId xmlns:a16="http://schemas.microsoft.com/office/drawing/2014/main" id="{F4DCEBEB-AEB2-EF78-A63F-A3F58D97CA1D}"/>
              </a:ext>
            </a:extLst>
          </p:cNvPr>
          <p:cNvSpPr/>
          <p:nvPr/>
        </p:nvSpPr>
        <p:spPr bwMode="auto">
          <a:xfrm>
            <a:off x="467544" y="2132856"/>
            <a:ext cx="1224136" cy="905372"/>
          </a:xfrm>
          <a:prstGeom prst="ellipse">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a:ln>
                <a:noFill/>
              </a:ln>
              <a:solidFill>
                <a:srgbClr val="FFFF00"/>
              </a:solidFill>
              <a:effectLst/>
              <a:latin typeface="Garamond" pitchFamily="18" charset="0"/>
            </a:endParaRPr>
          </a:p>
        </p:txBody>
      </p:sp>
      <p:sp>
        <p:nvSpPr>
          <p:cNvPr id="5" name="ZoneTexte 4">
            <a:extLst>
              <a:ext uri="{FF2B5EF4-FFF2-40B4-BE49-F238E27FC236}">
                <a16:creationId xmlns:a16="http://schemas.microsoft.com/office/drawing/2014/main" id="{B5B00D05-6601-C439-E9E6-A482830922B6}"/>
              </a:ext>
            </a:extLst>
          </p:cNvPr>
          <p:cNvSpPr txBox="1"/>
          <p:nvPr/>
        </p:nvSpPr>
        <p:spPr>
          <a:xfrm>
            <a:off x="575556" y="2091580"/>
            <a:ext cx="1008112" cy="923330"/>
          </a:xfrm>
          <a:prstGeom prst="rect">
            <a:avLst/>
          </a:prstGeom>
          <a:noFill/>
          <a:ln>
            <a:noFill/>
          </a:ln>
        </p:spPr>
        <p:txBody>
          <a:bodyPr wrap="square" rtlCol="0">
            <a:spAutoFit/>
          </a:bodyPr>
          <a:lstStyle/>
          <a:p>
            <a:r>
              <a:rPr lang="fr-FR" sz="5400" b="1" dirty="0"/>
              <a:t>?!!</a:t>
            </a:r>
            <a:endParaRPr lang="en-US" sz="4800" b="1" dirty="0"/>
          </a:p>
        </p:txBody>
      </p:sp>
    </p:spTree>
    <p:extLst>
      <p:ext uri="{BB962C8B-B14F-4D97-AF65-F5344CB8AC3E}">
        <p14:creationId xmlns:p14="http://schemas.microsoft.com/office/powerpoint/2010/main" val="1853889569"/>
      </p:ext>
    </p:extLst>
  </p:cSld>
  <p:clrMapOvr>
    <a:masterClrMapping/>
  </p:clrMapOvr>
  <p:transition spd="slow">
    <p:wipe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a:extLst>
              <a:ext uri="{FF2B5EF4-FFF2-40B4-BE49-F238E27FC236}">
                <a16:creationId xmlns:a16="http://schemas.microsoft.com/office/drawing/2014/main" id="{21C52A2F-EF86-A833-7419-8D0CCC1E35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56419" y="1086878"/>
            <a:ext cx="570952" cy="1013311"/>
          </a:xfrm>
          <a:prstGeom prst="rect">
            <a:avLst/>
          </a:prstGeom>
        </p:spPr>
      </p:pic>
      <p:sp>
        <p:nvSpPr>
          <p:cNvPr id="19" name="Titre 1">
            <a:extLst>
              <a:ext uri="{FF2B5EF4-FFF2-40B4-BE49-F238E27FC236}">
                <a16:creationId xmlns:a16="http://schemas.microsoft.com/office/drawing/2014/main" id="{D011F283-04EB-7047-0690-1E224B806595}"/>
              </a:ext>
            </a:extLst>
          </p:cNvPr>
          <p:cNvSpPr txBox="1">
            <a:spLocks/>
          </p:cNvSpPr>
          <p:nvPr/>
        </p:nvSpPr>
        <p:spPr bwMode="auto">
          <a:xfrm>
            <a:off x="1675185" y="29836"/>
            <a:ext cx="6081661" cy="738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FF00"/>
                </a:solidFill>
                <a:latin typeface="+mj-lt"/>
                <a:ea typeface="+mj-ea"/>
                <a:cs typeface="+mj-cs"/>
              </a:defRPr>
            </a:lvl1pPr>
            <a:lvl2pPr algn="ctr" rtl="0" eaLnBrk="0" fontAlgn="base" hangingPunct="0">
              <a:spcBef>
                <a:spcPct val="0"/>
              </a:spcBef>
              <a:spcAft>
                <a:spcPct val="0"/>
              </a:spcAft>
              <a:defRPr sz="4400">
                <a:solidFill>
                  <a:srgbClr val="FFFF00"/>
                </a:solidFill>
                <a:latin typeface="Times New Roman" pitchFamily="18" charset="0"/>
              </a:defRPr>
            </a:lvl2pPr>
            <a:lvl3pPr algn="ctr" rtl="0" eaLnBrk="0" fontAlgn="base" hangingPunct="0">
              <a:spcBef>
                <a:spcPct val="0"/>
              </a:spcBef>
              <a:spcAft>
                <a:spcPct val="0"/>
              </a:spcAft>
              <a:defRPr sz="4400">
                <a:solidFill>
                  <a:srgbClr val="FFFF00"/>
                </a:solidFill>
                <a:latin typeface="Times New Roman" pitchFamily="18" charset="0"/>
              </a:defRPr>
            </a:lvl3pPr>
            <a:lvl4pPr algn="ctr" rtl="0" eaLnBrk="0" fontAlgn="base" hangingPunct="0">
              <a:spcBef>
                <a:spcPct val="0"/>
              </a:spcBef>
              <a:spcAft>
                <a:spcPct val="0"/>
              </a:spcAft>
              <a:defRPr sz="4400">
                <a:solidFill>
                  <a:srgbClr val="FFFF00"/>
                </a:solidFill>
                <a:latin typeface="Times New Roman" pitchFamily="18" charset="0"/>
              </a:defRPr>
            </a:lvl4pPr>
            <a:lvl5pPr algn="ctr" rtl="0" eaLnBrk="0" fontAlgn="base" hangingPunct="0">
              <a:spcBef>
                <a:spcPct val="0"/>
              </a:spcBef>
              <a:spcAft>
                <a:spcPct val="0"/>
              </a:spcAft>
              <a:defRPr sz="4400">
                <a:solidFill>
                  <a:srgbClr val="FFFF00"/>
                </a:solidFill>
                <a:latin typeface="Times New Roman" pitchFamily="18" charset="0"/>
              </a:defRPr>
            </a:lvl5pPr>
            <a:lvl6pPr marL="457200" algn="ctr" rtl="0" eaLnBrk="0" fontAlgn="base" hangingPunct="0">
              <a:spcBef>
                <a:spcPct val="0"/>
              </a:spcBef>
              <a:spcAft>
                <a:spcPct val="0"/>
              </a:spcAft>
              <a:defRPr sz="4400">
                <a:solidFill>
                  <a:srgbClr val="FFFF00"/>
                </a:solidFill>
                <a:latin typeface="Times New Roman" pitchFamily="18" charset="0"/>
              </a:defRPr>
            </a:lvl6pPr>
            <a:lvl7pPr marL="914400" algn="ctr" rtl="0" eaLnBrk="0" fontAlgn="base" hangingPunct="0">
              <a:spcBef>
                <a:spcPct val="0"/>
              </a:spcBef>
              <a:spcAft>
                <a:spcPct val="0"/>
              </a:spcAft>
              <a:defRPr sz="4400">
                <a:solidFill>
                  <a:srgbClr val="FFFF00"/>
                </a:solidFill>
                <a:latin typeface="Times New Roman" pitchFamily="18" charset="0"/>
              </a:defRPr>
            </a:lvl7pPr>
            <a:lvl8pPr marL="1371600" algn="ctr" rtl="0" eaLnBrk="0" fontAlgn="base" hangingPunct="0">
              <a:spcBef>
                <a:spcPct val="0"/>
              </a:spcBef>
              <a:spcAft>
                <a:spcPct val="0"/>
              </a:spcAft>
              <a:defRPr sz="4400">
                <a:solidFill>
                  <a:srgbClr val="FFFF00"/>
                </a:solidFill>
                <a:latin typeface="Times New Roman" pitchFamily="18" charset="0"/>
              </a:defRPr>
            </a:lvl8pPr>
            <a:lvl9pPr marL="1828800" algn="ctr" rtl="0" eaLnBrk="0" fontAlgn="base" hangingPunct="0">
              <a:spcBef>
                <a:spcPct val="0"/>
              </a:spcBef>
              <a:spcAft>
                <a:spcPct val="0"/>
              </a:spcAft>
              <a:defRPr sz="4400">
                <a:solidFill>
                  <a:srgbClr val="FFFF00"/>
                </a:solidFill>
                <a:latin typeface="Times New Roman" pitchFamily="18" charset="0"/>
              </a:defRPr>
            </a:lvl9pPr>
          </a:lstStyle>
          <a:p>
            <a:r>
              <a:rPr lang="en-US" sz="2400" kern="0" dirty="0">
                <a:latin typeface="Garamond" panose="02020404030301010803" pitchFamily="18" charset="0"/>
              </a:rPr>
              <a:t>Société à </a:t>
            </a:r>
            <a:r>
              <a:rPr lang="en-US" sz="2400" kern="0" dirty="0" err="1">
                <a:latin typeface="Garamond" panose="02020404030301010803" pitchFamily="18" charset="0"/>
              </a:rPr>
              <a:t>Prépondérance</a:t>
            </a:r>
            <a:r>
              <a:rPr lang="en-US" sz="2400" kern="0" dirty="0">
                <a:latin typeface="Garamond" panose="02020404030301010803" pitchFamily="18" charset="0"/>
              </a:rPr>
              <a:t> </a:t>
            </a:r>
            <a:r>
              <a:rPr lang="en-US" sz="2400" kern="0" dirty="0" err="1">
                <a:latin typeface="Garamond" panose="02020404030301010803" pitchFamily="18" charset="0"/>
              </a:rPr>
              <a:t>Immobilière</a:t>
            </a:r>
            <a:r>
              <a:rPr lang="en-US" sz="2400" kern="0" dirty="0">
                <a:latin typeface="Garamond" panose="02020404030301010803" pitchFamily="18" charset="0"/>
              </a:rPr>
              <a:t> (SPI)</a:t>
            </a:r>
          </a:p>
          <a:p>
            <a:r>
              <a:rPr lang="en-US" sz="2400" kern="0" dirty="0">
                <a:latin typeface="Garamond" panose="02020404030301010803" pitchFamily="18" charset="0"/>
              </a:rPr>
              <a:t>“Real Estate Corporation”</a:t>
            </a:r>
            <a:endParaRPr lang="en-US" sz="2800" kern="0" dirty="0">
              <a:latin typeface="Garamond" panose="02020404030301010803" pitchFamily="18" charset="0"/>
            </a:endParaRPr>
          </a:p>
        </p:txBody>
      </p:sp>
      <p:pic>
        <p:nvPicPr>
          <p:cNvPr id="26" name="Image 25">
            <a:extLst>
              <a:ext uri="{FF2B5EF4-FFF2-40B4-BE49-F238E27FC236}">
                <a16:creationId xmlns:a16="http://schemas.microsoft.com/office/drawing/2014/main" id="{C07745AA-B088-7AAD-930D-5CBE59DF0D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97415" y="3902168"/>
            <a:ext cx="1497817" cy="1893272"/>
          </a:xfrm>
          <a:prstGeom prst="rect">
            <a:avLst/>
          </a:prstGeom>
        </p:spPr>
      </p:pic>
      <p:pic>
        <p:nvPicPr>
          <p:cNvPr id="8" name="Image 7">
            <a:extLst>
              <a:ext uri="{FF2B5EF4-FFF2-40B4-BE49-F238E27FC236}">
                <a16:creationId xmlns:a16="http://schemas.microsoft.com/office/drawing/2014/main" id="{9DEA01CB-53DC-8F90-AB21-50F329AAC59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02465" y="3902168"/>
            <a:ext cx="1461620" cy="1908577"/>
          </a:xfrm>
          <a:prstGeom prst="rect">
            <a:avLst/>
          </a:prstGeom>
        </p:spPr>
      </p:pic>
      <p:cxnSp>
        <p:nvCxnSpPr>
          <p:cNvPr id="13" name="Connecteur droit 12">
            <a:extLst>
              <a:ext uri="{FF2B5EF4-FFF2-40B4-BE49-F238E27FC236}">
                <a16:creationId xmlns:a16="http://schemas.microsoft.com/office/drawing/2014/main" id="{92753FD6-3A36-0061-95FF-631D168FC88C}"/>
              </a:ext>
            </a:extLst>
          </p:cNvPr>
          <p:cNvCxnSpPr>
            <a:cxnSpLocks/>
          </p:cNvCxnSpPr>
          <p:nvPr/>
        </p:nvCxnSpPr>
        <p:spPr bwMode="auto">
          <a:xfrm>
            <a:off x="4716015" y="908720"/>
            <a:ext cx="1" cy="5344432"/>
          </a:xfrm>
          <a:prstGeom prst="line">
            <a:avLst/>
          </a:prstGeom>
          <a:solidFill>
            <a:schemeClr val="accent1"/>
          </a:solidFill>
          <a:ln w="19050" cap="flat" cmpd="sng" algn="ctr">
            <a:solidFill>
              <a:srgbClr val="FFFF00"/>
            </a:solidFill>
            <a:prstDash val="solid"/>
            <a:round/>
            <a:headEnd type="none" w="med" len="med"/>
            <a:tailEnd type="none" w="med" len="med"/>
          </a:ln>
          <a:effectLst/>
        </p:spPr>
      </p:cxnSp>
      <p:cxnSp>
        <p:nvCxnSpPr>
          <p:cNvPr id="35" name="Connecteur droit avec flèche 34">
            <a:extLst>
              <a:ext uri="{FF2B5EF4-FFF2-40B4-BE49-F238E27FC236}">
                <a16:creationId xmlns:a16="http://schemas.microsoft.com/office/drawing/2014/main" id="{9FDC569F-40EF-35F0-08FF-3A2DE9FF3BC3}"/>
              </a:ext>
            </a:extLst>
          </p:cNvPr>
          <p:cNvCxnSpPr>
            <a:cxnSpLocks/>
          </p:cNvCxnSpPr>
          <p:nvPr/>
        </p:nvCxnSpPr>
        <p:spPr bwMode="auto">
          <a:xfrm>
            <a:off x="8148420" y="2674978"/>
            <a:ext cx="0" cy="1080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pic>
        <p:nvPicPr>
          <p:cNvPr id="42" name="Image 41">
            <a:extLst>
              <a:ext uri="{FF2B5EF4-FFF2-40B4-BE49-F238E27FC236}">
                <a16:creationId xmlns:a16="http://schemas.microsoft.com/office/drawing/2014/main" id="{ECD594FF-8A9A-3152-A5B7-3AEBD4D6E1F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84009" y="1077142"/>
            <a:ext cx="566103" cy="1015332"/>
          </a:xfrm>
          <a:prstGeom prst="rect">
            <a:avLst/>
          </a:prstGeom>
        </p:spPr>
      </p:pic>
      <p:sp>
        <p:nvSpPr>
          <p:cNvPr id="69" name="ZoneTexte 68">
            <a:extLst>
              <a:ext uri="{FF2B5EF4-FFF2-40B4-BE49-F238E27FC236}">
                <a16:creationId xmlns:a16="http://schemas.microsoft.com/office/drawing/2014/main" id="{7D7A2197-80F0-5B3B-5C64-E0828E7179C1}"/>
              </a:ext>
            </a:extLst>
          </p:cNvPr>
          <p:cNvSpPr txBox="1"/>
          <p:nvPr/>
        </p:nvSpPr>
        <p:spPr>
          <a:xfrm>
            <a:off x="8396522" y="3238265"/>
            <a:ext cx="929194" cy="307777"/>
          </a:xfrm>
          <a:prstGeom prst="rect">
            <a:avLst/>
          </a:prstGeom>
          <a:noFill/>
          <a:ln w="15875">
            <a:noFill/>
          </a:ln>
        </p:spPr>
        <p:txBody>
          <a:bodyPr wrap="square" rtlCol="0">
            <a:spAutoFit/>
          </a:bodyPr>
          <a:lstStyle/>
          <a:p>
            <a:pPr algn="ctr"/>
            <a:r>
              <a:rPr lang="en-US" sz="1400" dirty="0">
                <a:solidFill>
                  <a:schemeClr val="bg1"/>
                </a:solidFill>
              </a:rPr>
              <a:t>France</a:t>
            </a:r>
          </a:p>
        </p:txBody>
      </p:sp>
      <p:sp>
        <p:nvSpPr>
          <p:cNvPr id="2" name="ZoneTexte 1">
            <a:extLst>
              <a:ext uri="{FF2B5EF4-FFF2-40B4-BE49-F238E27FC236}">
                <a16:creationId xmlns:a16="http://schemas.microsoft.com/office/drawing/2014/main" id="{C2B4471E-1524-6548-3599-5717B9D72923}"/>
              </a:ext>
            </a:extLst>
          </p:cNvPr>
          <p:cNvSpPr txBox="1"/>
          <p:nvPr/>
        </p:nvSpPr>
        <p:spPr>
          <a:xfrm>
            <a:off x="1724913" y="5770374"/>
            <a:ext cx="1487140" cy="523220"/>
          </a:xfrm>
          <a:prstGeom prst="rect">
            <a:avLst/>
          </a:prstGeom>
          <a:noFill/>
          <a:ln w="15875">
            <a:noFill/>
          </a:ln>
        </p:spPr>
        <p:txBody>
          <a:bodyPr wrap="square" rtlCol="0">
            <a:spAutoFit/>
          </a:bodyPr>
          <a:lstStyle/>
          <a:p>
            <a:pPr algn="ctr"/>
            <a:r>
              <a:rPr lang="en-US" sz="1400" dirty="0">
                <a:solidFill>
                  <a:schemeClr val="bg1"/>
                </a:solidFill>
              </a:rPr>
              <a:t>Market value of Sweet Home 100</a:t>
            </a:r>
          </a:p>
        </p:txBody>
      </p:sp>
      <p:sp>
        <p:nvSpPr>
          <p:cNvPr id="3" name="ZoneTexte 2">
            <a:extLst>
              <a:ext uri="{FF2B5EF4-FFF2-40B4-BE49-F238E27FC236}">
                <a16:creationId xmlns:a16="http://schemas.microsoft.com/office/drawing/2014/main" id="{E60AF326-8591-8D8E-03C8-A6A11DDACC62}"/>
              </a:ext>
            </a:extLst>
          </p:cNvPr>
          <p:cNvSpPr txBox="1"/>
          <p:nvPr/>
        </p:nvSpPr>
        <p:spPr>
          <a:xfrm>
            <a:off x="377555" y="779962"/>
            <a:ext cx="3956097" cy="369332"/>
          </a:xfrm>
          <a:prstGeom prst="rect">
            <a:avLst/>
          </a:prstGeom>
          <a:noFill/>
          <a:ln w="15875">
            <a:noFill/>
          </a:ln>
        </p:spPr>
        <p:txBody>
          <a:bodyPr wrap="square" rtlCol="0">
            <a:spAutoFit/>
          </a:bodyPr>
          <a:lstStyle/>
          <a:p>
            <a:pPr algn="ctr"/>
            <a:r>
              <a:rPr lang="en-US" sz="1800" dirty="0">
                <a:solidFill>
                  <a:srgbClr val="FFFF00"/>
                </a:solidFill>
              </a:rPr>
              <a:t>US Corporation qualifies as an SPI</a:t>
            </a:r>
            <a:endParaRPr lang="en-US" sz="1600" dirty="0">
              <a:solidFill>
                <a:srgbClr val="FFFF00"/>
              </a:solidFill>
            </a:endParaRPr>
          </a:p>
        </p:txBody>
      </p:sp>
      <p:sp>
        <p:nvSpPr>
          <p:cNvPr id="5" name="ZoneTexte 4">
            <a:extLst>
              <a:ext uri="{FF2B5EF4-FFF2-40B4-BE49-F238E27FC236}">
                <a16:creationId xmlns:a16="http://schemas.microsoft.com/office/drawing/2014/main" id="{46BE70E7-2606-3184-9773-BA32E977A8C1}"/>
              </a:ext>
            </a:extLst>
          </p:cNvPr>
          <p:cNvSpPr txBox="1"/>
          <p:nvPr/>
        </p:nvSpPr>
        <p:spPr>
          <a:xfrm>
            <a:off x="4997816" y="779148"/>
            <a:ext cx="4007282" cy="369332"/>
          </a:xfrm>
          <a:prstGeom prst="rect">
            <a:avLst/>
          </a:prstGeom>
          <a:noFill/>
          <a:ln w="15875">
            <a:noFill/>
          </a:ln>
        </p:spPr>
        <p:txBody>
          <a:bodyPr wrap="square" rtlCol="0">
            <a:spAutoFit/>
          </a:bodyPr>
          <a:lstStyle/>
          <a:p>
            <a:pPr algn="ctr"/>
            <a:r>
              <a:rPr lang="en-US" sz="1800" dirty="0">
                <a:solidFill>
                  <a:srgbClr val="FFFF00"/>
                </a:solidFill>
              </a:rPr>
              <a:t>US Corporation does not qualify as an SPI</a:t>
            </a:r>
            <a:endParaRPr lang="en-US" sz="1600" dirty="0">
              <a:solidFill>
                <a:srgbClr val="FFFF00"/>
              </a:solidFill>
            </a:endParaRPr>
          </a:p>
        </p:txBody>
      </p:sp>
      <p:sp>
        <p:nvSpPr>
          <p:cNvPr id="4" name="ZoneTexte 3">
            <a:extLst>
              <a:ext uri="{FF2B5EF4-FFF2-40B4-BE49-F238E27FC236}">
                <a16:creationId xmlns:a16="http://schemas.microsoft.com/office/drawing/2014/main" id="{8580802B-474C-7AC6-A59E-D17F4F2B7242}"/>
              </a:ext>
            </a:extLst>
          </p:cNvPr>
          <p:cNvSpPr txBox="1"/>
          <p:nvPr/>
        </p:nvSpPr>
        <p:spPr>
          <a:xfrm>
            <a:off x="1546810" y="2256582"/>
            <a:ext cx="1703065" cy="307777"/>
          </a:xfrm>
          <a:prstGeom prst="rect">
            <a:avLst/>
          </a:prstGeom>
          <a:noFill/>
          <a:ln w="15875">
            <a:solidFill>
              <a:schemeClr val="bg1"/>
            </a:solidFill>
          </a:ln>
        </p:spPr>
        <p:txBody>
          <a:bodyPr wrap="square" rtlCol="0">
            <a:spAutoFit/>
          </a:bodyPr>
          <a:lstStyle/>
          <a:p>
            <a:pPr algn="ctr"/>
            <a:r>
              <a:rPr lang="en-US" sz="1400" dirty="0">
                <a:solidFill>
                  <a:schemeClr val="bg1"/>
                </a:solidFill>
              </a:rPr>
              <a:t>US Corporation</a:t>
            </a:r>
          </a:p>
        </p:txBody>
      </p:sp>
      <p:cxnSp>
        <p:nvCxnSpPr>
          <p:cNvPr id="6" name="Connecteur droit avec flèche 5">
            <a:extLst>
              <a:ext uri="{FF2B5EF4-FFF2-40B4-BE49-F238E27FC236}">
                <a16:creationId xmlns:a16="http://schemas.microsoft.com/office/drawing/2014/main" id="{E0921998-4228-FCF0-E144-34ED996B2FEC}"/>
              </a:ext>
            </a:extLst>
          </p:cNvPr>
          <p:cNvCxnSpPr>
            <a:cxnSpLocks/>
          </p:cNvCxnSpPr>
          <p:nvPr/>
        </p:nvCxnSpPr>
        <p:spPr bwMode="auto">
          <a:xfrm>
            <a:off x="2436293" y="2020811"/>
            <a:ext cx="0" cy="221238"/>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21" name="Connecteur droit 20">
            <a:extLst>
              <a:ext uri="{FF2B5EF4-FFF2-40B4-BE49-F238E27FC236}">
                <a16:creationId xmlns:a16="http://schemas.microsoft.com/office/drawing/2014/main" id="{397344F7-746A-AF28-7121-EBDAE69ED4EE}"/>
              </a:ext>
            </a:extLst>
          </p:cNvPr>
          <p:cNvCxnSpPr>
            <a:cxnSpLocks/>
          </p:cNvCxnSpPr>
          <p:nvPr/>
        </p:nvCxnSpPr>
        <p:spPr bwMode="auto">
          <a:xfrm flipH="1">
            <a:off x="0" y="3260063"/>
            <a:ext cx="9144000" cy="0"/>
          </a:xfrm>
          <a:prstGeom prst="line">
            <a:avLst/>
          </a:prstGeom>
          <a:solidFill>
            <a:schemeClr val="accent1"/>
          </a:solidFill>
          <a:ln w="19050" cap="flat" cmpd="sng" algn="ctr">
            <a:solidFill>
              <a:srgbClr val="FFFF00"/>
            </a:solidFill>
            <a:prstDash val="solid"/>
            <a:round/>
            <a:headEnd type="none" w="med" len="med"/>
            <a:tailEnd type="none" w="med" len="med"/>
          </a:ln>
          <a:effectLst/>
        </p:spPr>
      </p:cxnSp>
      <p:sp>
        <p:nvSpPr>
          <p:cNvPr id="25" name="ZoneTexte 24">
            <a:extLst>
              <a:ext uri="{FF2B5EF4-FFF2-40B4-BE49-F238E27FC236}">
                <a16:creationId xmlns:a16="http://schemas.microsoft.com/office/drawing/2014/main" id="{20DE082D-0464-D505-D5DD-BB6993065A21}"/>
              </a:ext>
            </a:extLst>
          </p:cNvPr>
          <p:cNvSpPr txBox="1"/>
          <p:nvPr/>
        </p:nvSpPr>
        <p:spPr>
          <a:xfrm>
            <a:off x="1561905" y="2809413"/>
            <a:ext cx="1703065" cy="307777"/>
          </a:xfrm>
          <a:prstGeom prst="rect">
            <a:avLst/>
          </a:prstGeom>
          <a:noFill/>
          <a:ln w="15875">
            <a:solidFill>
              <a:schemeClr val="bg1"/>
            </a:solidFill>
          </a:ln>
        </p:spPr>
        <p:txBody>
          <a:bodyPr wrap="square" rtlCol="0">
            <a:spAutoFit/>
          </a:bodyPr>
          <a:lstStyle/>
          <a:p>
            <a:pPr algn="ctr"/>
            <a:r>
              <a:rPr lang="en-US" sz="1400" dirty="0">
                <a:solidFill>
                  <a:schemeClr val="bg1"/>
                </a:solidFill>
              </a:rPr>
              <a:t>Foreign Corporation</a:t>
            </a:r>
          </a:p>
        </p:txBody>
      </p:sp>
      <p:cxnSp>
        <p:nvCxnSpPr>
          <p:cNvPr id="30" name="Connecteur droit avec flèche 29">
            <a:extLst>
              <a:ext uri="{FF2B5EF4-FFF2-40B4-BE49-F238E27FC236}">
                <a16:creationId xmlns:a16="http://schemas.microsoft.com/office/drawing/2014/main" id="{D3D3F272-9EDA-89A3-4D97-8574E91EC0A0}"/>
              </a:ext>
            </a:extLst>
          </p:cNvPr>
          <p:cNvCxnSpPr>
            <a:cxnSpLocks/>
          </p:cNvCxnSpPr>
          <p:nvPr/>
        </p:nvCxnSpPr>
        <p:spPr bwMode="auto">
          <a:xfrm>
            <a:off x="2413438" y="2564359"/>
            <a:ext cx="0" cy="221238"/>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31" name="Connecteur droit avec flèche 30">
            <a:extLst>
              <a:ext uri="{FF2B5EF4-FFF2-40B4-BE49-F238E27FC236}">
                <a16:creationId xmlns:a16="http://schemas.microsoft.com/office/drawing/2014/main" id="{A37C45F2-F65B-BFE0-27A7-8AC7B45283C6}"/>
              </a:ext>
            </a:extLst>
          </p:cNvPr>
          <p:cNvCxnSpPr>
            <a:cxnSpLocks/>
          </p:cNvCxnSpPr>
          <p:nvPr/>
        </p:nvCxnSpPr>
        <p:spPr bwMode="auto">
          <a:xfrm>
            <a:off x="2409993" y="3130265"/>
            <a:ext cx="0" cy="216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32" name="Connecteur droit avec flèche 31">
            <a:extLst>
              <a:ext uri="{FF2B5EF4-FFF2-40B4-BE49-F238E27FC236}">
                <a16:creationId xmlns:a16="http://schemas.microsoft.com/office/drawing/2014/main" id="{8BE51CE0-07E7-0F14-7922-0BED64B7418E}"/>
              </a:ext>
            </a:extLst>
          </p:cNvPr>
          <p:cNvCxnSpPr>
            <a:cxnSpLocks/>
          </p:cNvCxnSpPr>
          <p:nvPr/>
        </p:nvCxnSpPr>
        <p:spPr bwMode="auto">
          <a:xfrm>
            <a:off x="6167343" y="2062049"/>
            <a:ext cx="0" cy="180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sp>
        <p:nvSpPr>
          <p:cNvPr id="33" name="ZoneTexte 32">
            <a:extLst>
              <a:ext uri="{FF2B5EF4-FFF2-40B4-BE49-F238E27FC236}">
                <a16:creationId xmlns:a16="http://schemas.microsoft.com/office/drawing/2014/main" id="{8E7A3498-6F6B-B871-5234-C71422E4FDD5}"/>
              </a:ext>
            </a:extLst>
          </p:cNvPr>
          <p:cNvSpPr txBox="1"/>
          <p:nvPr/>
        </p:nvSpPr>
        <p:spPr>
          <a:xfrm>
            <a:off x="1558460" y="3357847"/>
            <a:ext cx="1703065" cy="307777"/>
          </a:xfrm>
          <a:prstGeom prst="rect">
            <a:avLst/>
          </a:prstGeom>
          <a:noFill/>
          <a:ln w="15875">
            <a:solidFill>
              <a:schemeClr val="bg1"/>
            </a:solidFill>
          </a:ln>
        </p:spPr>
        <p:txBody>
          <a:bodyPr wrap="square" rtlCol="0">
            <a:spAutoFit/>
          </a:bodyPr>
          <a:lstStyle/>
          <a:p>
            <a:pPr algn="ctr"/>
            <a:r>
              <a:rPr lang="en-US" sz="1400" dirty="0">
                <a:solidFill>
                  <a:schemeClr val="bg1"/>
                </a:solidFill>
              </a:rPr>
              <a:t>French Corporation</a:t>
            </a:r>
          </a:p>
        </p:txBody>
      </p:sp>
      <p:pic>
        <p:nvPicPr>
          <p:cNvPr id="37" name="Image 36">
            <a:extLst>
              <a:ext uri="{FF2B5EF4-FFF2-40B4-BE49-F238E27FC236}">
                <a16:creationId xmlns:a16="http://schemas.microsoft.com/office/drawing/2014/main" id="{5A3A1CC4-4C58-D88D-6DA3-A9190EB766E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71532" y="4327964"/>
            <a:ext cx="1073521" cy="1041679"/>
          </a:xfrm>
          <a:prstGeom prst="rect">
            <a:avLst/>
          </a:prstGeom>
        </p:spPr>
      </p:pic>
      <p:sp>
        <p:nvSpPr>
          <p:cNvPr id="38" name="ZoneTexte 37">
            <a:extLst>
              <a:ext uri="{FF2B5EF4-FFF2-40B4-BE49-F238E27FC236}">
                <a16:creationId xmlns:a16="http://schemas.microsoft.com/office/drawing/2014/main" id="{2F51130B-384B-82D2-F28A-93650FF5D2C1}"/>
              </a:ext>
            </a:extLst>
          </p:cNvPr>
          <p:cNvSpPr txBox="1"/>
          <p:nvPr/>
        </p:nvSpPr>
        <p:spPr>
          <a:xfrm>
            <a:off x="3239375" y="5396599"/>
            <a:ext cx="1487140" cy="738664"/>
          </a:xfrm>
          <a:prstGeom prst="rect">
            <a:avLst/>
          </a:prstGeom>
          <a:noFill/>
          <a:ln w="15875">
            <a:noFill/>
          </a:ln>
        </p:spPr>
        <p:txBody>
          <a:bodyPr wrap="square" rtlCol="0">
            <a:spAutoFit/>
          </a:bodyPr>
          <a:lstStyle/>
          <a:p>
            <a:pPr algn="ctr"/>
            <a:r>
              <a:rPr lang="en-US" sz="1400" dirty="0">
                <a:solidFill>
                  <a:schemeClr val="bg1"/>
                </a:solidFill>
              </a:rPr>
              <a:t>Market value of French movable assets 50</a:t>
            </a:r>
          </a:p>
        </p:txBody>
      </p:sp>
      <p:sp>
        <p:nvSpPr>
          <p:cNvPr id="40" name="ZoneTexte 39">
            <a:extLst>
              <a:ext uri="{FF2B5EF4-FFF2-40B4-BE49-F238E27FC236}">
                <a16:creationId xmlns:a16="http://schemas.microsoft.com/office/drawing/2014/main" id="{27EEDE93-A5F1-497E-D561-C83011DB282F}"/>
              </a:ext>
            </a:extLst>
          </p:cNvPr>
          <p:cNvSpPr txBox="1"/>
          <p:nvPr/>
        </p:nvSpPr>
        <p:spPr>
          <a:xfrm>
            <a:off x="-87042" y="3264376"/>
            <a:ext cx="929194" cy="307777"/>
          </a:xfrm>
          <a:prstGeom prst="rect">
            <a:avLst/>
          </a:prstGeom>
          <a:noFill/>
          <a:ln w="15875">
            <a:noFill/>
          </a:ln>
        </p:spPr>
        <p:txBody>
          <a:bodyPr wrap="square" rtlCol="0">
            <a:spAutoFit/>
          </a:bodyPr>
          <a:lstStyle/>
          <a:p>
            <a:pPr algn="ctr"/>
            <a:r>
              <a:rPr lang="en-US" sz="1400" dirty="0">
                <a:solidFill>
                  <a:schemeClr val="bg1"/>
                </a:solidFill>
              </a:rPr>
              <a:t>France</a:t>
            </a:r>
          </a:p>
        </p:txBody>
      </p:sp>
      <p:cxnSp>
        <p:nvCxnSpPr>
          <p:cNvPr id="41" name="Connecteur droit avec flèche 40">
            <a:extLst>
              <a:ext uri="{FF2B5EF4-FFF2-40B4-BE49-F238E27FC236}">
                <a16:creationId xmlns:a16="http://schemas.microsoft.com/office/drawing/2014/main" id="{B88C87B6-A403-1619-9922-3CC55D78B4F8}"/>
              </a:ext>
            </a:extLst>
          </p:cNvPr>
          <p:cNvCxnSpPr>
            <a:cxnSpLocks/>
          </p:cNvCxnSpPr>
          <p:nvPr/>
        </p:nvCxnSpPr>
        <p:spPr bwMode="auto">
          <a:xfrm>
            <a:off x="6194852" y="2606801"/>
            <a:ext cx="0" cy="221238"/>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44" name="Connecteur droit avec flèche 43">
            <a:extLst>
              <a:ext uri="{FF2B5EF4-FFF2-40B4-BE49-F238E27FC236}">
                <a16:creationId xmlns:a16="http://schemas.microsoft.com/office/drawing/2014/main" id="{A8F33010-9FB2-8CED-A268-A3487A3E6579}"/>
              </a:ext>
            </a:extLst>
          </p:cNvPr>
          <p:cNvCxnSpPr>
            <a:cxnSpLocks/>
          </p:cNvCxnSpPr>
          <p:nvPr/>
        </p:nvCxnSpPr>
        <p:spPr bwMode="auto">
          <a:xfrm>
            <a:off x="6181974" y="3148265"/>
            <a:ext cx="0" cy="216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45" name="Connecteur droit avec flèche 44">
            <a:extLst>
              <a:ext uri="{FF2B5EF4-FFF2-40B4-BE49-F238E27FC236}">
                <a16:creationId xmlns:a16="http://schemas.microsoft.com/office/drawing/2014/main" id="{86487731-9976-54DD-D81C-19F383B887CA}"/>
              </a:ext>
            </a:extLst>
          </p:cNvPr>
          <p:cNvCxnSpPr>
            <a:cxnSpLocks/>
          </p:cNvCxnSpPr>
          <p:nvPr/>
        </p:nvCxnSpPr>
        <p:spPr bwMode="auto">
          <a:xfrm>
            <a:off x="2417862" y="3665624"/>
            <a:ext cx="0" cy="221238"/>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sp>
        <p:nvSpPr>
          <p:cNvPr id="48" name="ZoneTexte 47">
            <a:extLst>
              <a:ext uri="{FF2B5EF4-FFF2-40B4-BE49-F238E27FC236}">
                <a16:creationId xmlns:a16="http://schemas.microsoft.com/office/drawing/2014/main" id="{39EB4501-9030-C1EB-C8E0-55BFCE00F193}"/>
              </a:ext>
            </a:extLst>
          </p:cNvPr>
          <p:cNvSpPr txBox="1"/>
          <p:nvPr/>
        </p:nvSpPr>
        <p:spPr>
          <a:xfrm>
            <a:off x="3212053" y="2235319"/>
            <a:ext cx="524214" cy="307777"/>
          </a:xfrm>
          <a:prstGeom prst="rect">
            <a:avLst/>
          </a:prstGeom>
          <a:noFill/>
          <a:ln w="15875">
            <a:noFill/>
          </a:ln>
        </p:spPr>
        <p:txBody>
          <a:bodyPr wrap="square" rtlCol="0">
            <a:spAutoFit/>
          </a:bodyPr>
          <a:lstStyle/>
          <a:p>
            <a:pPr algn="ctr"/>
            <a:r>
              <a:rPr lang="en-US" sz="1400" dirty="0">
                <a:solidFill>
                  <a:schemeClr val="bg1"/>
                </a:solidFill>
              </a:rPr>
              <a:t>SPI</a:t>
            </a:r>
          </a:p>
        </p:txBody>
      </p:sp>
      <p:sp>
        <p:nvSpPr>
          <p:cNvPr id="49" name="ZoneTexte 48">
            <a:extLst>
              <a:ext uri="{FF2B5EF4-FFF2-40B4-BE49-F238E27FC236}">
                <a16:creationId xmlns:a16="http://schemas.microsoft.com/office/drawing/2014/main" id="{2F237E78-609F-2F62-618F-4C1AEC4E8C21}"/>
              </a:ext>
            </a:extLst>
          </p:cNvPr>
          <p:cNvSpPr txBox="1"/>
          <p:nvPr/>
        </p:nvSpPr>
        <p:spPr>
          <a:xfrm>
            <a:off x="3239375" y="2800165"/>
            <a:ext cx="524214" cy="307777"/>
          </a:xfrm>
          <a:prstGeom prst="rect">
            <a:avLst/>
          </a:prstGeom>
          <a:noFill/>
          <a:ln w="15875">
            <a:noFill/>
          </a:ln>
        </p:spPr>
        <p:txBody>
          <a:bodyPr wrap="square" rtlCol="0">
            <a:spAutoFit/>
          </a:bodyPr>
          <a:lstStyle/>
          <a:p>
            <a:pPr algn="ctr"/>
            <a:r>
              <a:rPr lang="en-US" sz="1400" dirty="0">
                <a:solidFill>
                  <a:schemeClr val="bg1"/>
                </a:solidFill>
              </a:rPr>
              <a:t>SPI</a:t>
            </a:r>
          </a:p>
        </p:txBody>
      </p:sp>
      <p:sp>
        <p:nvSpPr>
          <p:cNvPr id="50" name="ZoneTexte 49">
            <a:extLst>
              <a:ext uri="{FF2B5EF4-FFF2-40B4-BE49-F238E27FC236}">
                <a16:creationId xmlns:a16="http://schemas.microsoft.com/office/drawing/2014/main" id="{ABE438A9-8E9F-7F39-82AE-0755C3996959}"/>
              </a:ext>
            </a:extLst>
          </p:cNvPr>
          <p:cNvSpPr txBox="1"/>
          <p:nvPr/>
        </p:nvSpPr>
        <p:spPr>
          <a:xfrm>
            <a:off x="3261525" y="3359595"/>
            <a:ext cx="524214" cy="307777"/>
          </a:xfrm>
          <a:prstGeom prst="rect">
            <a:avLst/>
          </a:prstGeom>
          <a:noFill/>
          <a:ln w="15875">
            <a:noFill/>
          </a:ln>
        </p:spPr>
        <p:txBody>
          <a:bodyPr wrap="square" rtlCol="0">
            <a:spAutoFit/>
          </a:bodyPr>
          <a:lstStyle/>
          <a:p>
            <a:pPr algn="ctr"/>
            <a:r>
              <a:rPr lang="en-US" sz="1400" dirty="0">
                <a:solidFill>
                  <a:schemeClr val="bg1"/>
                </a:solidFill>
              </a:rPr>
              <a:t>SPI</a:t>
            </a:r>
          </a:p>
        </p:txBody>
      </p:sp>
      <p:pic>
        <p:nvPicPr>
          <p:cNvPr id="51" name="Image 50">
            <a:extLst>
              <a:ext uri="{FF2B5EF4-FFF2-40B4-BE49-F238E27FC236}">
                <a16:creationId xmlns:a16="http://schemas.microsoft.com/office/drawing/2014/main" id="{970E5DEB-3465-A214-B7FF-54CBA9209EE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182336" y="3776243"/>
            <a:ext cx="1932168" cy="2200966"/>
          </a:xfrm>
          <a:prstGeom prst="rect">
            <a:avLst/>
          </a:prstGeom>
        </p:spPr>
      </p:pic>
      <p:sp>
        <p:nvSpPr>
          <p:cNvPr id="52" name="ZoneTexte 51">
            <a:extLst>
              <a:ext uri="{FF2B5EF4-FFF2-40B4-BE49-F238E27FC236}">
                <a16:creationId xmlns:a16="http://schemas.microsoft.com/office/drawing/2014/main" id="{0B9E5A28-0114-A905-95F4-3B64642E03AF}"/>
              </a:ext>
            </a:extLst>
          </p:cNvPr>
          <p:cNvSpPr txBox="1"/>
          <p:nvPr/>
        </p:nvSpPr>
        <p:spPr>
          <a:xfrm>
            <a:off x="7232632" y="2800164"/>
            <a:ext cx="524214" cy="307777"/>
          </a:xfrm>
          <a:prstGeom prst="rect">
            <a:avLst/>
          </a:prstGeom>
          <a:noFill/>
          <a:ln w="15875">
            <a:noFill/>
          </a:ln>
        </p:spPr>
        <p:txBody>
          <a:bodyPr wrap="square" rtlCol="0">
            <a:spAutoFit/>
          </a:bodyPr>
          <a:lstStyle/>
          <a:p>
            <a:pPr algn="ctr"/>
            <a:r>
              <a:rPr lang="en-US" sz="1400" dirty="0">
                <a:solidFill>
                  <a:schemeClr val="bg1"/>
                </a:solidFill>
              </a:rPr>
              <a:t>SPI</a:t>
            </a:r>
          </a:p>
        </p:txBody>
      </p:sp>
      <p:sp>
        <p:nvSpPr>
          <p:cNvPr id="53" name="ZoneTexte 52">
            <a:extLst>
              <a:ext uri="{FF2B5EF4-FFF2-40B4-BE49-F238E27FC236}">
                <a16:creationId xmlns:a16="http://schemas.microsoft.com/office/drawing/2014/main" id="{87BE7371-6D5D-4220-5A1D-C2B1DC60CE24}"/>
              </a:ext>
            </a:extLst>
          </p:cNvPr>
          <p:cNvSpPr txBox="1"/>
          <p:nvPr/>
        </p:nvSpPr>
        <p:spPr>
          <a:xfrm>
            <a:off x="7199740" y="3353509"/>
            <a:ext cx="524214" cy="307777"/>
          </a:xfrm>
          <a:prstGeom prst="rect">
            <a:avLst/>
          </a:prstGeom>
          <a:noFill/>
          <a:ln w="15875">
            <a:noFill/>
          </a:ln>
        </p:spPr>
        <p:txBody>
          <a:bodyPr wrap="square" rtlCol="0">
            <a:spAutoFit/>
          </a:bodyPr>
          <a:lstStyle/>
          <a:p>
            <a:pPr algn="ctr"/>
            <a:r>
              <a:rPr lang="en-US" sz="1400" dirty="0">
                <a:solidFill>
                  <a:schemeClr val="bg1"/>
                </a:solidFill>
              </a:rPr>
              <a:t>SPI</a:t>
            </a:r>
          </a:p>
        </p:txBody>
      </p:sp>
      <p:sp>
        <p:nvSpPr>
          <p:cNvPr id="54" name="ZoneTexte 53">
            <a:extLst>
              <a:ext uri="{FF2B5EF4-FFF2-40B4-BE49-F238E27FC236}">
                <a16:creationId xmlns:a16="http://schemas.microsoft.com/office/drawing/2014/main" id="{3B24E06A-BE2E-F32C-EC26-A23CBAC3E61A}"/>
              </a:ext>
            </a:extLst>
          </p:cNvPr>
          <p:cNvSpPr txBox="1"/>
          <p:nvPr/>
        </p:nvSpPr>
        <p:spPr>
          <a:xfrm>
            <a:off x="5488804" y="2268200"/>
            <a:ext cx="1703065" cy="307777"/>
          </a:xfrm>
          <a:prstGeom prst="rect">
            <a:avLst/>
          </a:prstGeom>
          <a:noFill/>
          <a:ln w="15875">
            <a:solidFill>
              <a:schemeClr val="bg1"/>
            </a:solidFill>
          </a:ln>
        </p:spPr>
        <p:txBody>
          <a:bodyPr wrap="square" rtlCol="0">
            <a:spAutoFit/>
          </a:bodyPr>
          <a:lstStyle/>
          <a:p>
            <a:pPr algn="ctr"/>
            <a:r>
              <a:rPr lang="en-US" sz="1400" dirty="0">
                <a:solidFill>
                  <a:schemeClr val="bg1"/>
                </a:solidFill>
              </a:rPr>
              <a:t>US Corporation</a:t>
            </a:r>
          </a:p>
        </p:txBody>
      </p:sp>
      <p:sp>
        <p:nvSpPr>
          <p:cNvPr id="55" name="ZoneTexte 54">
            <a:extLst>
              <a:ext uri="{FF2B5EF4-FFF2-40B4-BE49-F238E27FC236}">
                <a16:creationId xmlns:a16="http://schemas.microsoft.com/office/drawing/2014/main" id="{B0287271-36F4-F9A3-678D-2EA037ED03A5}"/>
              </a:ext>
            </a:extLst>
          </p:cNvPr>
          <p:cNvSpPr txBox="1"/>
          <p:nvPr/>
        </p:nvSpPr>
        <p:spPr>
          <a:xfrm>
            <a:off x="5488804" y="2828039"/>
            <a:ext cx="1703065" cy="307777"/>
          </a:xfrm>
          <a:prstGeom prst="rect">
            <a:avLst/>
          </a:prstGeom>
          <a:noFill/>
          <a:ln w="15875">
            <a:solidFill>
              <a:schemeClr val="bg1"/>
            </a:solidFill>
          </a:ln>
        </p:spPr>
        <p:txBody>
          <a:bodyPr wrap="square" rtlCol="0">
            <a:spAutoFit/>
          </a:bodyPr>
          <a:lstStyle/>
          <a:p>
            <a:pPr algn="ctr"/>
            <a:r>
              <a:rPr lang="en-US" sz="1400" dirty="0">
                <a:solidFill>
                  <a:schemeClr val="bg1"/>
                </a:solidFill>
              </a:rPr>
              <a:t>Foreign Corporation</a:t>
            </a:r>
          </a:p>
        </p:txBody>
      </p:sp>
      <p:sp>
        <p:nvSpPr>
          <p:cNvPr id="56" name="ZoneTexte 55">
            <a:extLst>
              <a:ext uri="{FF2B5EF4-FFF2-40B4-BE49-F238E27FC236}">
                <a16:creationId xmlns:a16="http://schemas.microsoft.com/office/drawing/2014/main" id="{22CBAE3D-4E3A-3EFC-F2DE-3CDB0BC25D5D}"/>
              </a:ext>
            </a:extLst>
          </p:cNvPr>
          <p:cNvSpPr txBox="1"/>
          <p:nvPr/>
        </p:nvSpPr>
        <p:spPr>
          <a:xfrm>
            <a:off x="5488804" y="3364265"/>
            <a:ext cx="1703065" cy="307777"/>
          </a:xfrm>
          <a:prstGeom prst="rect">
            <a:avLst/>
          </a:prstGeom>
          <a:noFill/>
          <a:ln w="15875">
            <a:solidFill>
              <a:schemeClr val="bg1"/>
            </a:solidFill>
          </a:ln>
        </p:spPr>
        <p:txBody>
          <a:bodyPr wrap="square" rtlCol="0">
            <a:spAutoFit/>
          </a:bodyPr>
          <a:lstStyle/>
          <a:p>
            <a:pPr algn="ctr"/>
            <a:r>
              <a:rPr lang="en-US" sz="1400" dirty="0">
                <a:solidFill>
                  <a:schemeClr val="bg1"/>
                </a:solidFill>
              </a:rPr>
              <a:t>French Corporation</a:t>
            </a:r>
          </a:p>
        </p:txBody>
      </p:sp>
      <p:cxnSp>
        <p:nvCxnSpPr>
          <p:cNvPr id="57" name="Connecteur droit avec flèche 56">
            <a:extLst>
              <a:ext uri="{FF2B5EF4-FFF2-40B4-BE49-F238E27FC236}">
                <a16:creationId xmlns:a16="http://schemas.microsoft.com/office/drawing/2014/main" id="{E8C3010E-0E63-5AEC-ADD7-F08C41BE8EB5}"/>
              </a:ext>
            </a:extLst>
          </p:cNvPr>
          <p:cNvCxnSpPr>
            <a:cxnSpLocks/>
          </p:cNvCxnSpPr>
          <p:nvPr/>
        </p:nvCxnSpPr>
        <p:spPr bwMode="auto">
          <a:xfrm>
            <a:off x="6194852" y="3672042"/>
            <a:ext cx="0" cy="221238"/>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cxnSp>
        <p:nvCxnSpPr>
          <p:cNvPr id="58" name="Connecteur droit avec flèche 57">
            <a:extLst>
              <a:ext uri="{FF2B5EF4-FFF2-40B4-BE49-F238E27FC236}">
                <a16:creationId xmlns:a16="http://schemas.microsoft.com/office/drawing/2014/main" id="{660E230C-FF35-0BA6-430D-19F720FC2BA9}"/>
              </a:ext>
            </a:extLst>
          </p:cNvPr>
          <p:cNvCxnSpPr>
            <a:cxnSpLocks/>
          </p:cNvCxnSpPr>
          <p:nvPr/>
        </p:nvCxnSpPr>
        <p:spPr bwMode="auto">
          <a:xfrm>
            <a:off x="6194851" y="2674978"/>
            <a:ext cx="1980000" cy="0"/>
          </a:xfrm>
          <a:prstGeom prst="straightConnector1">
            <a:avLst/>
          </a:prstGeom>
          <a:solidFill>
            <a:schemeClr val="accent1"/>
          </a:solidFill>
          <a:ln w="12700" cap="flat" cmpd="sng" algn="ctr">
            <a:solidFill>
              <a:schemeClr val="bg1"/>
            </a:solidFill>
            <a:prstDash val="solid"/>
            <a:round/>
            <a:headEnd type="none" w="med" len="med"/>
            <a:tailEnd type="none"/>
          </a:ln>
          <a:effectLst/>
        </p:spPr>
      </p:cxnSp>
      <p:cxnSp>
        <p:nvCxnSpPr>
          <p:cNvPr id="60" name="Connecteur droit avec flèche 59">
            <a:extLst>
              <a:ext uri="{FF2B5EF4-FFF2-40B4-BE49-F238E27FC236}">
                <a16:creationId xmlns:a16="http://schemas.microsoft.com/office/drawing/2014/main" id="{A37B6292-5438-2959-79CA-7E00FAD2BEB1}"/>
              </a:ext>
            </a:extLst>
          </p:cNvPr>
          <p:cNvCxnSpPr>
            <a:cxnSpLocks/>
          </p:cNvCxnSpPr>
          <p:nvPr/>
        </p:nvCxnSpPr>
        <p:spPr bwMode="auto">
          <a:xfrm>
            <a:off x="2409992" y="2664265"/>
            <a:ext cx="1692000" cy="0"/>
          </a:xfrm>
          <a:prstGeom prst="straightConnector1">
            <a:avLst/>
          </a:prstGeom>
          <a:solidFill>
            <a:schemeClr val="accent1"/>
          </a:solidFill>
          <a:ln w="12700" cap="flat" cmpd="sng" algn="ctr">
            <a:solidFill>
              <a:schemeClr val="bg1"/>
            </a:solidFill>
            <a:prstDash val="solid"/>
            <a:round/>
            <a:headEnd type="none" w="med" len="med"/>
            <a:tailEnd type="none"/>
          </a:ln>
          <a:effectLst/>
        </p:spPr>
      </p:cxnSp>
      <p:cxnSp>
        <p:nvCxnSpPr>
          <p:cNvPr id="61" name="Connecteur droit avec flèche 60">
            <a:extLst>
              <a:ext uri="{FF2B5EF4-FFF2-40B4-BE49-F238E27FC236}">
                <a16:creationId xmlns:a16="http://schemas.microsoft.com/office/drawing/2014/main" id="{B64E67EE-CB8A-FDEB-697E-2386522F8CA8}"/>
              </a:ext>
            </a:extLst>
          </p:cNvPr>
          <p:cNvCxnSpPr>
            <a:cxnSpLocks/>
          </p:cNvCxnSpPr>
          <p:nvPr/>
        </p:nvCxnSpPr>
        <p:spPr bwMode="auto">
          <a:xfrm>
            <a:off x="4101992" y="2664265"/>
            <a:ext cx="0" cy="1656000"/>
          </a:xfrm>
          <a:prstGeom prst="straightConnector1">
            <a:avLst/>
          </a:prstGeom>
          <a:solidFill>
            <a:schemeClr val="accent1"/>
          </a:solidFill>
          <a:ln w="12700" cap="flat" cmpd="sng" algn="ctr">
            <a:solidFill>
              <a:schemeClr val="bg1"/>
            </a:solidFill>
            <a:prstDash val="solid"/>
            <a:round/>
            <a:headEnd type="none" w="med" len="med"/>
            <a:tailEnd type="triangle"/>
          </a:ln>
          <a:effectLst/>
        </p:spPr>
      </p:cxnSp>
      <p:sp>
        <p:nvSpPr>
          <p:cNvPr id="62" name="ZoneTexte 61">
            <a:extLst>
              <a:ext uri="{FF2B5EF4-FFF2-40B4-BE49-F238E27FC236}">
                <a16:creationId xmlns:a16="http://schemas.microsoft.com/office/drawing/2014/main" id="{EB503E9A-10FA-0CF3-6DB1-DE648743D810}"/>
              </a:ext>
            </a:extLst>
          </p:cNvPr>
          <p:cNvSpPr txBox="1"/>
          <p:nvPr/>
        </p:nvSpPr>
        <p:spPr>
          <a:xfrm>
            <a:off x="4894778" y="5827486"/>
            <a:ext cx="1487140" cy="307777"/>
          </a:xfrm>
          <a:prstGeom prst="rect">
            <a:avLst/>
          </a:prstGeom>
          <a:noFill/>
          <a:ln w="15875">
            <a:noFill/>
          </a:ln>
        </p:spPr>
        <p:txBody>
          <a:bodyPr wrap="square" rtlCol="0">
            <a:spAutoFit/>
          </a:bodyPr>
          <a:lstStyle/>
          <a:p>
            <a:pPr algn="ctr"/>
            <a:r>
              <a:rPr lang="en-US" sz="1400" dirty="0">
                <a:solidFill>
                  <a:schemeClr val="bg1"/>
                </a:solidFill>
              </a:rPr>
              <a:t>Market value 100</a:t>
            </a:r>
          </a:p>
        </p:txBody>
      </p:sp>
      <p:sp>
        <p:nvSpPr>
          <p:cNvPr id="63" name="ZoneTexte 62">
            <a:extLst>
              <a:ext uri="{FF2B5EF4-FFF2-40B4-BE49-F238E27FC236}">
                <a16:creationId xmlns:a16="http://schemas.microsoft.com/office/drawing/2014/main" id="{EA548A81-8ABA-9C2C-C5F3-D0476C4C737B}"/>
              </a:ext>
            </a:extLst>
          </p:cNvPr>
          <p:cNvSpPr txBox="1"/>
          <p:nvPr/>
        </p:nvSpPr>
        <p:spPr>
          <a:xfrm>
            <a:off x="7399779" y="5952432"/>
            <a:ext cx="1487140" cy="307777"/>
          </a:xfrm>
          <a:prstGeom prst="rect">
            <a:avLst/>
          </a:prstGeom>
          <a:noFill/>
          <a:ln w="15875">
            <a:noFill/>
          </a:ln>
        </p:spPr>
        <p:txBody>
          <a:bodyPr wrap="square" rtlCol="0">
            <a:spAutoFit/>
          </a:bodyPr>
          <a:lstStyle/>
          <a:p>
            <a:pPr algn="ctr"/>
            <a:r>
              <a:rPr lang="en-US" sz="1400" dirty="0">
                <a:solidFill>
                  <a:schemeClr val="bg1"/>
                </a:solidFill>
              </a:rPr>
              <a:t>Market value 120</a:t>
            </a:r>
          </a:p>
        </p:txBody>
      </p:sp>
    </p:spTree>
    <p:extLst>
      <p:ext uri="{BB962C8B-B14F-4D97-AF65-F5344CB8AC3E}">
        <p14:creationId xmlns:p14="http://schemas.microsoft.com/office/powerpoint/2010/main" val="1892851052"/>
      </p:ext>
    </p:extLst>
  </p:cSld>
  <p:clrMapOvr>
    <a:masterClrMapping/>
  </p:clrMapOvr>
  <p:transition spd="slow">
    <p:wipe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29562" y="476672"/>
            <a:ext cx="7884876" cy="864096"/>
          </a:xfrm>
        </p:spPr>
        <p:txBody>
          <a:bodyPr/>
          <a:lstStyle/>
          <a:p>
            <a:r>
              <a:rPr lang="en-US" sz="2400" dirty="0">
                <a:latin typeface="Garamond" panose="02020404030301010803" pitchFamily="18" charset="0"/>
              </a:rPr>
              <a:t>Taxes due in France at the time of the purchase of Sweet Home</a:t>
            </a:r>
          </a:p>
        </p:txBody>
      </p:sp>
      <p:sp>
        <p:nvSpPr>
          <p:cNvPr id="4" name="ZoneTexte 3">
            <a:extLst>
              <a:ext uri="{FF2B5EF4-FFF2-40B4-BE49-F238E27FC236}">
                <a16:creationId xmlns:a16="http://schemas.microsoft.com/office/drawing/2014/main" id="{683DAC7B-0A97-B28F-9DEB-61BDC48F8007}"/>
              </a:ext>
            </a:extLst>
          </p:cNvPr>
          <p:cNvSpPr txBox="1"/>
          <p:nvPr/>
        </p:nvSpPr>
        <p:spPr>
          <a:xfrm>
            <a:off x="863588" y="1628800"/>
            <a:ext cx="7416824" cy="3046668"/>
          </a:xfrm>
          <a:prstGeom prst="rect">
            <a:avLst/>
          </a:prstGeom>
          <a:noFill/>
        </p:spPr>
        <p:txBody>
          <a:bodyPr wrap="square" rtlCol="0">
            <a:spAutoFit/>
          </a:bodyPr>
          <a:lstStyle/>
          <a:p>
            <a:pPr marL="342900" lvl="0" indent="-342900" algn="just">
              <a:lnSpc>
                <a:spcPct val="107000"/>
              </a:lnSpc>
              <a:buFont typeface="Symbol" panose="05050102010706020507" pitchFamily="18"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Sweet Home is purchased</a:t>
            </a:r>
          </a:p>
          <a:p>
            <a:pPr marL="342900" lvl="0" indent="-342900" algn="just">
              <a:lnSpc>
                <a:spcPct val="107000"/>
              </a:lnSpc>
              <a:buFont typeface="Symbol" panose="05050102010706020507" pitchFamily="18" charset="2"/>
              <a:buChar char=""/>
            </a:pP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marL="742950" lvl="1" indent="-285750" algn="just">
              <a:lnSpc>
                <a:spcPct val="107000"/>
              </a:lnSpc>
              <a:buFont typeface="Courier New" panose="02070309020205020404" pitchFamily="49" charset="0"/>
              <a:buChar char="o"/>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Transfer duties and </a:t>
            </a:r>
            <a:r>
              <a:rPr lang="en-US" sz="1800" i="1" dirty="0" err="1">
                <a:solidFill>
                  <a:srgbClr val="FFFF00"/>
                </a:solidFill>
                <a:effectLst/>
                <a:latin typeface="Garamond" panose="02020404030301010803" pitchFamily="18" charset="0"/>
                <a:ea typeface="Calibri" panose="020F0502020204030204" pitchFamily="34" charset="0"/>
                <a:cs typeface="Calibri" panose="020F0502020204030204" pitchFamily="34" charset="0"/>
              </a:rPr>
              <a:t>notaire’s</a:t>
            </a: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 fees : approximately 8% of the purchase price of Sweet Home (depending on the value of the home and its location) </a:t>
            </a:r>
          </a:p>
          <a:p>
            <a:pPr marL="742950" lvl="1" indent="-285750" algn="just">
              <a:lnSpc>
                <a:spcPct val="107000"/>
              </a:lnSpc>
              <a:buFont typeface="Courier New" panose="02070309020205020404" pitchFamily="49" charset="0"/>
              <a:buChar char="o"/>
            </a:pP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marL="342900" lvl="0" indent="-342900" algn="just">
              <a:lnSpc>
                <a:spcPct val="107000"/>
              </a:lnSpc>
              <a:buFont typeface="Symbol" panose="05050102010706020507" pitchFamily="18"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The shares of an existing corporation, French or foreign, are purchased</a:t>
            </a:r>
          </a:p>
          <a:p>
            <a:pPr marL="342900" lvl="0" indent="-342900" algn="just">
              <a:lnSpc>
                <a:spcPct val="107000"/>
              </a:lnSpc>
              <a:buFont typeface="Symbol" panose="05050102010706020507" pitchFamily="18" charset="2"/>
              <a:buChar char=""/>
            </a:pP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marL="742950" lvl="1" indent="-285750" algn="just">
              <a:lnSpc>
                <a:spcPct val="107000"/>
              </a:lnSpc>
              <a:buFont typeface="Courier New" panose="02070309020205020404" pitchFamily="49" charset="0"/>
              <a:buChar char="o"/>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Transfer duties: 5% of the purchase price of the shares</a:t>
            </a:r>
          </a:p>
          <a:p>
            <a:pPr marL="742950" lvl="1" indent="-285750" algn="just">
              <a:lnSpc>
                <a:spcPct val="107000"/>
              </a:lnSpc>
              <a:spcAft>
                <a:spcPts val="800"/>
              </a:spcAft>
              <a:buFont typeface="Courier New" panose="02070309020205020404" pitchFamily="49" charset="0"/>
              <a:buChar char="o"/>
            </a:pPr>
            <a:r>
              <a:rPr lang="en-US" sz="1800" i="1" dirty="0" err="1">
                <a:solidFill>
                  <a:srgbClr val="FFFF00"/>
                </a:solidFill>
                <a:effectLst/>
                <a:latin typeface="Garamond" panose="02020404030301010803" pitchFamily="18" charset="0"/>
                <a:ea typeface="Calibri" panose="020F0502020204030204" pitchFamily="34" charset="0"/>
                <a:cs typeface="Calibri" panose="020F0502020204030204" pitchFamily="34" charset="0"/>
              </a:rPr>
              <a:t>Notaire</a:t>
            </a: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 is not necessary</a:t>
            </a:r>
          </a:p>
        </p:txBody>
      </p:sp>
    </p:spTree>
    <p:extLst>
      <p:ext uri="{BB962C8B-B14F-4D97-AF65-F5344CB8AC3E}">
        <p14:creationId xmlns:p14="http://schemas.microsoft.com/office/powerpoint/2010/main" val="2590579748"/>
      </p:ext>
    </p:extLst>
  </p:cSld>
  <p:clrMapOvr>
    <a:masterClrMapping/>
  </p:clrMapOvr>
  <p:transition spd="slow">
    <p:wipe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29562" y="4299"/>
            <a:ext cx="7884876" cy="864096"/>
          </a:xfrm>
        </p:spPr>
        <p:txBody>
          <a:bodyPr/>
          <a:lstStyle/>
          <a:p>
            <a:r>
              <a:rPr lang="en-US" sz="2400" dirty="0">
                <a:latin typeface="Garamond" panose="02020404030301010803" pitchFamily="18" charset="0"/>
              </a:rPr>
              <a:t>Taxes due in France during the ownership of Sweet Home</a:t>
            </a:r>
          </a:p>
        </p:txBody>
      </p:sp>
      <p:sp>
        <p:nvSpPr>
          <p:cNvPr id="4" name="ZoneTexte 3">
            <a:extLst>
              <a:ext uri="{FF2B5EF4-FFF2-40B4-BE49-F238E27FC236}">
                <a16:creationId xmlns:a16="http://schemas.microsoft.com/office/drawing/2014/main" id="{683DAC7B-0A97-B28F-9DEB-61BDC48F8007}"/>
              </a:ext>
            </a:extLst>
          </p:cNvPr>
          <p:cNvSpPr txBox="1"/>
          <p:nvPr/>
        </p:nvSpPr>
        <p:spPr>
          <a:xfrm>
            <a:off x="107504" y="868395"/>
            <a:ext cx="8622704" cy="5121210"/>
          </a:xfrm>
          <a:prstGeom prst="rect">
            <a:avLst/>
          </a:prstGeom>
          <a:noFill/>
        </p:spPr>
        <p:txBody>
          <a:bodyPr wrap="square" rtlCol="0">
            <a:spAutoFit/>
          </a:bodyPr>
          <a:lstStyle/>
          <a:p>
            <a:pPr marL="342900" lvl="0" indent="-342900" algn="just">
              <a:lnSpc>
                <a:spcPct val="107000"/>
              </a:lnSpc>
              <a:buFont typeface="Symbol" panose="05050102010706020507" pitchFamily="18" charset="2"/>
              <a:buChar char=""/>
            </a:pPr>
            <a:r>
              <a:rPr lang="en-US" sz="1800" b="1"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Taxation of rental income</a:t>
            </a:r>
          </a:p>
          <a:p>
            <a:pPr marL="342900" lvl="0" indent="-342900" algn="just">
              <a:lnSpc>
                <a:spcPct val="107000"/>
              </a:lnSpc>
              <a:buFont typeface="Symbol" panose="05050102010706020507" pitchFamily="18" charset="2"/>
              <a:buChar char=""/>
            </a:pP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marL="742950" lvl="1" indent="-285750" algn="just">
              <a:lnSpc>
                <a:spcPct val="107000"/>
              </a:lnSpc>
              <a:buFont typeface="Courier New" panose="02070309020205020404" pitchFamily="49" charset="0"/>
              <a:buChar char="o"/>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Sweet Home is owned either directly by Captain America or through an SCI</a:t>
            </a:r>
          </a:p>
          <a:p>
            <a:pPr marL="742950" lvl="1" indent="-285750" algn="just">
              <a:lnSpc>
                <a:spcPct val="107000"/>
              </a:lnSpc>
              <a:buFont typeface="Courier New" panose="02070309020205020404" pitchFamily="49" charset="0"/>
              <a:buChar char="o"/>
            </a:pP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marL="1143000" lvl="2" indent="-228600" algn="just">
              <a:lnSpc>
                <a:spcPct val="107000"/>
              </a:lnSpc>
              <a:buFont typeface="Wingdings" panose="05000000000000000000" pitchFamily="2"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If Sweet Home is freely used by family members or friends: no taxation</a:t>
            </a:r>
          </a:p>
          <a:p>
            <a:pPr marL="1143000" lvl="2" indent="-228600" algn="just">
              <a:lnSpc>
                <a:spcPct val="107000"/>
              </a:lnSpc>
              <a:buFont typeface="Wingdings" panose="05000000000000000000" pitchFamily="2"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Individual income tax due if the property is rented out</a:t>
            </a:r>
          </a:p>
          <a:p>
            <a:pPr marL="1600200" lvl="3" indent="-228600" algn="just">
              <a:lnSpc>
                <a:spcPct val="107000"/>
              </a:lnSpc>
              <a:buFont typeface="Symbol" panose="05050102010706020507" pitchFamily="18"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Individual income tax computed at progressive rates with a marginal rate of 45% + Social contributions: 17,20% </a:t>
            </a:r>
          </a:p>
          <a:p>
            <a:pPr marL="1612900" lvl="3" algn="just">
              <a:lnSpc>
                <a:spcPct val="107000"/>
              </a:lnSpc>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marginal rate of taxation:  62,20 % with a minimum taxation of 30% (for US resident taxpayers)</a:t>
            </a:r>
          </a:p>
          <a:p>
            <a:pPr marL="1600200" lvl="3" indent="-228600" algn="just">
              <a:lnSpc>
                <a:spcPct val="107000"/>
              </a:lnSpc>
              <a:buFont typeface="Symbol" panose="05050102010706020507" pitchFamily="18" charset="2"/>
              <a:buChar char=""/>
            </a:pP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marL="742950" lvl="1" indent="-285750" algn="just">
              <a:lnSpc>
                <a:spcPct val="107000"/>
              </a:lnSpc>
              <a:buFont typeface="Courier New" panose="02070309020205020404" pitchFamily="49" charset="0"/>
              <a:buChar char="o"/>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Sweet Home is owned by a corporation which does not qualify as a transparent entity</a:t>
            </a:r>
          </a:p>
          <a:p>
            <a:pPr marL="742950" lvl="1" indent="-285750" algn="just">
              <a:lnSpc>
                <a:spcPct val="107000"/>
              </a:lnSpc>
              <a:buFont typeface="Courier New" panose="02070309020205020404" pitchFamily="49" charset="0"/>
              <a:buChar char="o"/>
            </a:pP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marL="1143000" lvl="2" indent="-228600" algn="just">
              <a:lnSpc>
                <a:spcPct val="107000"/>
              </a:lnSpc>
              <a:buFont typeface="Wingdings" panose="05000000000000000000" pitchFamily="2"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Corporation tax is due if the property is rented out or on a notional income if the property is freely used by family members or friends</a:t>
            </a:r>
          </a:p>
          <a:p>
            <a:pPr marL="1143000" lvl="2" indent="-228600" algn="just">
              <a:lnSpc>
                <a:spcPct val="107000"/>
              </a:lnSpc>
              <a:spcAft>
                <a:spcPts val="800"/>
              </a:spcAft>
              <a:buFont typeface="Wingdings" panose="05000000000000000000" pitchFamily="2"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Corporation tax computed at the flat rate of 25% on the profit realized by the corporation</a:t>
            </a:r>
          </a:p>
        </p:txBody>
      </p:sp>
    </p:spTree>
    <p:extLst>
      <p:ext uri="{BB962C8B-B14F-4D97-AF65-F5344CB8AC3E}">
        <p14:creationId xmlns:p14="http://schemas.microsoft.com/office/powerpoint/2010/main" val="2231922726"/>
      </p:ext>
    </p:extLst>
  </p:cSld>
  <p:clrMapOvr>
    <a:masterClrMapping/>
  </p:clrMapOvr>
  <p:transition spd="slow">
    <p:wipe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26042" y="764704"/>
            <a:ext cx="7884876" cy="864096"/>
          </a:xfrm>
        </p:spPr>
        <p:txBody>
          <a:bodyPr/>
          <a:lstStyle/>
          <a:p>
            <a:r>
              <a:rPr lang="en-US" sz="2400" dirty="0">
                <a:latin typeface="Garamond" panose="02020404030301010803" pitchFamily="18" charset="0"/>
              </a:rPr>
              <a:t>Taxes due in France during the ownership of Sweet Home</a:t>
            </a:r>
          </a:p>
        </p:txBody>
      </p:sp>
      <p:sp>
        <p:nvSpPr>
          <p:cNvPr id="4" name="ZoneTexte 3">
            <a:extLst>
              <a:ext uri="{FF2B5EF4-FFF2-40B4-BE49-F238E27FC236}">
                <a16:creationId xmlns:a16="http://schemas.microsoft.com/office/drawing/2014/main" id="{683DAC7B-0A97-B28F-9DEB-61BDC48F8007}"/>
              </a:ext>
            </a:extLst>
          </p:cNvPr>
          <p:cNvSpPr txBox="1"/>
          <p:nvPr/>
        </p:nvSpPr>
        <p:spPr>
          <a:xfrm>
            <a:off x="428020" y="1905666"/>
            <a:ext cx="8280920" cy="3046668"/>
          </a:xfrm>
          <a:prstGeom prst="rect">
            <a:avLst/>
          </a:prstGeom>
          <a:noFill/>
        </p:spPr>
        <p:txBody>
          <a:bodyPr wrap="square" rtlCol="0">
            <a:spAutoFit/>
          </a:bodyPr>
          <a:lstStyle/>
          <a:p>
            <a:pPr marL="342900" lvl="0" indent="-342900" algn="just">
              <a:lnSpc>
                <a:spcPct val="107000"/>
              </a:lnSpc>
              <a:buFont typeface="Symbol" panose="05050102010706020507" pitchFamily="18" charset="2"/>
              <a:buChar char=""/>
            </a:pPr>
            <a:r>
              <a:rPr lang="en-US" sz="1800" b="1"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Wealth tax on real property “</a:t>
            </a:r>
            <a:r>
              <a:rPr lang="en-US" sz="1800" b="1" i="1"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impot sur la fortune </a:t>
            </a:r>
            <a:r>
              <a:rPr lang="en-US" sz="1800" b="1" i="1" dirty="0" err="1">
                <a:solidFill>
                  <a:srgbClr val="FFFF00"/>
                </a:solidFill>
                <a:effectLst/>
                <a:latin typeface="Garamond" panose="02020404030301010803" pitchFamily="18" charset="0"/>
                <a:ea typeface="Calibri" panose="020F0502020204030204" pitchFamily="34" charset="0"/>
                <a:cs typeface="Calibri" panose="020F0502020204030204" pitchFamily="34" charset="0"/>
              </a:rPr>
              <a:t>immobilière</a:t>
            </a:r>
            <a:r>
              <a:rPr lang="en-US" sz="1800" b="1" i="1"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 </a:t>
            </a:r>
            <a:r>
              <a:rPr lang="en-US" sz="1800" b="1" i="1" dirty="0">
                <a:solidFill>
                  <a:srgbClr val="FFFF00"/>
                </a:solidFill>
                <a:ea typeface="Calibri" panose="020F0502020204030204" pitchFamily="34" charset="0"/>
                <a:cs typeface="Calibri" panose="020F0502020204030204" pitchFamily="34" charset="0"/>
              </a:rPr>
              <a:t>(IFI</a:t>
            </a:r>
            <a:r>
              <a:rPr lang="en-US" sz="1800" b="1" i="1"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a:t>
            </a:r>
            <a:endParaRPr lang="en-US" sz="1800" b="1"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lvl="0" algn="just">
              <a:lnSpc>
                <a:spcPct val="107000"/>
              </a:lnSpc>
            </a:pP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marL="742950" lvl="1" indent="-285750" algn="just">
              <a:lnSpc>
                <a:spcPct val="107000"/>
              </a:lnSpc>
              <a:buFont typeface="Courier New" panose="02070309020205020404" pitchFamily="49" charset="0"/>
              <a:buChar char="o"/>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Due on each January 1</a:t>
            </a:r>
            <a:r>
              <a:rPr lang="en-US" sz="1800" baseline="300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st</a:t>
            </a: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 on the market value of Sweet Home or of the shares of the corporation owned by Captain America</a:t>
            </a:r>
          </a:p>
          <a:p>
            <a:pPr marL="742950" lvl="1" indent="-285750" algn="just">
              <a:lnSpc>
                <a:spcPct val="107000"/>
              </a:lnSpc>
              <a:buFont typeface="Courier New" panose="02070309020205020404" pitchFamily="49" charset="0"/>
              <a:buChar char="o"/>
            </a:pP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marL="742950" lvl="1" indent="-285750" algn="just">
              <a:lnSpc>
                <a:spcPct val="107000"/>
              </a:lnSpc>
              <a:buFont typeface="Courier New" panose="02070309020205020404" pitchFamily="49" charset="0"/>
              <a:buChar char="o"/>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When the market value of Sweet Home (or shares), reduced by deductible loans, exceeds a certain amount (€ 1,3 million for 2022)</a:t>
            </a:r>
          </a:p>
          <a:p>
            <a:pPr marL="742950" lvl="1" indent="-285750" algn="just">
              <a:lnSpc>
                <a:spcPct val="107000"/>
              </a:lnSpc>
              <a:buFont typeface="Courier New" panose="02070309020205020404" pitchFamily="49" charset="0"/>
              <a:buChar char="o"/>
            </a:pP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marL="742950" lvl="1" indent="-285750" algn="just">
              <a:lnSpc>
                <a:spcPct val="107000"/>
              </a:lnSpc>
              <a:spcAft>
                <a:spcPts val="800"/>
              </a:spcAft>
              <a:buFont typeface="Courier New" panose="02070309020205020404" pitchFamily="49" charset="0"/>
              <a:buChar char="o"/>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Progressive rates from 0.5 % to 1.5% (market value exceeding € 10 million for 2022) </a:t>
            </a:r>
          </a:p>
        </p:txBody>
      </p:sp>
    </p:spTree>
    <p:extLst>
      <p:ext uri="{BB962C8B-B14F-4D97-AF65-F5344CB8AC3E}">
        <p14:creationId xmlns:p14="http://schemas.microsoft.com/office/powerpoint/2010/main" val="4233990020"/>
      </p:ext>
    </p:extLst>
  </p:cSld>
  <p:clrMapOvr>
    <a:masterClrMapping/>
  </p:clrMapOvr>
  <p:transition spd="slow">
    <p:wipe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29562" y="188640"/>
            <a:ext cx="7884876" cy="792088"/>
          </a:xfrm>
        </p:spPr>
        <p:txBody>
          <a:bodyPr/>
          <a:lstStyle/>
          <a:p>
            <a:r>
              <a:rPr lang="en-US" sz="2400" dirty="0">
                <a:latin typeface="Garamond" panose="02020404030301010803" pitchFamily="18" charset="0"/>
              </a:rPr>
              <a:t>Capital Gains tax due upon the sale of Sweet Home</a:t>
            </a:r>
          </a:p>
        </p:txBody>
      </p:sp>
      <p:sp>
        <p:nvSpPr>
          <p:cNvPr id="4" name="ZoneTexte 3">
            <a:extLst>
              <a:ext uri="{FF2B5EF4-FFF2-40B4-BE49-F238E27FC236}">
                <a16:creationId xmlns:a16="http://schemas.microsoft.com/office/drawing/2014/main" id="{683DAC7B-0A97-B28F-9DEB-61BDC48F8007}"/>
              </a:ext>
            </a:extLst>
          </p:cNvPr>
          <p:cNvSpPr txBox="1"/>
          <p:nvPr/>
        </p:nvSpPr>
        <p:spPr>
          <a:xfrm>
            <a:off x="431540" y="1312939"/>
            <a:ext cx="8280920" cy="4232121"/>
          </a:xfrm>
          <a:prstGeom prst="rect">
            <a:avLst/>
          </a:prstGeom>
          <a:noFill/>
        </p:spPr>
        <p:txBody>
          <a:bodyPr wrap="square" rtlCol="0">
            <a:spAutoFit/>
          </a:bodyPr>
          <a:lstStyle/>
          <a:p>
            <a:pPr marL="342900" lvl="0" indent="-342900" algn="just">
              <a:lnSpc>
                <a:spcPct val="107000"/>
              </a:lnSpc>
              <a:buFont typeface="Symbol" panose="05050102010706020507" pitchFamily="18"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Sweet Home is sold by Captain America or by the SCI held by Captain America or </a:t>
            </a:r>
          </a:p>
          <a:p>
            <a:pPr marL="457200" algn="just">
              <a:lnSpc>
                <a:spcPct val="107000"/>
              </a:lnSpc>
            </a:pPr>
            <a:r>
              <a:rPr lang="en-US" sz="1800" dirty="0">
                <a:solidFill>
                  <a:srgbClr val="FFFF00"/>
                </a:solidFill>
                <a:ea typeface="Calibri" panose="020F0502020204030204" pitchFamily="34" charset="0"/>
                <a:cs typeface="Calibri" panose="020F0502020204030204" pitchFamily="34" charset="0"/>
              </a:rPr>
              <a:t>t</a:t>
            </a: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he shares of the SCI are sold (regardless of the country of incorporation of the SCI)</a:t>
            </a:r>
          </a:p>
          <a:p>
            <a:pPr marL="457200" algn="just">
              <a:lnSpc>
                <a:spcPct val="107000"/>
              </a:lnSpc>
            </a:pP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marL="742950" lvl="1" indent="-285750" algn="just">
              <a:lnSpc>
                <a:spcPct val="107000"/>
              </a:lnSpc>
              <a:buFont typeface="Courier New" panose="02070309020205020404" pitchFamily="49" charset="0"/>
              <a:buChar char="o"/>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Individual income tax is due at the flat rate of 19%</a:t>
            </a:r>
          </a:p>
          <a:p>
            <a:pPr marL="742950" lvl="1" indent="-285750" algn="just">
              <a:lnSpc>
                <a:spcPct val="107000"/>
              </a:lnSpc>
              <a:buFont typeface="Courier New" panose="02070309020205020404" pitchFamily="49" charset="0"/>
              <a:buChar char="o"/>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Social contributions are due at the flat rate of 17.2%</a:t>
            </a:r>
          </a:p>
          <a:p>
            <a:pPr marL="742950" lvl="1" indent="-285750" algn="just">
              <a:lnSpc>
                <a:spcPct val="107000"/>
              </a:lnSpc>
              <a:buFont typeface="Courier New" panose="02070309020205020404" pitchFamily="49" charset="0"/>
              <a:buChar char="o"/>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A full exemption applies if Sweet Home is Captain America’s main residence</a:t>
            </a:r>
          </a:p>
          <a:p>
            <a:pPr marL="742950" lvl="1" indent="-285750" algn="just">
              <a:lnSpc>
                <a:spcPct val="107000"/>
              </a:lnSpc>
              <a:buFont typeface="Courier New" panose="02070309020205020404" pitchFamily="49" charset="0"/>
              <a:buChar char="o"/>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Rebates apply depending on the duration of ownership : full exemption of income tax after 22 years of ownership and full exemption of social contributions after 30 years of ownership</a:t>
            </a:r>
          </a:p>
          <a:p>
            <a:pPr marL="742950" lvl="1" indent="-285750" algn="just">
              <a:lnSpc>
                <a:spcPct val="107000"/>
              </a:lnSpc>
              <a:buFont typeface="Courier New" panose="02070309020205020404" pitchFamily="49" charset="0"/>
              <a:buChar char="o"/>
            </a:pP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marL="342900" lvl="0" indent="-342900" algn="just">
              <a:lnSpc>
                <a:spcPct val="107000"/>
              </a:lnSpc>
              <a:buFont typeface="Symbol" panose="05050102010706020507" pitchFamily="18"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Sweet Home is sold by an LLC subject to French corporation tax</a:t>
            </a:r>
          </a:p>
          <a:p>
            <a:pPr marL="342900" lvl="0" indent="-342900" algn="just">
              <a:lnSpc>
                <a:spcPct val="107000"/>
              </a:lnSpc>
              <a:buFont typeface="Symbol" panose="05050102010706020507" pitchFamily="18" charset="2"/>
              <a:buChar char=""/>
            </a:pP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marL="742950" lvl="1" indent="-285750" algn="just">
              <a:lnSpc>
                <a:spcPct val="107000"/>
              </a:lnSpc>
              <a:spcAft>
                <a:spcPts val="800"/>
              </a:spcAft>
              <a:buFont typeface="Courier New" panose="02070309020205020404" pitchFamily="49" charset="0"/>
              <a:buChar char="o"/>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Corporation tax is due at the rate of 25% on the difference between the sale price and the net book value. No rebate applies nor exemption.</a:t>
            </a:r>
          </a:p>
        </p:txBody>
      </p:sp>
    </p:spTree>
    <p:extLst>
      <p:ext uri="{BB962C8B-B14F-4D97-AF65-F5344CB8AC3E}">
        <p14:creationId xmlns:p14="http://schemas.microsoft.com/office/powerpoint/2010/main" val="1169543664"/>
      </p:ext>
    </p:extLst>
  </p:cSld>
  <p:clrMapOvr>
    <a:masterClrMapping/>
  </p:clrMapOvr>
  <p:transition spd="slow">
    <p:wipe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29562" y="332656"/>
            <a:ext cx="7884876" cy="792088"/>
          </a:xfrm>
        </p:spPr>
        <p:txBody>
          <a:bodyPr/>
          <a:lstStyle/>
          <a:p>
            <a:r>
              <a:rPr lang="en-US" sz="2400" dirty="0">
                <a:latin typeface="Garamond" panose="02020404030301010803" pitchFamily="18" charset="0"/>
              </a:rPr>
              <a:t>Inheritance Tax due upon Captain America’s Death</a:t>
            </a:r>
          </a:p>
        </p:txBody>
      </p:sp>
      <p:sp>
        <p:nvSpPr>
          <p:cNvPr id="4" name="ZoneTexte 3">
            <a:extLst>
              <a:ext uri="{FF2B5EF4-FFF2-40B4-BE49-F238E27FC236}">
                <a16:creationId xmlns:a16="http://schemas.microsoft.com/office/drawing/2014/main" id="{683DAC7B-0A97-B28F-9DEB-61BDC48F8007}"/>
              </a:ext>
            </a:extLst>
          </p:cNvPr>
          <p:cNvSpPr txBox="1"/>
          <p:nvPr/>
        </p:nvSpPr>
        <p:spPr>
          <a:xfrm>
            <a:off x="485546" y="1412776"/>
            <a:ext cx="8172908" cy="3251852"/>
          </a:xfrm>
          <a:prstGeom prst="rect">
            <a:avLst/>
          </a:prstGeom>
          <a:noFill/>
        </p:spPr>
        <p:txBody>
          <a:bodyPr wrap="square" rtlCol="0">
            <a:spAutoFit/>
          </a:bodyPr>
          <a:lstStyle/>
          <a:p>
            <a:pPr algn="just">
              <a:lnSpc>
                <a:spcPct val="107000"/>
              </a:lnSpc>
              <a:spcAft>
                <a:spcPts val="800"/>
              </a:spcAft>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French gift or inheritance tax applies on the transfer for no consideration of Sweet Home</a:t>
            </a:r>
          </a:p>
          <a:p>
            <a:pPr algn="just">
              <a:lnSpc>
                <a:spcPct val="107000"/>
              </a:lnSpc>
              <a:spcAft>
                <a:spcPts val="800"/>
              </a:spcAft>
            </a:pP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marL="342900" lvl="0" indent="-342900" algn="just">
              <a:lnSpc>
                <a:spcPct val="107000"/>
              </a:lnSpc>
              <a:buFont typeface="Symbol" panose="05050102010706020507" pitchFamily="18"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Between spouses</a:t>
            </a:r>
          </a:p>
          <a:p>
            <a:pPr marL="742950" lvl="1" indent="-285750" algn="just">
              <a:lnSpc>
                <a:spcPct val="107000"/>
              </a:lnSpc>
              <a:buFont typeface="Courier New" panose="02070309020205020404" pitchFamily="49" charset="0"/>
              <a:buChar char="o"/>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Inheritance tax: full exemption without condition nor limit. </a:t>
            </a:r>
          </a:p>
          <a:p>
            <a:pPr marL="742950" lvl="1" indent="-285750" algn="just">
              <a:lnSpc>
                <a:spcPct val="107000"/>
              </a:lnSpc>
              <a:buFont typeface="Courier New" panose="02070309020205020404" pitchFamily="49" charset="0"/>
              <a:buChar char="o"/>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Gift tax: progressive rates scale with a marginal rate of 45%.</a:t>
            </a:r>
          </a:p>
          <a:p>
            <a:pPr marL="742950" lvl="1" indent="-285750" algn="just">
              <a:lnSpc>
                <a:spcPct val="107000"/>
              </a:lnSpc>
              <a:buFont typeface="Courier New" panose="02070309020205020404" pitchFamily="49" charset="0"/>
              <a:buChar char="o"/>
            </a:pP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marL="342900" lvl="0" indent="-342900" algn="just">
              <a:lnSpc>
                <a:spcPct val="107000"/>
              </a:lnSpc>
              <a:buFont typeface="Symbol" panose="05050102010706020507" pitchFamily="18"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Between parents and children</a:t>
            </a:r>
          </a:p>
          <a:p>
            <a:pPr marL="742950" lvl="1" indent="-285750" algn="just">
              <a:lnSpc>
                <a:spcPct val="107000"/>
              </a:lnSpc>
              <a:buFont typeface="Courier New" panose="02070309020205020404" pitchFamily="49" charset="0"/>
              <a:buChar char="o"/>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Gift and inheritance tax: progressive rates scale with a marginal rate of 45%. A 100,000 € rebate every 15 years</a:t>
            </a:r>
          </a:p>
          <a:p>
            <a:pPr marL="742950" lvl="1" indent="-285750" algn="just">
              <a:lnSpc>
                <a:spcPct val="107000"/>
              </a:lnSpc>
              <a:spcAft>
                <a:spcPts val="800"/>
              </a:spcAft>
              <a:buFont typeface="Courier New" panose="02070309020205020404" pitchFamily="49" charset="0"/>
              <a:buChar char="o"/>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Between unrelated persons: </a:t>
            </a:r>
            <a:r>
              <a:rPr lang="en-US" sz="1800">
                <a:solidFill>
                  <a:srgbClr val="FFFF00"/>
                </a:solidFill>
                <a:effectLst/>
                <a:latin typeface="Garamond" panose="02020404030301010803" pitchFamily="18" charset="0"/>
                <a:ea typeface="Calibri" panose="020F0502020204030204" pitchFamily="34" charset="0"/>
                <a:cs typeface="Calibri" panose="020F0502020204030204" pitchFamily="34" charset="0"/>
              </a:rPr>
              <a:t>60%  </a:t>
            </a: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89242872"/>
      </p:ext>
    </p:extLst>
  </p:cSld>
  <p:clrMapOvr>
    <a:masterClrMapping/>
  </p:clrMapOvr>
  <p:transition spd="slow">
    <p:wipe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29562" y="980728"/>
            <a:ext cx="7884876" cy="792088"/>
          </a:xfrm>
        </p:spPr>
        <p:txBody>
          <a:bodyPr/>
          <a:lstStyle/>
          <a:p>
            <a:r>
              <a:rPr lang="en-US" sz="2400" dirty="0">
                <a:latin typeface="Garamond" panose="02020404030301010803" pitchFamily="18" charset="0"/>
              </a:rPr>
              <a:t>Reporting Obligations due in France</a:t>
            </a:r>
          </a:p>
        </p:txBody>
      </p:sp>
      <p:sp>
        <p:nvSpPr>
          <p:cNvPr id="4" name="ZoneTexte 3">
            <a:extLst>
              <a:ext uri="{FF2B5EF4-FFF2-40B4-BE49-F238E27FC236}">
                <a16:creationId xmlns:a16="http://schemas.microsoft.com/office/drawing/2014/main" id="{683DAC7B-0A97-B28F-9DEB-61BDC48F8007}"/>
              </a:ext>
            </a:extLst>
          </p:cNvPr>
          <p:cNvSpPr txBox="1"/>
          <p:nvPr/>
        </p:nvSpPr>
        <p:spPr>
          <a:xfrm>
            <a:off x="485546" y="2456874"/>
            <a:ext cx="8172908" cy="972126"/>
          </a:xfrm>
          <a:prstGeom prst="rect">
            <a:avLst/>
          </a:prstGeom>
          <a:noFill/>
        </p:spPr>
        <p:txBody>
          <a:bodyPr wrap="square" rtlCol="0">
            <a:spAutoFit/>
          </a:bodyPr>
          <a:lstStyle/>
          <a:p>
            <a:pPr marL="342900" lvl="0" indent="-342900" algn="just">
              <a:lnSpc>
                <a:spcPct val="107000"/>
              </a:lnSpc>
              <a:buFont typeface="Symbol" panose="05050102010706020507" pitchFamily="18"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On all intermediate corporations, entities and trusts qualifying as SPI (annual 3% tax)</a:t>
            </a:r>
          </a:p>
          <a:p>
            <a:pPr lvl="0" algn="just">
              <a:lnSpc>
                <a:spcPct val="107000"/>
              </a:lnSpc>
            </a:pPr>
            <a:endPar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endParaRPr>
          </a:p>
          <a:p>
            <a:pPr marL="342900" lvl="0" indent="-342900" algn="just">
              <a:lnSpc>
                <a:spcPct val="107000"/>
              </a:lnSpc>
              <a:spcAft>
                <a:spcPts val="800"/>
              </a:spcAft>
              <a:buFont typeface="Symbol" panose="05050102010706020507" pitchFamily="18" charset="2"/>
              <a:buChar char=""/>
            </a:pPr>
            <a:r>
              <a:rPr lang="en-US" sz="1800" dirty="0">
                <a:solidFill>
                  <a:srgbClr val="FFFF00"/>
                </a:solidFill>
                <a:effectLst/>
                <a:latin typeface="Garamond" panose="02020404030301010803" pitchFamily="18" charset="0"/>
                <a:ea typeface="Calibri" panose="020F0502020204030204" pitchFamily="34" charset="0"/>
                <a:cs typeface="Calibri" panose="020F0502020204030204" pitchFamily="34" charset="0"/>
              </a:rPr>
              <a:t>On the trustee (trust’s annual returns and event-based returns)</a:t>
            </a:r>
          </a:p>
        </p:txBody>
      </p:sp>
    </p:spTree>
    <p:extLst>
      <p:ext uri="{BB962C8B-B14F-4D97-AF65-F5344CB8AC3E}">
        <p14:creationId xmlns:p14="http://schemas.microsoft.com/office/powerpoint/2010/main" val="3128788420"/>
      </p:ext>
    </p:extLst>
  </p:cSld>
  <p:clrMapOvr>
    <a:masterClrMapping/>
  </p:clrMapOvr>
  <p:transition spd="slow">
    <p:wipe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40E3E0E2-7CDE-A1BB-0FD4-3604F3C3A3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68500"/>
            <a:ext cx="9144000" cy="2921000"/>
          </a:xfrm>
          <a:prstGeom prst="rect">
            <a:avLst/>
          </a:prstGeom>
        </p:spPr>
      </p:pic>
      <p:sp>
        <p:nvSpPr>
          <p:cNvPr id="6" name="ZoneTexte 5">
            <a:extLst>
              <a:ext uri="{FF2B5EF4-FFF2-40B4-BE49-F238E27FC236}">
                <a16:creationId xmlns:a16="http://schemas.microsoft.com/office/drawing/2014/main" id="{C6E6DD8F-893C-AB2D-B76C-3ED84451E7E7}"/>
              </a:ext>
            </a:extLst>
          </p:cNvPr>
          <p:cNvSpPr txBox="1"/>
          <p:nvPr/>
        </p:nvSpPr>
        <p:spPr>
          <a:xfrm>
            <a:off x="1853698" y="260648"/>
            <a:ext cx="5436604" cy="1200329"/>
          </a:xfrm>
          <a:prstGeom prst="rect">
            <a:avLst/>
          </a:prstGeom>
          <a:noFill/>
        </p:spPr>
        <p:txBody>
          <a:bodyPr wrap="square" rtlCol="0">
            <a:spAutoFit/>
          </a:bodyPr>
          <a:lstStyle/>
          <a:p>
            <a:pPr algn="ctr"/>
            <a:r>
              <a:rPr lang="en-US" sz="3600" dirty="0">
                <a:solidFill>
                  <a:srgbClr val="FFFF00"/>
                </a:solidFill>
              </a:rPr>
              <a:t>After the signature of the notarized deed of acquisition</a:t>
            </a:r>
          </a:p>
        </p:txBody>
      </p:sp>
      <p:pic>
        <p:nvPicPr>
          <p:cNvPr id="8" name="Image 7">
            <a:extLst>
              <a:ext uri="{FF2B5EF4-FFF2-40B4-BE49-F238E27FC236}">
                <a16:creationId xmlns:a16="http://schemas.microsoft.com/office/drawing/2014/main" id="{F5189B95-3A10-23F7-5FDB-B6B5AC54F0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24328" y="3024667"/>
            <a:ext cx="324036" cy="575091"/>
          </a:xfrm>
          <a:prstGeom prst="rect">
            <a:avLst/>
          </a:prstGeom>
        </p:spPr>
      </p:pic>
      <p:pic>
        <p:nvPicPr>
          <p:cNvPr id="10" name="Image 9">
            <a:extLst>
              <a:ext uri="{FF2B5EF4-FFF2-40B4-BE49-F238E27FC236}">
                <a16:creationId xmlns:a16="http://schemas.microsoft.com/office/drawing/2014/main" id="{0E37595F-3B57-3904-4AF2-899DCC07E30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48364" y="3079745"/>
            <a:ext cx="308417" cy="654570"/>
          </a:xfrm>
          <a:prstGeom prst="rect">
            <a:avLst/>
          </a:prstGeom>
        </p:spPr>
      </p:pic>
      <p:pic>
        <p:nvPicPr>
          <p:cNvPr id="3" name="Image 2">
            <a:extLst>
              <a:ext uri="{FF2B5EF4-FFF2-40B4-BE49-F238E27FC236}">
                <a16:creationId xmlns:a16="http://schemas.microsoft.com/office/drawing/2014/main" id="{60C62F47-B872-4DB9-1DF8-A8020620F62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79912" y="3356992"/>
            <a:ext cx="610933" cy="754646"/>
          </a:xfrm>
          <a:prstGeom prst="rect">
            <a:avLst/>
          </a:prstGeom>
        </p:spPr>
      </p:pic>
    </p:spTree>
    <p:extLst>
      <p:ext uri="{BB962C8B-B14F-4D97-AF65-F5344CB8AC3E}">
        <p14:creationId xmlns:p14="http://schemas.microsoft.com/office/powerpoint/2010/main" val="1325991574"/>
      </p:ext>
    </p:extLst>
  </p:cSld>
  <p:clrMapOvr>
    <a:masterClrMapping/>
  </p:clrMapOvr>
  <p:transition spd="slow">
    <p:wipe dir="d"/>
  </p:transition>
</p:sld>
</file>

<file path=ppt/theme/theme1.xml><?xml version="1.0" encoding="utf-8"?>
<a:theme xmlns:a="http://schemas.openxmlformats.org/drawingml/2006/main" name="03 05 14 exchange of information">
  <a:themeElements>
    <a:clrScheme name="03 05 14 exchange of inform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03 05 14 exchange of inform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cap="flat" cmpd="sng" algn="ctr">
          <a:solidFill>
            <a:schemeClr val="tx1"/>
          </a:solidFill>
          <a:prstDash val="solid"/>
          <a:round/>
          <a:headEnd type="none" w="med" len="med"/>
          <a:tailEnd type="none" w="med" len="med"/>
        </a:ln>
        <a:effectLst/>
      </a:spPr>
      <a:bodyPr vert="horz" wrap="square" lIns="91440" tIns="45720" rIns="91440" bIns="45720" numCol="1" rtlCol="0"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sz="2800" b="0" i="0" u="none" strike="noStrike" cap="none" normalizeH="0" baseline="0" dirty="0" smtClean="0">
            <a:ln>
              <a:noFill/>
            </a:ln>
            <a:solidFill>
              <a:srgbClr val="FFFF00"/>
            </a:solidFill>
            <a:effectLst/>
            <a:latin typeface="Garamond"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3200" b="0" i="0" u="none" strike="noStrike" cap="none" normalizeH="0" baseline="0" smtClean="0">
            <a:ln>
              <a:noFill/>
            </a:ln>
            <a:solidFill>
              <a:schemeClr val="tx1"/>
            </a:solidFill>
            <a:effectLst/>
            <a:latin typeface="Garamond" pitchFamily="18" charset="0"/>
          </a:defRPr>
        </a:defPPr>
      </a:lstStyle>
    </a:lnDef>
  </a:objectDefaults>
  <a:extraClrSchemeLst>
    <a:extraClrScheme>
      <a:clrScheme name="03 05 14 exchange of inform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03 05 14 exchange of inform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03 05 14 exchange of inform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03 05 14 exchange of inform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03 05 14 exchange of inform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03 05 14 exchange of inform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03 05 14 exchange of inform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61112</TotalTime>
  <Words>1446</Words>
  <Application>Microsoft Office PowerPoint</Application>
  <PresentationFormat>Transparent</PresentationFormat>
  <Paragraphs>217</Paragraphs>
  <Slides>23</Slides>
  <Notes>2</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23</vt:i4>
      </vt:variant>
    </vt:vector>
  </HeadingPairs>
  <TitlesOfParts>
    <vt:vector size="31" baseType="lpstr">
      <vt:lpstr>Arial</vt:lpstr>
      <vt:lpstr>Calibri</vt:lpstr>
      <vt:lpstr>Courier New</vt:lpstr>
      <vt:lpstr>Garamond</vt:lpstr>
      <vt:lpstr>Symbol</vt:lpstr>
      <vt:lpstr>Times New Roman</vt:lpstr>
      <vt:lpstr>Wingdings</vt:lpstr>
      <vt:lpstr>03 05 14 exchange of information</vt:lpstr>
      <vt:lpstr>ACTEC International Estate Planning Committee   November 4, 2022 San Francisco, CA</vt:lpstr>
      <vt:lpstr>Présentation PowerPoint</vt:lpstr>
      <vt:lpstr>Case Study</vt:lpstr>
      <vt:lpstr>Case Study</vt:lpstr>
      <vt:lpstr>Workflow at the time of the Acquisition</vt:lpstr>
      <vt:lpstr>At the time of the purchase What to Avoid</vt:lpstr>
      <vt:lpstr>At the time of the signature of agreements (in French)  What we recommend</vt:lpstr>
      <vt:lpstr>Identifying the Best ownership structure of Sweet Home: When? Why?</vt:lpstr>
      <vt:lpstr>Présentation PowerPoint</vt:lpstr>
      <vt:lpstr>Présentation PowerPoint</vt:lpstr>
      <vt:lpstr>Présentation PowerPoint</vt:lpstr>
      <vt:lpstr>Présentation PowerPoint</vt:lpstr>
      <vt:lpstr>Présentation PowerPoint</vt:lpstr>
      <vt:lpstr>Présentation PowerPoint</vt:lpstr>
      <vt:lpstr>French tax treatment of the ownership of Sweet Home by Captain America</vt:lpstr>
      <vt:lpstr>Présentation PowerPoint</vt:lpstr>
      <vt:lpstr>Taxes due in France at the time of the purchase of Sweet Home</vt:lpstr>
      <vt:lpstr>Taxes due in France during the ownership of Sweet Home</vt:lpstr>
      <vt:lpstr>Taxes due in France during the ownership of Sweet Home</vt:lpstr>
      <vt:lpstr>Capital Gains tax due upon the sale of Sweet Home</vt:lpstr>
      <vt:lpstr>Inheritance Tax due upon Captain America’s Death</vt:lpstr>
      <vt:lpstr>Reporting Obligations due in France</vt:lpstr>
      <vt:lpstr>Présentation PowerPoint</vt:lpstr>
    </vt:vector>
  </TitlesOfParts>
  <Company>TIRARD-NAUDIN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Aucun titre de diapositive</dc:title>
  <dc:creator>POSTE10</dc:creator>
  <cp:lastModifiedBy>Oméga Systèmes</cp:lastModifiedBy>
  <cp:revision>2737</cp:revision>
  <cp:lastPrinted>2022-10-06T15:01:19Z</cp:lastPrinted>
  <dcterms:created xsi:type="dcterms:W3CDTF">2002-11-21T09:57:33Z</dcterms:created>
  <dcterms:modified xsi:type="dcterms:W3CDTF">2022-10-21T10:40:01Z</dcterms:modified>
</cp:coreProperties>
</file>